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83" r:id="rId10"/>
    <p:sldId id="264" r:id="rId11"/>
    <p:sldId id="284" r:id="rId12"/>
    <p:sldId id="265" r:id="rId13"/>
    <p:sldId id="266" r:id="rId14"/>
    <p:sldId id="267" r:id="rId15"/>
    <p:sldId id="268" r:id="rId16"/>
    <p:sldId id="269" r:id="rId17"/>
    <p:sldId id="270" r:id="rId18"/>
    <p:sldId id="280" r:id="rId19"/>
    <p:sldId id="281" r:id="rId20"/>
    <p:sldId id="271" r:id="rId21"/>
    <p:sldId id="272" r:id="rId22"/>
    <p:sldId id="275" r:id="rId23"/>
    <p:sldId id="273" r:id="rId24"/>
    <p:sldId id="276" r:id="rId25"/>
    <p:sldId id="274" r:id="rId26"/>
    <p:sldId id="277" r:id="rId27"/>
    <p:sldId id="278" r:id="rId28"/>
    <p:sldId id="279" r:id="rId29"/>
    <p:sldId id="282" r:id="rId30"/>
    <p:sldId id="285" r:id="rId3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FEC7A-720E-4629-90D1-DCF815CB7EA0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A0C6B-AA22-40A0-9E6F-DE34C2CC6EE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501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Ne velja več za istega delavca, temveč za delo, kar pomeni, da po 2 letih, delodajalec na to delo ne more zaposliti drugega za določen čas.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A0C6B-AA22-40A0-9E6F-DE34C2CC6EEE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7896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Osnova za odpravnino povprečna plača zadnjih 3 mesecev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A0C6B-AA22-40A0-9E6F-DE34C2CC6EEE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164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OHRANIŠ PRAVICO - Če na sodišču uspeš z izpodbijanjem</a:t>
            </a:r>
            <a:r>
              <a:rPr lang="sl-SI" baseline="0" dirty="0" smtClean="0"/>
              <a:t> odpovedi prejšnje, se nova razveže in se vrneš na staro delovno mesto.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A0C6B-AA22-40A0-9E6F-DE34C2CC6EEE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6501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Glede dolžnosti sprejema ustrezne </a:t>
            </a:r>
            <a:r>
              <a:rPr lang="sl-SI" dirty="0" err="1" smtClean="0"/>
              <a:t>PoZ</a:t>
            </a:r>
            <a:r>
              <a:rPr lang="sl-SI" baseline="0" dirty="0" smtClean="0"/>
              <a:t> velja enako kot do sedaj. Odpravnina – nekoliko nerealno, saj stari običajno že prej propade.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A0C6B-AA22-40A0-9E6F-DE34C2CC6EEE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7555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Poskusno delo – odpoved možna že v času poskusnega dela in ne šele po njem.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A0C6B-AA22-40A0-9E6F-DE34C2CC6EEE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6525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Delodajalec mora že ob</a:t>
            </a:r>
            <a:r>
              <a:rPr lang="sl-SI" baseline="0" dirty="0" smtClean="0"/>
              <a:t> začetku odpovednega roka obvestiti zavod za zaposlovanje. 780% subvencija zavoda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A0C6B-AA22-40A0-9E6F-DE34C2CC6EEE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7215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Vsako leto po 1 leto, ženske letos</a:t>
            </a:r>
            <a:r>
              <a:rPr lang="sl-SI" baseline="0" dirty="0" smtClean="0"/>
              <a:t> 54,4 let, 2014 bo 55 let, 2015 že 56 …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A0C6B-AA22-40A0-9E6F-DE34C2CC6EEE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1383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Odmori, počitki </a:t>
            </a:r>
            <a:r>
              <a:rPr lang="sl-SI" smtClean="0"/>
              <a:t>ostanejo nespremenjeni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A0C6B-AA22-40A0-9E6F-DE34C2CC6EEE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1301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Prenosnik -</a:t>
            </a:r>
            <a:r>
              <a:rPr lang="sl-SI" baseline="0" dirty="0" smtClean="0"/>
              <a:t> prevzemnik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A0C6B-AA22-40A0-9E6F-DE34C2CC6EEE}" type="slidenum">
              <a:rPr lang="sl-SI" smtClean="0"/>
              <a:t>27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614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ABB-7ABC-4E4E-8046-D6A640CF014C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2EFC-4586-429D-8ECC-C08D896A79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03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ABB-7ABC-4E4E-8046-D6A640CF014C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2EFC-4586-429D-8ECC-C08D896A79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412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ABB-7ABC-4E4E-8046-D6A640CF014C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2EFC-4586-429D-8ECC-C08D896A79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398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ABB-7ABC-4E4E-8046-D6A640CF014C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2EFC-4586-429D-8ECC-C08D896A79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610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ABB-7ABC-4E4E-8046-D6A640CF014C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2EFC-4586-429D-8ECC-C08D896A79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858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ABB-7ABC-4E4E-8046-D6A640CF014C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2EFC-4586-429D-8ECC-C08D896A79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578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ABB-7ABC-4E4E-8046-D6A640CF014C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2EFC-4586-429D-8ECC-C08D896A79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677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ABB-7ABC-4E4E-8046-D6A640CF014C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2EFC-4586-429D-8ECC-C08D896A79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443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ABB-7ABC-4E4E-8046-D6A640CF014C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2EFC-4586-429D-8ECC-C08D896A79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892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ABB-7ABC-4E4E-8046-D6A640CF014C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2EFC-4586-429D-8ECC-C08D896A79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613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BABB-7ABC-4E4E-8046-D6A640CF014C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2EFC-4586-429D-8ECC-C08D896A79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060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0BABB-7ABC-4E4E-8046-D6A640CF014C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2EFC-4586-429D-8ECC-C08D896A79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117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sz="5400" dirty="0" smtClean="0"/>
              <a:t>ZDR – 1</a:t>
            </a:r>
            <a:br>
              <a:rPr lang="sl-SI" sz="5400" dirty="0" smtClean="0"/>
            </a:br>
            <a:r>
              <a:rPr lang="sl-SI" sz="5400" dirty="0" smtClean="0"/>
              <a:t>Zakon o delovnih razmerjih</a:t>
            </a:r>
            <a:endParaRPr lang="sl-SI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Uradni list RS, št. 21/2013 </a:t>
            </a:r>
          </a:p>
          <a:p>
            <a:r>
              <a:rPr lang="sl-SI" dirty="0" smtClean="0"/>
              <a:t>z dne 13.3.2013</a:t>
            </a:r>
          </a:p>
          <a:p>
            <a:pPr algn="just"/>
            <a:r>
              <a:rPr lang="sl-SI" dirty="0" smtClean="0"/>
              <a:t>Stopil v veljavo dne 12.4.2013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88592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ODPRAVNINA pri </a:t>
            </a:r>
            <a:r>
              <a:rPr lang="sl-S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 nedoločen čas </a:t>
            </a:r>
            <a:endParaRPr lang="sl-SI" dirty="0" smtClean="0"/>
          </a:p>
          <a:p>
            <a:pPr marL="0" indent="0" algn="just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Višina</a:t>
            </a:r>
            <a:r>
              <a:rPr lang="sl-SI" dirty="0" smtClean="0"/>
              <a:t>: </a:t>
            </a:r>
          </a:p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1/5</a:t>
            </a:r>
            <a:r>
              <a:rPr lang="sl-SI" dirty="0" smtClean="0"/>
              <a:t> osnove za vsako dopolnjeno leto zaposlitve  						       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do 10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</a:t>
            </a:r>
          </a:p>
          <a:p>
            <a:pPr marL="0" indent="0" algn="just">
              <a:buNone/>
            </a:pPr>
            <a:endPara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¼ </a:t>
            </a:r>
            <a:r>
              <a:rPr lang="sl-SI" dirty="0"/>
              <a:t>osnove za vsako dopolnjeno leto zaposlitve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      11 do 20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</a:t>
            </a:r>
          </a:p>
          <a:p>
            <a:pPr marL="0" indent="0" algn="just">
              <a:buNone/>
            </a:pPr>
            <a:endPara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1/3 </a:t>
            </a:r>
            <a:r>
              <a:rPr lang="sl-SI" dirty="0"/>
              <a:t>osnove za vsako dopolnjeno leto </a:t>
            </a:r>
            <a:r>
              <a:rPr lang="sl-SI" dirty="0" smtClean="0"/>
              <a:t>zaposlitve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 	  od 21 let dalje</a:t>
            </a:r>
          </a:p>
          <a:p>
            <a:pPr marL="0" indent="0" algn="just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4929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ODPRAVNINA pri </a:t>
            </a:r>
            <a:r>
              <a:rPr lang="sl-S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 določen čas</a:t>
            </a:r>
          </a:p>
          <a:p>
            <a:pPr marL="0" indent="0" algn="just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Višina:</a:t>
            </a:r>
          </a:p>
          <a:p>
            <a:pPr algn="just">
              <a:buFontTx/>
              <a:buChar char="-"/>
            </a:pPr>
            <a:r>
              <a:rPr lang="sl-SI" dirty="0" smtClean="0"/>
              <a:t>do 1 leta zaposlitve                    1/5 </a:t>
            </a:r>
            <a:r>
              <a:rPr lang="sl-SI" dirty="0"/>
              <a:t>osnove </a:t>
            </a:r>
            <a:endParaRPr lang="sl-SI" dirty="0" smtClean="0"/>
          </a:p>
          <a:p>
            <a:pPr marL="0" indent="0" algn="just">
              <a:buNone/>
            </a:pPr>
            <a:endParaRPr lang="sl-SI" dirty="0" smtClean="0"/>
          </a:p>
          <a:p>
            <a:pPr algn="just">
              <a:buFontTx/>
              <a:buChar char="-"/>
            </a:pPr>
            <a:r>
              <a:rPr lang="sl-SI" dirty="0" smtClean="0"/>
              <a:t>več kot 1 leto zaposlitve :	      </a:t>
            </a:r>
          </a:p>
          <a:p>
            <a:pPr marL="0" indent="0" algn="just">
              <a:buNone/>
            </a:pPr>
            <a:r>
              <a:rPr lang="sl-SI" dirty="0"/>
              <a:t>	</a:t>
            </a:r>
            <a:r>
              <a:rPr lang="sl-SI" dirty="0" smtClean="0"/>
              <a:t>za prvo leto 1/5 + sorazmerni del</a:t>
            </a:r>
          </a:p>
          <a:p>
            <a:pPr marL="0" indent="0" algn="just">
              <a:buNone/>
            </a:pPr>
            <a:r>
              <a:rPr lang="sl-SI" dirty="0"/>
              <a:t>	</a:t>
            </a:r>
            <a:r>
              <a:rPr lang="sl-SI" dirty="0" smtClean="0"/>
              <a:t>(1/12 od 1/5 za vsak mesec dela)</a:t>
            </a:r>
          </a:p>
          <a:p>
            <a:pPr marL="0" indent="0" algn="just">
              <a:buNone/>
            </a:pPr>
            <a:endParaRPr lang="sl-SI" dirty="0" smtClean="0"/>
          </a:p>
          <a:p>
            <a:pPr marL="0" indent="0" algn="just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66378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/>
              <a:t>PRISPEVEK ZA ZAVAROVANJE ZA PRIMER BREZPOSELNOSTI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err="1" smtClean="0"/>
              <a:t>PoZ</a:t>
            </a:r>
            <a:r>
              <a:rPr lang="sl-SI" dirty="0" smtClean="0"/>
              <a:t> za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določen čas </a:t>
            </a:r>
            <a:r>
              <a:rPr lang="sl-SI" dirty="0" smtClean="0"/>
              <a:t>– delodajalec plača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5x več </a:t>
            </a:r>
            <a:endPara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sl-SI" dirty="0" smtClean="0"/>
              <a:t>Zaposlitev za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nedoločen čas </a:t>
            </a:r>
            <a:r>
              <a:rPr lang="sl-SI" dirty="0" smtClean="0"/>
              <a:t>–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leti oproščen </a:t>
            </a:r>
            <a:r>
              <a:rPr lang="sl-SI" dirty="0" smtClean="0"/>
              <a:t>prispevka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8879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/>
              <a:t>ODPOVED </a:t>
            </a:r>
            <a:r>
              <a:rPr lang="sl-SI" dirty="0" err="1" smtClean="0"/>
              <a:t>PoZ</a:t>
            </a:r>
            <a:endParaRPr lang="sl-SI" dirty="0" smtClean="0"/>
          </a:p>
          <a:p>
            <a:pPr marL="0" indent="0" algn="ctr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i="1" dirty="0" smtClean="0"/>
              <a:t>OPOZORILO PRED </a:t>
            </a:r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KRIVDNO ODPOVEDJO</a:t>
            </a:r>
          </a:p>
          <a:p>
            <a:pPr marL="0" indent="0" algn="just">
              <a:buNone/>
            </a:pPr>
            <a:r>
              <a:rPr lang="sl-SI" dirty="0" smtClean="0"/>
              <a:t>Odpoved: </a:t>
            </a:r>
          </a:p>
          <a:p>
            <a:pPr algn="just">
              <a:buFontTx/>
              <a:buChar char="-"/>
            </a:pPr>
            <a:r>
              <a:rPr lang="sl-SI" dirty="0"/>
              <a:t>i</a:t>
            </a:r>
            <a:r>
              <a:rPr lang="sl-SI" dirty="0" smtClean="0"/>
              <a:t>z krivdnega razloga</a:t>
            </a:r>
          </a:p>
          <a:p>
            <a:pPr algn="just">
              <a:buFontTx/>
              <a:buChar char="-"/>
            </a:pPr>
            <a:r>
              <a:rPr lang="sl-SI" dirty="0"/>
              <a:t>i</a:t>
            </a:r>
            <a:r>
              <a:rPr lang="sl-SI" dirty="0" smtClean="0"/>
              <a:t>z razloga nesposobnosti</a:t>
            </a:r>
          </a:p>
          <a:p>
            <a:pPr marL="0" indent="0" algn="just">
              <a:buNone/>
            </a:pPr>
            <a:r>
              <a:rPr lang="sl-SI" dirty="0" smtClean="0"/>
              <a:t>Delavca potrebno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pisno</a:t>
            </a:r>
            <a:r>
              <a:rPr lang="sl-SI" dirty="0" smtClean="0"/>
              <a:t> seznaniti z očitki in mu omogočiti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zagovor</a:t>
            </a:r>
            <a:r>
              <a:rPr lang="sl-SI" dirty="0" smtClean="0"/>
              <a:t>. </a:t>
            </a:r>
          </a:p>
          <a:p>
            <a:pPr marL="0" indent="0" algn="just">
              <a:buNone/>
            </a:pPr>
            <a:r>
              <a:rPr lang="sl-SI" dirty="0" smtClean="0">
                <a:solidFill>
                  <a:srgbClr val="FF0000"/>
                </a:solidFill>
              </a:rPr>
              <a:t>Razlog mora obstajati v trenutku odpovedi – ni več 6 mesečnega objektivnega roka.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33432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i="1" dirty="0" smtClean="0"/>
              <a:t>ODPOVED </a:t>
            </a:r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PONUDBO NOVE </a:t>
            </a:r>
            <a:r>
              <a:rPr lang="sl-SI" i="1" dirty="0" err="1" smtClean="0"/>
              <a:t>PoZ</a:t>
            </a:r>
            <a:endParaRPr lang="sl-SI" i="1" dirty="0" smtClean="0"/>
          </a:p>
          <a:p>
            <a:pPr marL="0" indent="0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Dolžan</a:t>
            </a:r>
            <a:r>
              <a:rPr lang="sl-SI" dirty="0" smtClean="0"/>
              <a:t> si sprejeti novo </a:t>
            </a:r>
            <a:r>
              <a:rPr lang="sl-SI" dirty="0" err="1" smtClean="0"/>
              <a:t>PoZ</a:t>
            </a:r>
            <a:r>
              <a:rPr lang="sl-SI" dirty="0" smtClean="0"/>
              <a:t>, če je ponujeno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delo ustrezno </a:t>
            </a:r>
            <a:r>
              <a:rPr lang="sl-SI" dirty="0" smtClean="0"/>
              <a:t>(vrsta, raven izobrazbe – enako 11. čl. KPD, manj kot 3 ure z javnim </a:t>
            </a:r>
            <a:r>
              <a:rPr lang="sl-SI" dirty="0" err="1" smtClean="0"/>
              <a:t>prvozom</a:t>
            </a:r>
            <a:r>
              <a:rPr lang="sl-SI" dirty="0" smtClean="0"/>
              <a:t> v obe smeri) in za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nedoločen čas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Odpoved stare </a:t>
            </a:r>
            <a:r>
              <a:rPr lang="sl-SI" dirty="0" err="1" smtClean="0"/>
              <a:t>PoZ</a:t>
            </a:r>
            <a:r>
              <a:rPr lang="sl-SI" dirty="0" smtClean="0"/>
              <a:t> lahko izpodbijaš le, če podpišeš novo </a:t>
            </a:r>
            <a:r>
              <a:rPr lang="sl-SI" dirty="0" err="1" smtClean="0"/>
              <a:t>PoZ</a:t>
            </a:r>
            <a:r>
              <a:rPr lang="sl-SI" dirty="0" smtClean="0"/>
              <a:t>. 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Pri novi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neustrezni</a:t>
            </a:r>
            <a:r>
              <a:rPr lang="sl-SI" dirty="0" smtClean="0"/>
              <a:t> </a:t>
            </a:r>
            <a:r>
              <a:rPr lang="sl-S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 smtClean="0"/>
              <a:t>– pripada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delna odpravnina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l-SI" i="1" dirty="0"/>
          </a:p>
        </p:txBody>
      </p:sp>
    </p:spTree>
    <p:extLst>
      <p:ext uri="{BB962C8B-B14F-4D97-AF65-F5344CB8AC3E}">
        <p14:creationId xmlns:p14="http://schemas.microsoft.com/office/powerpoint/2010/main" val="2024453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marL="0" indent="0">
              <a:buNone/>
            </a:pPr>
            <a:r>
              <a:rPr lang="sl-SI" i="1" dirty="0"/>
              <a:t>ODPOVED </a:t>
            </a:r>
            <a:r>
              <a:rPr lang="sl-SI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PONUDBO NOVE </a:t>
            </a:r>
            <a:r>
              <a:rPr lang="sl-SI" i="1" dirty="0" err="1" smtClean="0"/>
              <a:t>PoZ</a:t>
            </a:r>
            <a:r>
              <a:rPr lang="sl-SI" i="1" dirty="0" smtClean="0"/>
              <a:t> </a:t>
            </a:r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 drugem delodajalcu</a:t>
            </a:r>
          </a:p>
          <a:p>
            <a:pPr marL="0" indent="0">
              <a:buNone/>
            </a:pPr>
            <a:r>
              <a:rPr lang="sl-SI" dirty="0" smtClean="0"/>
              <a:t>Novi delodajalec se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 pisno zavezati</a:t>
            </a:r>
            <a:r>
              <a:rPr lang="sl-SI" dirty="0" smtClean="0"/>
              <a:t>, da bo izplačal skupno odpravnino,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 ne </a:t>
            </a:r>
            <a:r>
              <a:rPr lang="sl-SI" dirty="0" smtClean="0"/>
              <a:t>jo zahtevaš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prejšnjega delodajalca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Odgovornost starega </a:t>
            </a:r>
            <a:r>
              <a:rPr lang="sl-SI" dirty="0" smtClean="0"/>
              <a:t>delodajalca (za terjatve delavca do novega delodajalca): </a:t>
            </a:r>
          </a:p>
          <a:p>
            <a:pPr marL="0" indent="0">
              <a:buNone/>
            </a:pPr>
            <a:r>
              <a:rPr lang="sl-SI" dirty="0" smtClean="0"/>
              <a:t>- solidarna (več kot 25%lastnik novega) še 2 leti</a:t>
            </a:r>
          </a:p>
          <a:p>
            <a:pPr marL="0" indent="0">
              <a:buNone/>
            </a:pPr>
            <a:r>
              <a:rPr lang="sl-SI" dirty="0" smtClean="0"/>
              <a:t>- subsidiarna – še 2 leti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96638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IZREDNA ODPOVED </a:t>
            </a:r>
            <a:r>
              <a:rPr lang="sl-S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strani delavca</a:t>
            </a:r>
            <a:endParaRPr lang="sl-SI" dirty="0" smtClean="0"/>
          </a:p>
          <a:p>
            <a:pPr marL="0" indent="0" algn="just">
              <a:buNone/>
            </a:pPr>
            <a:endPara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r>
              <a:rPr lang="sl-SI" dirty="0"/>
              <a:t>r</a:t>
            </a:r>
            <a:r>
              <a:rPr lang="sl-SI" dirty="0" smtClean="0"/>
              <a:t>azlog na strani delodajalca</a:t>
            </a:r>
          </a:p>
          <a:p>
            <a:pPr algn="just">
              <a:buFontTx/>
              <a:buChar char="-"/>
            </a:pPr>
            <a:r>
              <a:rPr lang="sl-SI" dirty="0"/>
              <a:t>d</a:t>
            </a:r>
            <a:r>
              <a:rPr lang="sl-SI" dirty="0" smtClean="0"/>
              <a:t>okazuje delavec – utemeljitev odpovedi</a:t>
            </a:r>
          </a:p>
          <a:p>
            <a:pPr algn="just">
              <a:buFontTx/>
              <a:buChar char="-"/>
            </a:pP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pozorilo</a:t>
            </a:r>
            <a:r>
              <a:rPr lang="sl-SI" dirty="0" smtClean="0"/>
              <a:t> pred nameravano odpovedjo </a:t>
            </a:r>
            <a:r>
              <a:rPr lang="sl-SI" dirty="0" err="1" smtClean="0"/>
              <a:t>PoZ</a:t>
            </a:r>
            <a:endParaRPr lang="sl-SI" dirty="0" smtClean="0"/>
          </a:p>
          <a:p>
            <a:pPr algn="just">
              <a:buFontTx/>
              <a:buChar char="-"/>
            </a:pP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oziv</a:t>
            </a:r>
            <a:r>
              <a:rPr lang="sl-SI" dirty="0" smtClean="0"/>
              <a:t> na odpravo kršitev (delodajalcu, inšpektoratu za delo)</a:t>
            </a:r>
          </a:p>
          <a:p>
            <a:pPr algn="just">
              <a:buFontTx/>
              <a:buChar char="-"/>
            </a:pP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</a:t>
            </a:r>
            <a:r>
              <a:rPr lang="sl-SI" dirty="0" smtClean="0"/>
              <a:t> za odpravo kršitev 3 delovne dni (prej 8)</a:t>
            </a:r>
          </a:p>
          <a:p>
            <a:pPr marL="0" indent="0" algn="just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904722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pPr marL="0" indent="0" algn="just">
              <a:buNone/>
            </a:pPr>
            <a:r>
              <a:rPr lang="sl-SI" dirty="0"/>
              <a:t>Razlogi: </a:t>
            </a:r>
            <a:endParaRPr lang="sl-SI" dirty="0" smtClean="0"/>
          </a:p>
          <a:p>
            <a:pPr marL="0" indent="0" algn="just">
              <a:buNone/>
            </a:pPr>
            <a:endParaRPr lang="sl-SI" dirty="0"/>
          </a:p>
          <a:p>
            <a:pPr algn="just">
              <a:buFontTx/>
              <a:buChar char="-"/>
            </a:pPr>
            <a:r>
              <a:rPr lang="sl-SI" dirty="0"/>
              <a:t>znižanje plače 2 meseca</a:t>
            </a:r>
          </a:p>
          <a:p>
            <a:pPr algn="just">
              <a:buFontTx/>
              <a:buChar char="-"/>
            </a:pPr>
            <a:r>
              <a:rPr lang="sl-SI" dirty="0"/>
              <a:t>zamujanje z izplačilom plače 3 mesece v zadnjih 6 </a:t>
            </a:r>
            <a:r>
              <a:rPr lang="sl-SI" dirty="0" smtClean="0"/>
              <a:t>mesecih</a:t>
            </a:r>
          </a:p>
          <a:p>
            <a:pPr algn="just"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ršitve glede varnosti in zdravja pri delu</a:t>
            </a:r>
          </a:p>
          <a:p>
            <a:pPr algn="just">
              <a:buFontTx/>
              <a:buChar char="-"/>
            </a:pPr>
            <a:r>
              <a:rPr lang="sl-SI" dirty="0" err="1" smtClean="0"/>
              <a:t>mobbing</a:t>
            </a:r>
            <a:r>
              <a:rPr lang="sl-SI" dirty="0" smtClean="0"/>
              <a:t> / šikaniranje</a:t>
            </a:r>
          </a:p>
          <a:p>
            <a:pPr algn="just">
              <a:buFontTx/>
              <a:buChar char="-"/>
            </a:pPr>
            <a:r>
              <a:rPr lang="sl-SI" dirty="0"/>
              <a:t>n</a:t>
            </a:r>
            <a:r>
              <a:rPr lang="sl-SI" dirty="0" smtClean="0"/>
              <a:t>eplačevanje prispevkov 3 krat v zadnjih 6 mesecih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2528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DISCIPLINSKI POSTOPEK</a:t>
            </a:r>
          </a:p>
          <a:p>
            <a:pPr marL="0" indent="0">
              <a:buNone/>
            </a:pP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pisna seznanitev s kršitvijo</a:t>
            </a:r>
          </a:p>
          <a:p>
            <a:pPr>
              <a:buFontTx/>
              <a:buChar char="-"/>
            </a:pPr>
            <a:r>
              <a:rPr lang="sl-SI" dirty="0" smtClean="0"/>
              <a:t>opredelitev delavca v 3 delovnih dneh (pisno</a:t>
            </a:r>
            <a:r>
              <a:rPr lang="sl-SI" dirty="0"/>
              <a:t> </a:t>
            </a:r>
            <a:r>
              <a:rPr lang="sl-SI" dirty="0" smtClean="0"/>
              <a:t>ali ustno)</a:t>
            </a:r>
          </a:p>
          <a:p>
            <a:pPr>
              <a:buFontTx/>
              <a:buChar char="-"/>
            </a:pPr>
            <a:r>
              <a:rPr lang="sl-SI" dirty="0"/>
              <a:t>z</a:t>
            </a:r>
            <a:r>
              <a:rPr lang="sl-SI" dirty="0" smtClean="0"/>
              <a:t>agovor </a:t>
            </a:r>
            <a:r>
              <a:rPr lang="sl-SI" i="1" dirty="0" smtClean="0"/>
              <a:t>ni</a:t>
            </a:r>
            <a:r>
              <a:rPr lang="sl-SI" dirty="0" smtClean="0"/>
              <a:t> več </a:t>
            </a:r>
            <a:r>
              <a:rPr lang="sl-SI" dirty="0" smtClean="0"/>
              <a:t>obvezen / zadostuje izjava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/>
              <a:t>o</a:t>
            </a:r>
            <a:r>
              <a:rPr lang="sl-SI" dirty="0" smtClean="0"/>
              <a:t>dločitev mora biti pisna</a:t>
            </a:r>
          </a:p>
          <a:p>
            <a:pPr>
              <a:buFontTx/>
              <a:buChar char="-"/>
            </a:pPr>
            <a:r>
              <a:rPr lang="sl-SI" dirty="0" smtClean="0"/>
              <a:t>rok za odločitev </a:t>
            </a:r>
            <a:r>
              <a:rPr lang="sl-SI" i="1" dirty="0" smtClean="0"/>
              <a:t>1 mesec</a:t>
            </a:r>
          </a:p>
          <a:p>
            <a:pPr>
              <a:buFontTx/>
              <a:buChar char="-"/>
            </a:pPr>
            <a:r>
              <a:rPr lang="sl-SI" dirty="0"/>
              <a:t>s</a:t>
            </a:r>
            <a:r>
              <a:rPr lang="sl-SI" dirty="0" smtClean="0"/>
              <a:t>odelovanje sindikata oz sveta delavcev</a:t>
            </a:r>
          </a:p>
          <a:p>
            <a:pPr marL="0" indent="0">
              <a:buNone/>
            </a:pPr>
            <a:endParaRPr lang="sl-SI" dirty="0" smtClean="0"/>
          </a:p>
          <a:p>
            <a:pPr>
              <a:buFontTx/>
              <a:buChar char="-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65945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EKONOMSKO ODVISNI DELAVCI</a:t>
            </a:r>
            <a:endParaRPr lang="sl-SI" dirty="0" smtClean="0"/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- so samozaposlene osebe, </a:t>
            </a:r>
          </a:p>
          <a:p>
            <a:pPr marL="0" indent="0" algn="just">
              <a:buNone/>
            </a:pPr>
            <a:r>
              <a:rPr lang="sl-SI" dirty="0" smtClean="0"/>
              <a:t>- ki samostojno, </a:t>
            </a:r>
          </a:p>
          <a:p>
            <a:pPr marL="0" indent="0" algn="just">
              <a:buNone/>
            </a:pPr>
            <a:r>
              <a:rPr lang="sl-SI" dirty="0" smtClean="0"/>
              <a:t>- daljši čas opravljajo delo,</a:t>
            </a:r>
          </a:p>
          <a:p>
            <a:pPr marL="0" indent="0" algn="just">
              <a:buNone/>
            </a:pPr>
            <a:r>
              <a:rPr lang="sl-SI" dirty="0" smtClean="0"/>
              <a:t>- najmanj 80% dohodka ustvarijo pri istem naročniku</a:t>
            </a:r>
          </a:p>
          <a:p>
            <a:pPr marL="0" indent="0" algn="just">
              <a:buNone/>
            </a:pPr>
            <a:r>
              <a:rPr lang="sl-SI" dirty="0" smtClean="0"/>
              <a:t>- ne zaposlujejo drugih delavcev</a:t>
            </a:r>
          </a:p>
          <a:p>
            <a:pPr marL="0" indent="0" algn="just">
              <a:buNone/>
            </a:pPr>
            <a:r>
              <a:rPr lang="sl-SI" dirty="0" smtClean="0"/>
              <a:t>- ureditev s posebnim ZAKONOM.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2929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88632"/>
          </a:xfrm>
        </p:spPr>
        <p:txBody>
          <a:bodyPr>
            <a:normAutofit fontScale="92500" lnSpcReduction="20000"/>
          </a:bodyPr>
          <a:lstStyle/>
          <a:p>
            <a:r>
              <a:rPr lang="sl-SI" b="1" dirty="0" smtClean="0"/>
              <a:t>Zakaj sprememba ZDR?</a:t>
            </a:r>
          </a:p>
          <a:p>
            <a:pPr>
              <a:buFontTx/>
              <a:buChar char="-"/>
            </a:pPr>
            <a:r>
              <a:rPr lang="sl-SI" dirty="0" smtClean="0"/>
              <a:t>povečanje </a:t>
            </a:r>
            <a:r>
              <a:rPr lang="sl-SI" i="1" dirty="0" smtClean="0"/>
              <a:t>fleksibilnosti</a:t>
            </a:r>
            <a:r>
              <a:rPr lang="sl-SI" dirty="0" smtClean="0"/>
              <a:t> delovnega razmerja</a:t>
            </a:r>
          </a:p>
          <a:p>
            <a:pPr>
              <a:buFontTx/>
              <a:buChar char="-"/>
            </a:pPr>
            <a:r>
              <a:rPr lang="sl-SI" dirty="0"/>
              <a:t>p</a:t>
            </a:r>
            <a:r>
              <a:rPr lang="sl-SI" dirty="0" smtClean="0"/>
              <a:t>oenostavitev postopkov (sklepanje, odpuščanje)</a:t>
            </a:r>
          </a:p>
          <a:p>
            <a:pPr>
              <a:buFontTx/>
              <a:buChar char="-"/>
            </a:pPr>
            <a:r>
              <a:rPr lang="sl-SI" dirty="0"/>
              <a:t>d</a:t>
            </a:r>
            <a:r>
              <a:rPr lang="sl-SI" dirty="0" smtClean="0"/>
              <a:t>oločen čas / zmanjšanje stroškov, destimulacija </a:t>
            </a:r>
            <a:r>
              <a:rPr lang="sl-SI" dirty="0" err="1" smtClean="0"/>
              <a:t>PoZ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Zahteve </a:t>
            </a:r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delodajalcev</a:t>
            </a:r>
            <a:r>
              <a:rPr lang="sl-SI" dirty="0" smtClean="0"/>
              <a:t>: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sl-SI" sz="3200" dirty="0" smtClean="0"/>
              <a:t>zmanjšanje stroškov dela (ukinitev dodatke za delovno dobo, plačan odmor za malico, prevoz)</a:t>
            </a:r>
          </a:p>
          <a:p>
            <a:pPr>
              <a:buFontTx/>
              <a:buChar char="-"/>
            </a:pPr>
            <a:r>
              <a:rPr lang="sl-SI" dirty="0" smtClean="0"/>
              <a:t>Zahteve </a:t>
            </a:r>
            <a:r>
              <a:rPr lang="sl-SI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sindikata</a:t>
            </a:r>
            <a:r>
              <a:rPr lang="sl-SI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sl-SI" sz="3300" dirty="0" smtClean="0"/>
              <a:t>Povečanje pravne varnosti</a:t>
            </a:r>
            <a:endParaRPr lang="sl-SI" dirty="0" smtClean="0"/>
          </a:p>
          <a:p>
            <a:pPr marL="457200" lvl="1" indent="0">
              <a:buNone/>
            </a:pPr>
            <a:r>
              <a:rPr lang="sl-SI" sz="3500" b="1" dirty="0"/>
              <a:t>Pravna varnost ni zmanjšana, uzakonila se je že ustaljena sodna praksa.</a:t>
            </a:r>
          </a:p>
          <a:p>
            <a:pPr marL="457200" lvl="1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464182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ODPOVEDNI ROKI </a:t>
            </a:r>
            <a:r>
              <a:rPr lang="sl-SI" dirty="0" smtClean="0"/>
              <a:t>(minimalni)</a:t>
            </a:r>
          </a:p>
          <a:p>
            <a:pPr marL="0" indent="0" algn="just">
              <a:buNone/>
            </a:pPr>
            <a:r>
              <a:rPr lang="sl-SI" i="1" dirty="0" smtClean="0"/>
              <a:t>Poskusno delo</a:t>
            </a:r>
            <a:r>
              <a:rPr lang="sl-SI" dirty="0" smtClean="0"/>
              <a:t>					7 dni</a:t>
            </a:r>
          </a:p>
          <a:p>
            <a:pPr marL="0" indent="0" algn="just">
              <a:buNone/>
            </a:pPr>
            <a:r>
              <a:rPr lang="sl-SI" dirty="0" smtClean="0"/>
              <a:t>Odpoved s strani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delavca</a:t>
            </a:r>
            <a:r>
              <a:rPr lang="sl-SI" dirty="0" smtClean="0"/>
              <a:t>:</a:t>
            </a:r>
          </a:p>
          <a:p>
            <a:pPr algn="just">
              <a:buFontTx/>
              <a:buChar char="-"/>
            </a:pPr>
            <a:r>
              <a:rPr lang="sl-SI" dirty="0" smtClean="0"/>
              <a:t>do 1 leta 				</a:t>
            </a:r>
            <a:r>
              <a:rPr lang="sl-SI" dirty="0"/>
              <a:t> </a:t>
            </a:r>
            <a:r>
              <a:rPr lang="sl-SI" dirty="0" smtClean="0"/>
              <a:t>       15 dni	</a:t>
            </a:r>
          </a:p>
          <a:p>
            <a:pPr algn="just">
              <a:buFontTx/>
              <a:buChar char="-"/>
            </a:pPr>
            <a:r>
              <a:rPr lang="sl-SI" dirty="0"/>
              <a:t>v</a:t>
            </a:r>
            <a:r>
              <a:rPr lang="sl-SI" dirty="0" smtClean="0"/>
              <a:t>eč kot 1 leto				        30 dni </a:t>
            </a:r>
          </a:p>
          <a:p>
            <a:pPr marL="0" indent="0" algn="just">
              <a:buNone/>
            </a:pPr>
            <a:r>
              <a:rPr lang="sl-SI" dirty="0" smtClean="0"/>
              <a:t>(s KP je možno dogovoriti do 60 dni)</a:t>
            </a:r>
          </a:p>
          <a:p>
            <a:pPr marL="0" indent="0" algn="just">
              <a:buNone/>
            </a:pPr>
            <a:r>
              <a:rPr lang="sl-SI" dirty="0" smtClean="0"/>
              <a:t>Odpoved s strani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delodajalca</a:t>
            </a:r>
            <a:r>
              <a:rPr lang="sl-SI" dirty="0" smtClean="0"/>
              <a:t>:</a:t>
            </a:r>
          </a:p>
          <a:p>
            <a:pPr algn="just"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rivdni razlog 					15 dni</a:t>
            </a:r>
          </a:p>
          <a:p>
            <a:pPr algn="just">
              <a:buFontTx/>
              <a:buChar char="-"/>
            </a:pPr>
            <a:r>
              <a:rPr lang="sl-SI" dirty="0"/>
              <a:t>p</a:t>
            </a:r>
            <a:r>
              <a:rPr lang="sl-SI" dirty="0" smtClean="0"/>
              <a:t>oslovni razlog, razlog nesposobnost	:</a:t>
            </a:r>
          </a:p>
          <a:p>
            <a:pPr lvl="1" algn="just">
              <a:buFont typeface="Arial" pitchFamily="34" charset="0"/>
              <a:buChar char="•"/>
            </a:pPr>
            <a:r>
              <a:rPr lang="sl-SI" sz="3200" dirty="0"/>
              <a:t>d</a:t>
            </a:r>
            <a:r>
              <a:rPr lang="sl-SI" sz="3200" dirty="0" smtClean="0"/>
              <a:t>o 1 leta  </a:t>
            </a:r>
            <a:r>
              <a:rPr lang="sl-S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dni</a:t>
            </a:r>
          </a:p>
          <a:p>
            <a:pPr marL="457200" lvl="1" indent="0" algn="just">
              <a:buNone/>
            </a:pP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376225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sl-SI" sz="3200" dirty="0"/>
              <a:t>o</a:t>
            </a:r>
            <a:r>
              <a:rPr lang="sl-SI" sz="3200" dirty="0" smtClean="0"/>
              <a:t>d 1 do 2 leti </a:t>
            </a:r>
            <a:r>
              <a:rPr lang="sl-S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dni</a:t>
            </a:r>
            <a:r>
              <a:rPr lang="sl-SI" sz="3200" dirty="0" smtClean="0"/>
              <a:t>	</a:t>
            </a:r>
          </a:p>
          <a:p>
            <a:pPr marL="457200" lvl="1" indent="0" algn="just">
              <a:buNone/>
            </a:pPr>
            <a:r>
              <a:rPr lang="sl-SI" sz="3200" dirty="0" smtClean="0"/>
              <a:t>(vsako naslednje leto dodatno 2 dni, maksimalno 60 dni)</a:t>
            </a:r>
          </a:p>
          <a:p>
            <a:pPr lvl="1" algn="just">
              <a:buFont typeface="Arial" pitchFamily="34" charset="0"/>
              <a:buChar char="•"/>
            </a:pPr>
            <a:r>
              <a:rPr lang="sl-SI" sz="3200" dirty="0"/>
              <a:t>n</a:t>
            </a:r>
            <a:r>
              <a:rPr lang="sl-SI" sz="3200" dirty="0" smtClean="0"/>
              <a:t>ad 25 let </a:t>
            </a:r>
            <a:r>
              <a:rPr lang="sl-S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 dni</a:t>
            </a:r>
            <a:r>
              <a:rPr lang="sl-SI" sz="3200" dirty="0" smtClean="0"/>
              <a:t> </a:t>
            </a:r>
          </a:p>
          <a:p>
            <a:pPr marL="457200" lvl="1" indent="0" algn="just">
              <a:buNone/>
            </a:pPr>
            <a:r>
              <a:rPr lang="sl-SI" sz="3200" dirty="0" smtClean="0"/>
              <a:t>(s KP se lahko zniža nazaj na 60 dni)</a:t>
            </a:r>
          </a:p>
          <a:p>
            <a:pPr marL="457200" lvl="1" indent="0" algn="just">
              <a:buNone/>
            </a:pPr>
            <a:endParaRPr lang="sl-SI" sz="3200" dirty="0" smtClean="0">
              <a:solidFill>
                <a:srgbClr val="FF0000"/>
              </a:solidFill>
            </a:endParaRPr>
          </a:p>
          <a:p>
            <a:pPr marL="457200" lvl="1" indent="0" algn="just">
              <a:buNone/>
            </a:pPr>
            <a:r>
              <a:rPr lang="sl-SI" sz="3200" dirty="0" smtClean="0">
                <a:solidFill>
                  <a:srgbClr val="FF0000"/>
                </a:solidFill>
              </a:rPr>
              <a:t>NOVO: </a:t>
            </a:r>
            <a:endParaRPr lang="sl-SI" sz="3200" dirty="0" smtClean="0"/>
          </a:p>
          <a:p>
            <a:pPr marL="457200" lvl="1" indent="0" algn="just">
              <a:buNone/>
            </a:pPr>
            <a:r>
              <a:rPr lang="sl-SI" sz="3200" dirty="0" smtClean="0"/>
              <a:t>Pravica do 1 dne v tednu za vključevanje v ukrepe na področju trga dela. </a:t>
            </a:r>
          </a:p>
          <a:p>
            <a:pPr marL="457200" lvl="1" indent="0" algn="just">
              <a:buNone/>
            </a:pPr>
            <a:r>
              <a:rPr lang="sl-SI" sz="3200" dirty="0" smtClean="0"/>
              <a:t>Za toliko dni se potem skrajša nadomestilo.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2993906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VROČANJE PISANJ DELAVCEM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Vroča se OSEBNO na delovnem mestu.</a:t>
            </a:r>
          </a:p>
          <a:p>
            <a:pPr marL="0" indent="0" algn="just">
              <a:buNone/>
            </a:pPr>
            <a:r>
              <a:rPr lang="sl-SI" dirty="0" smtClean="0"/>
              <a:t>Lahko tudi PRIPOROČENO S POVRATNICO:</a:t>
            </a:r>
          </a:p>
          <a:p>
            <a:pPr marL="0" indent="0" algn="just">
              <a:buNone/>
            </a:pPr>
            <a:r>
              <a:rPr lang="sl-SI" dirty="0" smtClean="0"/>
              <a:t> – za vročitev se šteje, ko podpiše oz. prejme pisanje;</a:t>
            </a:r>
          </a:p>
          <a:p>
            <a:pPr marL="0" indent="0" algn="just">
              <a:buNone/>
            </a:pPr>
            <a:r>
              <a:rPr lang="sl-SI" dirty="0" smtClean="0"/>
              <a:t>- če ne sprejme/podpiše – velja za vročeno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dan </a:t>
            </a:r>
            <a:r>
              <a:rPr lang="sl-SI" dirty="0" smtClean="0"/>
              <a:t>od prvega poskusa vročitve;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Če naslov ni znan ali ta ni v Sloveniji se vroča preko OGLASNE DESKE.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88905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l-SI" dirty="0" smtClean="0"/>
              <a:t>VARSATVO </a:t>
            </a:r>
            <a:r>
              <a:rPr lang="sl-S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doječih mater</a:t>
            </a:r>
          </a:p>
          <a:p>
            <a:pPr algn="just">
              <a:buFontTx/>
              <a:buChar char="-"/>
            </a:pPr>
            <a:r>
              <a:rPr lang="sl-SI" dirty="0" smtClean="0"/>
              <a:t>le do 1 leta otrokove </a:t>
            </a:r>
            <a:r>
              <a:rPr lang="sl-SI" dirty="0" smtClean="0"/>
              <a:t>starosti</a:t>
            </a:r>
          </a:p>
          <a:p>
            <a:pPr algn="just">
              <a:buFontTx/>
              <a:buChar char="-"/>
            </a:pPr>
            <a:r>
              <a:rPr lang="sl-SI" dirty="0" smtClean="0"/>
              <a:t>Dojenje najmanj 1 ura/dan do 18 mesecev otrokove starosti</a:t>
            </a:r>
            <a:endParaRPr lang="sl-SI" dirty="0" smtClean="0"/>
          </a:p>
          <a:p>
            <a:pPr algn="just">
              <a:buFontTx/>
              <a:buChar char="-"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VARSTVO </a:t>
            </a:r>
            <a:r>
              <a:rPr lang="sl-S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starejših delavcev</a:t>
            </a:r>
          </a:p>
          <a:p>
            <a:pPr algn="just">
              <a:buFontTx/>
              <a:buChar char="-"/>
            </a:pPr>
            <a:r>
              <a:rPr lang="sl-SI" dirty="0" smtClean="0"/>
              <a:t>od 55 leta dalje (nadurno delo, nočno delo,</a:t>
            </a:r>
          </a:p>
          <a:p>
            <a:pPr marL="0" indent="0" algn="just">
              <a:buNone/>
            </a:pPr>
            <a:r>
              <a:rPr lang="sl-SI" dirty="0"/>
              <a:t>	</a:t>
            </a:r>
            <a:r>
              <a:rPr lang="sl-SI" dirty="0" smtClean="0"/>
              <a:t>		   dodatni dopust, ….)</a:t>
            </a:r>
          </a:p>
          <a:p>
            <a:pPr algn="just">
              <a:buFontTx/>
              <a:buChar char="-"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varstvo pred odpovedjo </a:t>
            </a:r>
          </a:p>
          <a:p>
            <a:pPr lvl="1" algn="just">
              <a:buFont typeface="Arial" pitchFamily="34" charset="0"/>
              <a:buChar char="•"/>
            </a:pPr>
            <a:r>
              <a:rPr lang="sl-SI" dirty="0" smtClean="0"/>
              <a:t>58 </a:t>
            </a:r>
            <a:r>
              <a:rPr lang="sl-SI" dirty="0" smtClean="0"/>
              <a:t>let (postopno zviševanje do 2017) </a:t>
            </a:r>
            <a:r>
              <a:rPr lang="sl-SI" dirty="0" smtClean="0"/>
              <a:t>ali</a:t>
            </a:r>
          </a:p>
          <a:p>
            <a:pPr lvl="1" algn="just">
              <a:buFont typeface="Arial" pitchFamily="34" charset="0"/>
              <a:buChar char="•"/>
            </a:pPr>
            <a:r>
              <a:rPr lang="sl-SI" dirty="0" smtClean="0"/>
              <a:t>5 let do izpolnitve pogojev za starostno upokojitev</a:t>
            </a:r>
          </a:p>
          <a:p>
            <a:pPr marL="457200" lvl="1" indent="0" algn="just">
              <a:buNone/>
            </a:pPr>
            <a:r>
              <a:rPr lang="sl-SI" dirty="0" smtClean="0"/>
              <a:t>(razen, če pokojnino lahko dočaka na zavodu, če je sklenil pogodbo, ko je že izpolnil pogoje za zaščito)</a:t>
            </a:r>
          </a:p>
          <a:p>
            <a:pPr marL="0" indent="0" algn="just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79293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NOVO!</a:t>
            </a:r>
          </a:p>
          <a:p>
            <a:pPr marL="0" indent="0" algn="just">
              <a:buNone/>
            </a:pPr>
            <a:r>
              <a:rPr lang="sl-SI" dirty="0" smtClean="0">
                <a:solidFill>
                  <a:srgbClr val="FF0000"/>
                </a:solidFill>
              </a:rPr>
              <a:t>PLAČILNA LISTA </a:t>
            </a:r>
            <a:r>
              <a:rPr lang="sl-SI" dirty="0" smtClean="0"/>
              <a:t>kot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IZVRŠILNI NASLOV</a:t>
            </a:r>
            <a:r>
              <a:rPr lang="sl-SI" dirty="0" smtClean="0"/>
              <a:t>. </a:t>
            </a:r>
          </a:p>
          <a:p>
            <a:pPr marL="0" indent="0" algn="just">
              <a:buNone/>
            </a:pPr>
            <a:r>
              <a:rPr lang="sl-SI" dirty="0" smtClean="0"/>
              <a:t>Na podlagi plačilne liste se lahko neposredno vloži predlog za izvršbo (tožba ni potrebna). </a:t>
            </a:r>
          </a:p>
          <a:p>
            <a:pPr marL="0" indent="0" algn="just">
              <a:buNone/>
            </a:pPr>
            <a:r>
              <a:rPr lang="sl-SI" dirty="0" smtClean="0"/>
              <a:t>- mora biti izdana na plačilni dan – visoke kazni za kršitev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Plačilo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NADOMESTILA</a:t>
            </a:r>
            <a:r>
              <a:rPr lang="sl-SI" dirty="0" smtClean="0"/>
              <a:t> s strani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ZZZS</a:t>
            </a:r>
            <a:r>
              <a:rPr lang="sl-SI" dirty="0"/>
              <a:t> </a:t>
            </a:r>
            <a:r>
              <a:rPr lang="sl-SI" dirty="0" smtClean="0"/>
              <a:t>– </a:t>
            </a:r>
            <a:r>
              <a:rPr lang="sl-SI" dirty="0" smtClean="0"/>
              <a:t>s 13.7.2013</a:t>
            </a: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Če delodajalec ne nakazuje delavcu nadomestila plače, lahko delavec predlaga neposredno izplačilo ZZZS – predloži listo, poziv delodajalcu k plačilu – rok 8 dni.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56616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52674"/>
            <a:ext cx="8229600" cy="5928654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LETNI DOPUST</a:t>
            </a:r>
          </a:p>
          <a:p>
            <a:pPr marL="0" indent="0" algn="ctr">
              <a:buNone/>
            </a:pP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r>
              <a:rPr lang="sl-SI" dirty="0"/>
              <a:t>c</a:t>
            </a:r>
            <a:r>
              <a:rPr lang="sl-SI" dirty="0" smtClean="0"/>
              <a:t>eloten dopust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TAKOJ</a:t>
            </a:r>
            <a:r>
              <a:rPr lang="sl-SI" dirty="0" smtClean="0"/>
              <a:t>, če si zaposlen celo leto</a:t>
            </a:r>
          </a:p>
          <a:p>
            <a:pPr algn="just">
              <a:buFontTx/>
              <a:buChar char="-"/>
            </a:pPr>
            <a:r>
              <a:rPr lang="sl-SI" dirty="0" smtClean="0"/>
              <a:t>po dvanajstinah, če ni zaposlitve celo leto (dogovor lahko drugačen)</a:t>
            </a:r>
          </a:p>
          <a:p>
            <a:pPr algn="just">
              <a:buFontTx/>
              <a:buChar char="-"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IZRABA</a:t>
            </a:r>
            <a:r>
              <a:rPr lang="sl-SI" dirty="0" smtClean="0"/>
              <a:t>: </a:t>
            </a:r>
          </a:p>
          <a:p>
            <a:pPr lvl="1" algn="just">
              <a:buFontTx/>
              <a:buChar char="-"/>
            </a:pPr>
            <a:r>
              <a:rPr lang="sl-SI" dirty="0"/>
              <a:t>n</a:t>
            </a:r>
            <a:r>
              <a:rPr lang="sl-SI" dirty="0" smtClean="0"/>
              <a:t>ajmanj 2 tedna v tekočem letu,</a:t>
            </a:r>
          </a:p>
          <a:p>
            <a:pPr lvl="1" algn="just">
              <a:buFontTx/>
              <a:buChar char="-"/>
            </a:pPr>
            <a:r>
              <a:rPr lang="sl-SI" dirty="0" smtClean="0"/>
              <a:t> do 30.6. naslednje leto (neizrabljen)</a:t>
            </a:r>
          </a:p>
          <a:p>
            <a:pPr lvl="1" algn="just">
              <a:buFontTx/>
              <a:buChar char="-"/>
            </a:pPr>
            <a:r>
              <a:rPr lang="sl-SI" dirty="0" smtClean="0"/>
              <a:t> bolezen, varstvo in nega otroka do 31.12. naslednjega leta</a:t>
            </a:r>
          </a:p>
          <a:p>
            <a:pPr marL="0" indent="0" algn="just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9556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AGENCIJSKO DELO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KVOTA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 </a:t>
            </a:r>
            <a:r>
              <a:rPr lang="sl-SI" dirty="0" smtClean="0"/>
              <a:t>(od zaposlenih pri uporabniku)</a:t>
            </a:r>
          </a:p>
          <a:p>
            <a:pPr marL="0" indent="0" algn="just">
              <a:buNone/>
            </a:pPr>
            <a:r>
              <a:rPr lang="sl-SI" dirty="0" smtClean="0"/>
              <a:t>Stopi v veljavo s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13.4.2014</a:t>
            </a:r>
            <a:r>
              <a:rPr lang="sl-SI" dirty="0" smtClean="0"/>
              <a:t>.</a:t>
            </a:r>
          </a:p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Sindikat</a:t>
            </a:r>
            <a:r>
              <a:rPr lang="sl-SI" dirty="0" smtClean="0"/>
              <a:t>–delodajalec mu 1x letno poroča(razlogi)</a:t>
            </a:r>
          </a:p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Agencijski delavec:</a:t>
            </a:r>
          </a:p>
          <a:p>
            <a:pPr marL="0" indent="0" algn="just">
              <a:buNone/>
            </a:pPr>
            <a:r>
              <a:rPr lang="sl-SI" dirty="0"/>
              <a:t>-</a:t>
            </a:r>
            <a:r>
              <a:rPr lang="sl-SI" dirty="0" smtClean="0"/>
              <a:t> pisno obveščen o pogojih dela pri uporabniku</a:t>
            </a:r>
          </a:p>
          <a:p>
            <a:pPr algn="just">
              <a:buFontTx/>
              <a:buChar char="-"/>
            </a:pPr>
            <a:r>
              <a:rPr lang="sl-SI" dirty="0" smtClean="0"/>
              <a:t>izenačen z delavcem / tudi glede ugodnosti !!!</a:t>
            </a:r>
          </a:p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Uporabnik</a:t>
            </a:r>
            <a:r>
              <a:rPr lang="sl-SI" dirty="0" smtClean="0"/>
              <a:t>: </a:t>
            </a:r>
          </a:p>
          <a:p>
            <a:pPr algn="just">
              <a:buFontTx/>
              <a:buChar char="-"/>
            </a:pPr>
            <a:r>
              <a:rPr lang="sl-SI" dirty="0" smtClean="0"/>
              <a:t>subsidiarna odgovornost za plačilo</a:t>
            </a:r>
          </a:p>
          <a:p>
            <a:pPr algn="just">
              <a:buFontTx/>
              <a:buChar char="-"/>
            </a:pPr>
            <a:r>
              <a:rPr lang="sl-SI" dirty="0"/>
              <a:t>o</a:t>
            </a:r>
            <a:r>
              <a:rPr lang="sl-SI" dirty="0" smtClean="0"/>
              <a:t>dgovoren za spoštovanje predpisov (tudi </a:t>
            </a:r>
            <a:r>
              <a:rPr lang="sl-SI" dirty="0" err="1" smtClean="0"/>
              <a:t>vzd</a:t>
            </a:r>
            <a:r>
              <a:rPr lang="sl-SI" dirty="0" smtClean="0"/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84080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ODGOVORNOST PRENOSNIKA</a:t>
            </a:r>
            <a:r>
              <a:rPr lang="sl-SI" dirty="0" smtClean="0"/>
              <a:t> </a:t>
            </a:r>
          </a:p>
          <a:p>
            <a:pPr marL="0" indent="0" algn="ctr">
              <a:buNone/>
            </a:pPr>
            <a:r>
              <a:rPr lang="sl-SI" dirty="0" smtClean="0"/>
              <a:t>pri spremembi delodajalca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-upošteva se delovna doba pri obeh delodajalcih</a:t>
            </a:r>
          </a:p>
          <a:p>
            <a:pPr marL="0" indent="0" algn="just">
              <a:buNone/>
            </a:pPr>
            <a:r>
              <a:rPr lang="sl-SI" dirty="0" smtClean="0"/>
              <a:t>- </a:t>
            </a:r>
            <a:r>
              <a:rPr lang="sl-SI" dirty="0"/>
              <a:t>č</a:t>
            </a:r>
            <a:r>
              <a:rPr lang="sl-SI" dirty="0" smtClean="0"/>
              <a:t>e je prenosnik pretežni lastnik prevzemnika odgovarja za terjatve v stečaju ali prisilnem prenehanju še 2 leti</a:t>
            </a:r>
          </a:p>
          <a:p>
            <a:pPr marL="0" indent="0" algn="just">
              <a:buNone/>
            </a:pPr>
            <a:r>
              <a:rPr lang="sl-SI" dirty="0" smtClean="0"/>
              <a:t>- prenosnik, ki ni pretežni lastnik prevzemnika odgovarja subsidiarno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36888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l-SI" dirty="0" smtClean="0">
                <a:solidFill>
                  <a:srgbClr val="FF0000"/>
                </a:solidFill>
              </a:rPr>
              <a:t>DRUGE SPREMEMBE</a:t>
            </a:r>
          </a:p>
          <a:p>
            <a:pPr marL="0" indent="0" algn="just">
              <a:buNone/>
            </a:pPr>
            <a:endPara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KONKURENČNA KLAVZULA</a:t>
            </a:r>
            <a:r>
              <a:rPr lang="sl-SI" dirty="0"/>
              <a:t> </a:t>
            </a:r>
            <a:r>
              <a:rPr lang="sl-SI" dirty="0" smtClean="0"/>
              <a:t> prepoved opravljanja dela po prenehanju DR – velja tudi pri </a:t>
            </a:r>
            <a:r>
              <a:rPr lang="sl-SI" dirty="0" err="1" smtClean="0"/>
              <a:t>PoZ</a:t>
            </a:r>
            <a:r>
              <a:rPr lang="sl-SI" dirty="0" smtClean="0"/>
              <a:t> za določen čas z </a:t>
            </a:r>
            <a:r>
              <a:rPr lang="sl-SI" i="1" dirty="0" smtClean="0"/>
              <a:t>vodilnimi delavci </a:t>
            </a:r>
            <a:r>
              <a:rPr lang="sl-SI" dirty="0" smtClean="0"/>
              <a:t>in za </a:t>
            </a:r>
            <a:r>
              <a:rPr lang="sl-SI" i="1" dirty="0" smtClean="0"/>
              <a:t>projektno delo. </a:t>
            </a:r>
            <a:endParaRPr lang="sl-SI" dirty="0" smtClean="0"/>
          </a:p>
          <a:p>
            <a:pPr marL="0" indent="0" algn="just">
              <a:buNone/>
            </a:pPr>
            <a:endPara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RAZPOREJANJE DČ - </a:t>
            </a:r>
            <a:r>
              <a:rPr lang="sl-SI" dirty="0" smtClean="0"/>
              <a:t>sindikat lahko 1x letno zahteva poročilo </a:t>
            </a:r>
            <a:r>
              <a:rPr lang="sl-SI" sz="3000" dirty="0" smtClean="0"/>
              <a:t>(izraba, letni razpored, nadure,…)</a:t>
            </a:r>
          </a:p>
          <a:p>
            <a:pPr marL="0" indent="0" algn="just">
              <a:buNone/>
            </a:pPr>
            <a:endParaRPr lang="sl-S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ODPRAVNINA OB UPOKOJITVI – </a:t>
            </a:r>
            <a:r>
              <a:rPr lang="sl-SI" dirty="0" smtClean="0"/>
              <a:t>zaposlen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dirty="0" smtClean="0"/>
              <a:t>pri delodajalcu </a:t>
            </a:r>
            <a:r>
              <a:rPr lang="sl-SI" i="1" dirty="0" smtClean="0"/>
              <a:t>najmanj 5 let</a:t>
            </a:r>
          </a:p>
        </p:txBody>
      </p:sp>
    </p:spTree>
    <p:extLst>
      <p:ext uri="{BB962C8B-B14F-4D97-AF65-F5344CB8AC3E}">
        <p14:creationId xmlns:p14="http://schemas.microsoft.com/office/powerpoint/2010/main" val="492135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NOČNO DELO ŽENSK</a:t>
            </a:r>
            <a:r>
              <a:rPr lang="sl-SI" dirty="0" smtClean="0"/>
              <a:t> – ukinitev </a:t>
            </a:r>
            <a:r>
              <a:rPr lang="sl-SI" dirty="0" smtClean="0"/>
              <a:t>soglasja</a:t>
            </a:r>
          </a:p>
          <a:p>
            <a:pPr marL="0" indent="0" algn="just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ZAČASNO ČAKANJE NA DELO – </a:t>
            </a:r>
            <a:r>
              <a:rPr lang="sl-SI" dirty="0" smtClean="0"/>
              <a:t> 80% osnove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- namen ohranitev zaposlitve</a:t>
            </a:r>
          </a:p>
          <a:p>
            <a:pPr algn="just">
              <a:buFontTx/>
              <a:buChar char="-"/>
            </a:pPr>
            <a:r>
              <a:rPr lang="sl-SI" dirty="0" smtClean="0"/>
              <a:t>delodajalec ne more zagotavljati dela</a:t>
            </a:r>
          </a:p>
          <a:p>
            <a:pPr algn="just">
              <a:buFontTx/>
              <a:buChar char="-"/>
            </a:pPr>
            <a:r>
              <a:rPr lang="sl-SI" dirty="0"/>
              <a:t>n</a:t>
            </a:r>
            <a:r>
              <a:rPr lang="sl-SI" dirty="0" smtClean="0"/>
              <a:t>ajdalj 6 mesecev v koledarskem letu</a:t>
            </a:r>
          </a:p>
          <a:p>
            <a:pPr algn="just">
              <a:buFontTx/>
              <a:buChar char="-"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PREVOZ NA DELO </a:t>
            </a:r>
            <a:r>
              <a:rPr lang="sl-SI" dirty="0" smtClean="0"/>
              <a:t>– naknadno povečanje (npr. selitev delavca) – delavec je do povečanja upravičen, če je tako določeno v </a:t>
            </a:r>
            <a:r>
              <a:rPr lang="sl-SI" i="1" dirty="0" smtClean="0"/>
              <a:t>KPD</a:t>
            </a:r>
            <a:r>
              <a:rPr lang="sl-SI" dirty="0" smtClean="0"/>
              <a:t> ali če se </a:t>
            </a:r>
            <a:r>
              <a:rPr lang="sl-SI" i="1" dirty="0" smtClean="0"/>
              <a:t>sporazume</a:t>
            </a:r>
            <a:r>
              <a:rPr lang="sl-SI" dirty="0" smtClean="0"/>
              <a:t> z delodajalcem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037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sl-SI" b="1" dirty="0" smtClean="0"/>
              <a:t>Kaj ZDR – 1 ureja:</a:t>
            </a:r>
          </a:p>
          <a:p>
            <a:pPr>
              <a:buFontTx/>
              <a:buChar char="-"/>
            </a:pPr>
            <a:r>
              <a:rPr lang="sl-SI" dirty="0" smtClean="0"/>
              <a:t>Pogodbo o zaposlitvi (sklepanje, vsebino)</a:t>
            </a:r>
          </a:p>
          <a:p>
            <a:pPr>
              <a:buFontTx/>
              <a:buChar char="-"/>
            </a:pPr>
            <a:r>
              <a:rPr lang="sl-SI" dirty="0" smtClean="0"/>
              <a:t>Vrste pogodb o zaposlitvi		</a:t>
            </a:r>
          </a:p>
          <a:p>
            <a:pPr>
              <a:buFontTx/>
              <a:buChar char="-"/>
            </a:pPr>
            <a:r>
              <a:rPr lang="sl-SI" dirty="0" smtClean="0"/>
              <a:t>Pravice in dolžnosti</a:t>
            </a:r>
          </a:p>
          <a:p>
            <a:pPr>
              <a:buFontTx/>
              <a:buChar char="-"/>
            </a:pPr>
            <a:r>
              <a:rPr lang="sl-SI" dirty="0" smtClean="0"/>
              <a:t>Delovni čas</a:t>
            </a:r>
          </a:p>
          <a:p>
            <a:pPr>
              <a:buFontTx/>
              <a:buChar char="-"/>
            </a:pPr>
            <a:r>
              <a:rPr lang="sl-SI" dirty="0" smtClean="0"/>
              <a:t>Počitke</a:t>
            </a:r>
          </a:p>
          <a:p>
            <a:pPr>
              <a:buFontTx/>
              <a:buChar char="-"/>
            </a:pPr>
            <a:r>
              <a:rPr lang="sl-SI" dirty="0" smtClean="0"/>
              <a:t>Plačila (plače, malica, prevoz, regres, ….)</a:t>
            </a:r>
          </a:p>
          <a:p>
            <a:pPr>
              <a:buFontTx/>
              <a:buChar char="-"/>
            </a:pPr>
            <a:endParaRPr lang="sl-SI" dirty="0" smtClean="0"/>
          </a:p>
          <a:p>
            <a:pPr>
              <a:buFontTx/>
              <a:buChar char="-"/>
            </a:pPr>
            <a:endParaRPr lang="sl-SI" dirty="0" smtClean="0"/>
          </a:p>
          <a:p>
            <a:pPr>
              <a:buFontTx/>
              <a:buChar char="-"/>
            </a:pPr>
            <a:endParaRPr lang="sl-SI" dirty="0" smtClean="0"/>
          </a:p>
          <a:p>
            <a:pPr>
              <a:buFontTx/>
              <a:buChar char="-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8375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VOLONTERSKI PRIPRAVNIK </a:t>
            </a:r>
            <a:r>
              <a:rPr lang="sl-SI" dirty="0" smtClean="0"/>
              <a:t>– povračilo stroškov v zvezi z delom (malica, prevoz)</a:t>
            </a:r>
          </a:p>
          <a:p>
            <a:pPr marL="0" indent="0" algn="just">
              <a:buNone/>
            </a:pPr>
            <a:endParaRPr lang="sl-SI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637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OPRAVLJANJE DRUGEGA DELA</a:t>
            </a:r>
          </a:p>
          <a:p>
            <a:pPr marL="0" indent="0" algn="ctr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Namen: - ohranitev  zaposlitve</a:t>
            </a:r>
          </a:p>
          <a:p>
            <a:pPr marL="0" indent="0" algn="just">
              <a:buNone/>
            </a:pPr>
            <a:r>
              <a:rPr lang="sl-SI" dirty="0"/>
              <a:t>	 </a:t>
            </a:r>
            <a:r>
              <a:rPr lang="sl-SI" dirty="0" smtClean="0"/>
              <a:t>    - nemoten potek delovnega procesa</a:t>
            </a:r>
          </a:p>
          <a:p>
            <a:pPr marL="0" indent="0" algn="just">
              <a:buNone/>
            </a:pPr>
            <a:r>
              <a:rPr lang="sl-SI" dirty="0" smtClean="0"/>
              <a:t>Odredi se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pisno</a:t>
            </a:r>
            <a:r>
              <a:rPr lang="sl-SI" dirty="0" smtClean="0"/>
              <a:t>, lahko tudi po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e-pošti </a:t>
            </a: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Delo mora biti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ustrezno</a:t>
            </a:r>
            <a:r>
              <a:rPr lang="sl-SI" dirty="0" smtClean="0"/>
              <a:t> (izobrazba, sposobnost)</a:t>
            </a:r>
          </a:p>
          <a:p>
            <a:pPr marL="0" indent="0" algn="just">
              <a:buNone/>
            </a:pPr>
            <a:r>
              <a:rPr lang="sl-SI" dirty="0" smtClean="0"/>
              <a:t>Traja lahko največ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 mesece </a:t>
            </a:r>
            <a:r>
              <a:rPr lang="sl-SI" dirty="0" smtClean="0"/>
              <a:t>v koledarskem letu.</a:t>
            </a:r>
          </a:p>
          <a:p>
            <a:pPr marL="0" indent="0" algn="just">
              <a:buNone/>
            </a:pPr>
            <a:r>
              <a:rPr lang="sl-SI" dirty="0" smtClean="0"/>
              <a:t>Plačilo: plača, ki je za delavca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ugodnejša</a:t>
            </a:r>
            <a:r>
              <a:rPr lang="sl-SI" dirty="0" smtClean="0"/>
              <a:t>. </a:t>
            </a:r>
            <a:endParaRPr lang="sl-SI" dirty="0"/>
          </a:p>
          <a:p>
            <a:pPr marL="0" indent="0" algn="just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51826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l-SI" dirty="0" smtClean="0"/>
              <a:t>POGODBA O ZAPOSLITVI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DOLOČEN ČAS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Kdaj?:</a:t>
            </a:r>
          </a:p>
          <a:p>
            <a:pPr algn="just">
              <a:buFontTx/>
              <a:buChar char="-"/>
            </a:pPr>
            <a:r>
              <a:rPr lang="sl-SI" dirty="0" smtClean="0"/>
              <a:t>začasno povečan obseg dela</a:t>
            </a:r>
          </a:p>
          <a:p>
            <a:pPr algn="just">
              <a:buFontTx/>
              <a:buChar char="-"/>
            </a:pPr>
            <a:r>
              <a:rPr lang="sl-SI" dirty="0"/>
              <a:t>n</a:t>
            </a:r>
            <a:r>
              <a:rPr lang="sl-SI" dirty="0" smtClean="0"/>
              <a:t>adomeščanje odsotnega delavca</a:t>
            </a:r>
          </a:p>
          <a:p>
            <a:pPr algn="just">
              <a:buFontTx/>
              <a:buChar char="-"/>
            </a:pPr>
            <a:r>
              <a:rPr lang="sl-SI" dirty="0" smtClean="0"/>
              <a:t>sezonsko delo</a:t>
            </a:r>
          </a:p>
          <a:p>
            <a:pPr algn="just">
              <a:buFontTx/>
              <a:buChar char="-"/>
            </a:pPr>
            <a:r>
              <a:rPr lang="sl-SI" dirty="0" smtClean="0"/>
              <a:t>usposabljanje</a:t>
            </a:r>
          </a:p>
          <a:p>
            <a:pPr algn="just">
              <a:buFontTx/>
              <a:buChar char="-"/>
            </a:pPr>
            <a:r>
              <a:rPr lang="sl-SI" dirty="0"/>
              <a:t>p</a:t>
            </a:r>
            <a:r>
              <a:rPr lang="sl-SI" dirty="0" smtClean="0"/>
              <a:t>rojektno delo</a:t>
            </a:r>
          </a:p>
          <a:p>
            <a:pPr algn="just">
              <a:buFontTx/>
              <a:buChar char="-"/>
            </a:pPr>
            <a:r>
              <a:rPr lang="sl-SI" dirty="0"/>
              <a:t>m</a:t>
            </a:r>
            <a:r>
              <a:rPr lang="sl-SI" dirty="0" smtClean="0"/>
              <a:t>andat</a:t>
            </a:r>
          </a:p>
          <a:p>
            <a:pPr algn="just">
              <a:buFontTx/>
              <a:buChar char="-"/>
            </a:pPr>
            <a:r>
              <a:rPr lang="sl-SI" dirty="0"/>
              <a:t>p</a:t>
            </a:r>
            <a:r>
              <a:rPr lang="sl-SI" dirty="0" smtClean="0"/>
              <a:t>redaja dela </a:t>
            </a:r>
            <a:r>
              <a:rPr lang="sl-SI" dirty="0" smtClean="0"/>
              <a:t>(največ 1 mesec)/ novo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31313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Čas: </a:t>
            </a:r>
          </a:p>
          <a:p>
            <a:pPr>
              <a:buFontTx/>
              <a:buChar char="-"/>
            </a:pPr>
            <a:r>
              <a:rPr lang="sl-SI" dirty="0" smtClean="0"/>
              <a:t>dokler traja razlog</a:t>
            </a:r>
          </a:p>
          <a:p>
            <a:pPr>
              <a:buFontTx/>
              <a:buChar char="-"/>
            </a:pPr>
            <a:r>
              <a:rPr lang="sl-SI" dirty="0"/>
              <a:t>n</a:t>
            </a:r>
            <a:r>
              <a:rPr lang="sl-SI" dirty="0" smtClean="0"/>
              <a:t>ajveč za 2 leti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isto delo</a:t>
            </a:r>
            <a:r>
              <a:rPr lang="sl-SI" dirty="0" smtClean="0"/>
              <a:t> (v to se všteva tudi delo preko agencije)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Izjeme: vodilni delavci, voljene funkcije, mandati, tujci</a:t>
            </a:r>
            <a:r>
              <a:rPr lang="sl-SI" dirty="0" smtClean="0"/>
              <a:t>…) – lahko dalj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Namen: </a:t>
            </a:r>
          </a:p>
          <a:p>
            <a:pPr marL="0" indent="0">
              <a:buNone/>
            </a:pPr>
            <a:r>
              <a:rPr lang="sl-SI" dirty="0" smtClean="0"/>
              <a:t>- zmanjšati število </a:t>
            </a:r>
            <a:r>
              <a:rPr lang="sl-SI" dirty="0" err="1" smtClean="0"/>
              <a:t>PoZ</a:t>
            </a:r>
            <a:r>
              <a:rPr lang="sl-SI" dirty="0" smtClean="0"/>
              <a:t> za določen čas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76070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NOVO</a:t>
            </a:r>
            <a:r>
              <a:rPr lang="sl-SI" dirty="0" smtClean="0"/>
              <a:t>!</a:t>
            </a:r>
          </a:p>
          <a:p>
            <a:pPr marL="0" indent="0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err="1" smtClean="0"/>
              <a:t>PoZ</a:t>
            </a:r>
            <a:r>
              <a:rPr lang="sl-SI" dirty="0" smtClean="0"/>
              <a:t> za določen čas, medtem ko pogodba za nedoločen čas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miruje</a:t>
            </a:r>
            <a:r>
              <a:rPr lang="sl-SI" dirty="0" smtClean="0"/>
              <a:t>. </a:t>
            </a: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Pravice iz </a:t>
            </a:r>
            <a:r>
              <a:rPr lang="sl-SI" dirty="0" err="1" smtClean="0"/>
              <a:t>PoZ</a:t>
            </a:r>
            <a:r>
              <a:rPr lang="sl-SI" dirty="0" smtClean="0"/>
              <a:t> za nedoločen čas mirujejo do izteka </a:t>
            </a:r>
            <a:r>
              <a:rPr lang="sl-SI" dirty="0" err="1" smtClean="0"/>
              <a:t>PoZ</a:t>
            </a:r>
            <a:r>
              <a:rPr lang="sl-SI" dirty="0" smtClean="0"/>
              <a:t> za določen čas in avtomatsko oživijo z dnem izteka nove pogodbe.</a:t>
            </a:r>
          </a:p>
        </p:txBody>
      </p:sp>
    </p:spTree>
    <p:extLst>
      <p:ext uri="{BB962C8B-B14F-4D97-AF65-F5344CB8AC3E}">
        <p14:creationId xmlns:p14="http://schemas.microsoft.com/office/powerpoint/2010/main" val="268810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PRENEHANJE</a:t>
            </a:r>
            <a:r>
              <a:rPr lang="sl-SI" dirty="0" smtClean="0"/>
              <a:t> </a:t>
            </a:r>
            <a:r>
              <a:rPr lang="sl-SI" dirty="0" err="1" smtClean="0"/>
              <a:t>PoZ</a:t>
            </a:r>
            <a:r>
              <a:rPr lang="sl-SI" dirty="0" smtClean="0"/>
              <a:t> ZA DOLOČEN ČAS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ODPRAVNINA po novem tudi v teh primerih – razen če gre za: 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nadomeščanje delavca</a:t>
            </a:r>
          </a:p>
          <a:p>
            <a:pPr>
              <a:buFont typeface="Wingdings" pitchFamily="2" charset="2"/>
              <a:buChar char="Ø"/>
            </a:pPr>
            <a:r>
              <a:rPr lang="sl-SI" dirty="0"/>
              <a:t>s</a:t>
            </a:r>
            <a:r>
              <a:rPr lang="sl-SI" dirty="0" smtClean="0"/>
              <a:t>ezonsko delo</a:t>
            </a:r>
          </a:p>
          <a:p>
            <a:pPr>
              <a:buFont typeface="Wingdings" pitchFamily="2" charset="2"/>
              <a:buChar char="Ø"/>
            </a:pPr>
            <a:r>
              <a:rPr lang="sl-SI" dirty="0"/>
              <a:t>j</a:t>
            </a:r>
            <a:r>
              <a:rPr lang="sl-SI" dirty="0" smtClean="0"/>
              <a:t>avna dela</a:t>
            </a:r>
          </a:p>
          <a:p>
            <a:pPr marL="0" indent="0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Višina </a:t>
            </a:r>
            <a:r>
              <a:rPr lang="sl-SI" dirty="0" smtClean="0"/>
              <a:t>1/5 osnove pri pogodbah do 1 leta</a:t>
            </a:r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neto 1/12 od 1/5 za vsak dopolnjen mesec</a:t>
            </a:r>
          </a:p>
          <a:p>
            <a:pPr marL="0" indent="0">
              <a:buNone/>
            </a:pPr>
            <a:r>
              <a:rPr lang="sl-SI" dirty="0" smtClean="0"/>
              <a:t>(več kot pri </a:t>
            </a:r>
            <a:r>
              <a:rPr lang="sl-SI" dirty="0" err="1" smtClean="0"/>
              <a:t>PoZ</a:t>
            </a:r>
            <a:r>
              <a:rPr lang="sl-SI" dirty="0" smtClean="0"/>
              <a:t> za nedoločen čas)</a:t>
            </a: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 algn="just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24639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ODPOVED </a:t>
            </a:r>
            <a:r>
              <a:rPr lang="sl-S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>
              <a:buNone/>
            </a:pPr>
            <a:endParaRPr lang="sl-SI" dirty="0" smtClean="0"/>
          </a:p>
          <a:p>
            <a:pPr algn="just">
              <a:buFontTx/>
              <a:buChar char="-"/>
            </a:pPr>
            <a:r>
              <a:rPr lang="sl-SI" dirty="0" smtClean="0"/>
              <a:t>predhodno </a:t>
            </a:r>
            <a:r>
              <a:rPr lang="sl-SI" i="1" dirty="0" smtClean="0"/>
              <a:t>obvestilo</a:t>
            </a:r>
            <a:r>
              <a:rPr lang="sl-SI" dirty="0" smtClean="0"/>
              <a:t> o nameravani odpovedi  iz </a:t>
            </a:r>
            <a:r>
              <a:rPr lang="sl-SI" i="1" dirty="0" smtClean="0"/>
              <a:t>poslovnega</a:t>
            </a:r>
            <a:r>
              <a:rPr lang="sl-SI" dirty="0" smtClean="0"/>
              <a:t> razloga  ni več potrebno</a:t>
            </a:r>
          </a:p>
          <a:p>
            <a:pPr algn="just">
              <a:buFontTx/>
              <a:buChar char="-"/>
            </a:pPr>
            <a:r>
              <a:rPr lang="sl-SI" dirty="0"/>
              <a:t>o</a:t>
            </a:r>
            <a:r>
              <a:rPr lang="sl-SI" dirty="0" smtClean="0"/>
              <a:t>pušča se obveznost ponudbe </a:t>
            </a:r>
            <a:r>
              <a:rPr lang="sl-SI" i="1" dirty="0" smtClean="0"/>
              <a:t>druge ustrezne zaposlitve</a:t>
            </a:r>
            <a:r>
              <a:rPr lang="sl-SI" dirty="0" smtClean="0"/>
              <a:t> (posl. razlog, nesposobnost)</a:t>
            </a:r>
          </a:p>
          <a:p>
            <a:pPr algn="just">
              <a:buFontTx/>
              <a:buChar char="-"/>
            </a:pPr>
            <a:r>
              <a:rPr lang="sl-SI" dirty="0" smtClean="0"/>
              <a:t> poenostavitev obrazložitve odpovedi</a:t>
            </a:r>
          </a:p>
          <a:p>
            <a:pPr algn="just">
              <a:buFontTx/>
              <a:buChar char="-"/>
            </a:pPr>
            <a:r>
              <a:rPr lang="sl-SI" dirty="0"/>
              <a:t>o</a:t>
            </a:r>
            <a:r>
              <a:rPr lang="sl-SI" dirty="0" smtClean="0"/>
              <a:t>pustitev pravnega pouka ne pomeni nezakonitosti odpovedi </a:t>
            </a:r>
            <a:r>
              <a:rPr lang="sl-SI" dirty="0" err="1" smtClean="0"/>
              <a:t>PoZ</a:t>
            </a:r>
            <a:endParaRPr lang="sl-SI" dirty="0" smtClean="0"/>
          </a:p>
          <a:p>
            <a:pPr algn="just">
              <a:buFontTx/>
              <a:buChar char="-"/>
            </a:pPr>
            <a:r>
              <a:rPr lang="sl-SI" i="1" dirty="0"/>
              <a:t>m</a:t>
            </a:r>
            <a:r>
              <a:rPr lang="sl-SI" i="1" dirty="0" smtClean="0"/>
              <a:t>nenje</a:t>
            </a:r>
            <a:r>
              <a:rPr lang="sl-SI" dirty="0" smtClean="0"/>
              <a:t> mora sindikat podati v roku </a:t>
            </a:r>
            <a:r>
              <a:rPr lang="sl-SI" i="1" dirty="0" smtClean="0"/>
              <a:t>6 dni</a:t>
            </a:r>
          </a:p>
          <a:p>
            <a:pPr algn="just">
              <a:buFontTx/>
              <a:buChar char="-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6065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1232</Words>
  <Application>Microsoft Office PowerPoint</Application>
  <PresentationFormat>Diaprojekcija na zaslonu (4:3)</PresentationFormat>
  <Paragraphs>242</Paragraphs>
  <Slides>30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30</vt:i4>
      </vt:variant>
    </vt:vector>
  </HeadingPairs>
  <TitlesOfParts>
    <vt:vector size="31" baseType="lpstr">
      <vt:lpstr>Officeova tema</vt:lpstr>
      <vt:lpstr>ZDR – 1 Zakon o delovnih razmerjih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 - 1</dc:title>
  <dc:creator>Barbi</dc:creator>
  <cp:lastModifiedBy>Barbi</cp:lastModifiedBy>
  <cp:revision>45</cp:revision>
  <dcterms:created xsi:type="dcterms:W3CDTF">2013-05-09T07:24:18Z</dcterms:created>
  <dcterms:modified xsi:type="dcterms:W3CDTF">2013-05-15T08:13:33Z</dcterms:modified>
</cp:coreProperties>
</file>