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90" r:id="rId2"/>
    <p:sldId id="399" r:id="rId3"/>
    <p:sldId id="391" r:id="rId4"/>
    <p:sldId id="401" r:id="rId5"/>
    <p:sldId id="393" r:id="rId6"/>
    <p:sldId id="394" r:id="rId7"/>
    <p:sldId id="396" r:id="rId8"/>
    <p:sldId id="402" r:id="rId9"/>
    <p:sldId id="397" r:id="rId10"/>
    <p:sldId id="359" r:id="rId11"/>
  </p:sldIdLst>
  <p:sldSz cx="12192000" cy="6858000"/>
  <p:notesSz cx="9144000" cy="6858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vakova Ivona" initials="NI" lastIdx="1" clrIdx="0">
    <p:extLst>
      <p:ext uri="{19B8F6BF-5375-455C-9EA6-DF929625EA0E}">
        <p15:presenceInfo xmlns:p15="http://schemas.microsoft.com/office/powerpoint/2012/main" userId="S-1-5-21-2787486504-2115157802-2555076477-16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459D"/>
    <a:srgbClr val="E2EAFA"/>
    <a:srgbClr val="D0DDF8"/>
    <a:srgbClr val="215ACD"/>
    <a:srgbClr val="7073FC"/>
    <a:srgbClr val="3F7FFF"/>
    <a:srgbClr val="43B9FB"/>
    <a:srgbClr val="89E0FF"/>
    <a:srgbClr val="80E76B"/>
    <a:srgbClr val="387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etlý štýl 3 - zvýrazneni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47" autoAdjust="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ovakova\Desktop\V5\SJ\HDP_s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ovakova\Desktop\V5\EN\prc_ppp_ind__custom_5506145_page_spreadshee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ovakova\Desktop\V5\SJ\PM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ovakova\Desktop\THEMES\STRAT&#201;GIA\2023\CP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ovakova\Desktop\V5\SJ\Nezam_do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ovakova\Desktop\V5\EN\MM_SR.xls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ovakova\Desktop\V5\SJ\vo&#318;b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v_nu0004qs_00_00_00_sk!$C$11</c:f>
              <c:strCache>
                <c:ptCount val="1"/>
                <c:pt idx="0">
                  <c:v>GDP (curent prices, mill. EUR)</c:v>
                </c:pt>
              </c:strCache>
            </c:strRef>
          </c:tx>
          <c:spPr>
            <a:solidFill>
              <a:srgbClr val="19459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sk-SK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v_nu0004qs_00_00_00_sk!$D$10:$N$10</c:f>
              <c:strCache>
                <c:ptCount val="1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1Q2023</c:v>
                </c:pt>
                <c:pt idx="9">
                  <c:v>2Q2023</c:v>
                </c:pt>
                <c:pt idx="10">
                  <c:v>1-2Q2023</c:v>
                </c:pt>
              </c:strCache>
            </c:strRef>
          </c:cat>
          <c:val>
            <c:numRef>
              <c:f>v_nu0004qs_00_00_00_sk!$D$11:$N$11</c:f>
              <c:numCache>
                <c:formatCode>#\ ##0.0</c:formatCode>
                <c:ptCount val="11"/>
                <c:pt idx="0">
                  <c:v>80126</c:v>
                </c:pt>
                <c:pt idx="1">
                  <c:v>81265.2</c:v>
                </c:pt>
                <c:pt idx="2">
                  <c:v>84669.9</c:v>
                </c:pt>
                <c:pt idx="3">
                  <c:v>89874.7</c:v>
                </c:pt>
                <c:pt idx="4">
                  <c:v>94428.3</c:v>
                </c:pt>
                <c:pt idx="5">
                  <c:v>93441.9</c:v>
                </c:pt>
                <c:pt idx="6">
                  <c:v>100323.5</c:v>
                </c:pt>
                <c:pt idx="7">
                  <c:v>109651.9</c:v>
                </c:pt>
                <c:pt idx="8">
                  <c:v>27744.1</c:v>
                </c:pt>
                <c:pt idx="9">
                  <c:v>30325.200000000001</c:v>
                </c:pt>
                <c:pt idx="10">
                  <c:v>58069.3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AC2-45C0-A93D-A3C5F4AFA0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60363456"/>
        <c:axId val="94458240"/>
      </c:barChart>
      <c:lineChart>
        <c:grouping val="standard"/>
        <c:varyColors val="0"/>
        <c:ser>
          <c:idx val="1"/>
          <c:order val="1"/>
          <c:tx>
            <c:strRef>
              <c:f>v_nu0004qs_00_00_00_sk!$C$12</c:f>
              <c:strCache>
                <c:ptCount val="1"/>
                <c:pt idx="0">
                  <c:v>HDP (constant prices chain - linked volumes with reference year 2015, annual % change)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41"/>
            <c:spPr>
              <a:solidFill>
                <a:schemeClr val="bg1"/>
              </a:solidFill>
              <a:ln w="28575">
                <a:solidFill>
                  <a:srgbClr val="00B050"/>
                </a:solidFill>
              </a:ln>
              <a:effectLst/>
            </c:spPr>
          </c:marker>
          <c:dLbls>
            <c:spPr>
              <a:noFill/>
              <a:ln w="19050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v_nu0004qs_00_00_00_sk!$D$10:$N$10</c:f>
              <c:strCache>
                <c:ptCount val="1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1Q2023</c:v>
                </c:pt>
                <c:pt idx="9">
                  <c:v>2Q2023</c:v>
                </c:pt>
                <c:pt idx="10">
                  <c:v>1-2Q2023</c:v>
                </c:pt>
              </c:strCache>
            </c:strRef>
          </c:cat>
          <c:val>
            <c:numRef>
              <c:f>v_nu0004qs_00_00_00_sk!$D$12:$N$12</c:f>
              <c:numCache>
                <c:formatCode>0.0%</c:formatCode>
                <c:ptCount val="11"/>
                <c:pt idx="0">
                  <c:v>5.2000000000000025E-2</c:v>
                </c:pt>
                <c:pt idx="1">
                  <c:v>1.9000000000000059E-2</c:v>
                </c:pt>
                <c:pt idx="2">
                  <c:v>2.9000000000000057E-2</c:v>
                </c:pt>
                <c:pt idx="3">
                  <c:v>0.04</c:v>
                </c:pt>
                <c:pt idx="4">
                  <c:v>2.5000000000000001E-2</c:v>
                </c:pt>
                <c:pt idx="5">
                  <c:v>-3.2999999999999974E-2</c:v>
                </c:pt>
                <c:pt idx="6">
                  <c:v>4.9000000000000057E-2</c:v>
                </c:pt>
                <c:pt idx="7">
                  <c:v>1.7000000000000029E-2</c:v>
                </c:pt>
                <c:pt idx="8">
                  <c:v>0.01</c:v>
                </c:pt>
                <c:pt idx="9">
                  <c:v>1.4999999999999999E-2</c:v>
                </c:pt>
                <c:pt idx="10">
                  <c:v>1.2999999999999999E-2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AC2-45C0-A93D-A3C5F4AFA084}"/>
            </c:ext>
          </c:extLst>
        </c:ser>
        <c:ser>
          <c:idx val="2"/>
          <c:order val="2"/>
          <c:tx>
            <c:strRef>
              <c:f>v_nu0004qs_00_00_00_sk!$C$13</c:f>
              <c:strCache>
                <c:ptCount val="1"/>
              </c:strCache>
            </c:strRef>
          </c:tx>
          <c:spPr>
            <a:ln w="31750" cap="rnd">
              <a:solidFill>
                <a:srgbClr val="00B05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v_nu0004qs_00_00_00_sk!$D$10:$N$10</c:f>
              <c:strCache>
                <c:ptCount val="1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1Q2023</c:v>
                </c:pt>
                <c:pt idx="9">
                  <c:v>2Q2023</c:v>
                </c:pt>
                <c:pt idx="10">
                  <c:v>1-2Q2023</c:v>
                </c:pt>
              </c:strCache>
            </c:strRef>
          </c:cat>
          <c:val>
            <c:numRef>
              <c:f>v_nu0004qs_00_00_00_sk!$D$13:$N$13</c:f>
              <c:numCache>
                <c:formatCode>0.0%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AC2-45C0-A93D-A3C5F4AFA0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459360"/>
        <c:axId val="94458800"/>
      </c:lineChart>
      <c:catAx>
        <c:axId val="26036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B05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9459D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endParaRPr lang="sk-SK"/>
          </a:p>
        </c:txPr>
        <c:crossAx val="94458240"/>
        <c:crosses val="autoZero"/>
        <c:auto val="1"/>
        <c:lblAlgn val="ctr"/>
        <c:lblOffset val="100"/>
        <c:noMultiLvlLbl val="0"/>
      </c:catAx>
      <c:valAx>
        <c:axId val="94458240"/>
        <c:scaling>
          <c:orientation val="minMax"/>
          <c:max val="1100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>
            <a:solidFill>
              <a:srgbClr val="00B05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9459D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endParaRPr lang="sk-SK"/>
          </a:p>
        </c:txPr>
        <c:crossAx val="260363456"/>
        <c:crosses val="autoZero"/>
        <c:crossBetween val="between"/>
      </c:valAx>
      <c:valAx>
        <c:axId val="94458800"/>
        <c:scaling>
          <c:orientation val="minMax"/>
          <c:max val="8.0000000000000016E-2"/>
          <c:min val="-8.0000000000000016E-2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solidFill>
              <a:srgbClr val="00B05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9459D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endParaRPr lang="sk-SK"/>
          </a:p>
        </c:txPr>
        <c:crossAx val="94459360"/>
        <c:crosses val="max"/>
        <c:crossBetween val="between"/>
      </c:valAx>
      <c:catAx>
        <c:axId val="944593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44588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9459D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defRPr>
          </a:pPr>
          <a:endParaRPr lang="sk-SK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rgbClr val="19459D"/>
          </a:solidFill>
          <a:latin typeface="Segoe UI" panose="020B0502040204020203" pitchFamily="34" charset="0"/>
          <a:cs typeface="Segoe UI" panose="020B0502040204020203" pitchFamily="34" charset="0"/>
        </a:defRPr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 1'!$F$11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19459D"/>
            </a:solidFill>
            <a:ln>
              <a:noFill/>
            </a:ln>
            <a:effectLst/>
          </c:spPr>
          <c:invertIfNegative val="0"/>
          <c:dPt>
            <c:idx val="2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E-5DB0-48C9-9C81-C1A5E2769518}"/>
              </c:ext>
            </c:extLst>
          </c:dPt>
          <c:cat>
            <c:strRef>
              <c:f>'Sheet 1'!$E$12:$E$39</c:f>
              <c:strCache>
                <c:ptCount val="28"/>
                <c:pt idx="0">
                  <c:v>Luxembourg</c:v>
                </c:pt>
                <c:pt idx="1">
                  <c:v>Ireland</c:v>
                </c:pt>
                <c:pt idx="2">
                  <c:v>Denmark</c:v>
                </c:pt>
                <c:pt idx="3">
                  <c:v>Netherlands</c:v>
                </c:pt>
                <c:pt idx="4">
                  <c:v>Austria</c:v>
                </c:pt>
                <c:pt idx="5">
                  <c:v>Belgium</c:v>
                </c:pt>
                <c:pt idx="6">
                  <c:v>Sweden</c:v>
                </c:pt>
                <c:pt idx="7">
                  <c:v>Germany</c:v>
                </c:pt>
                <c:pt idx="8">
                  <c:v>Finland</c:v>
                </c:pt>
                <c:pt idx="9">
                  <c:v>Malta</c:v>
                </c:pt>
                <c:pt idx="10">
                  <c:v>France</c:v>
                </c:pt>
                <c:pt idx="11">
                  <c:v>EU</c:v>
                </c:pt>
                <c:pt idx="12">
                  <c:v>Italy</c:v>
                </c:pt>
                <c:pt idx="13">
                  <c:v>Cyprus</c:v>
                </c:pt>
                <c:pt idx="14">
                  <c:v>Slovenia</c:v>
                </c:pt>
                <c:pt idx="15">
                  <c:v>Czechia</c:v>
                </c:pt>
                <c:pt idx="16">
                  <c:v>Lithuania</c:v>
                </c:pt>
                <c:pt idx="17">
                  <c:v>Estonia</c:v>
                </c:pt>
                <c:pt idx="18">
                  <c:v>Spain</c:v>
                </c:pt>
                <c:pt idx="19">
                  <c:v>Poland</c:v>
                </c:pt>
                <c:pt idx="20">
                  <c:v>Hungary</c:v>
                </c:pt>
                <c:pt idx="21">
                  <c:v>Portugal</c:v>
                </c:pt>
                <c:pt idx="22">
                  <c:v>Romania</c:v>
                </c:pt>
                <c:pt idx="23">
                  <c:v>Latvia</c:v>
                </c:pt>
                <c:pt idx="24">
                  <c:v>Croatia</c:v>
                </c:pt>
                <c:pt idx="25">
                  <c:v>Greece</c:v>
                </c:pt>
                <c:pt idx="26">
                  <c:v>Slovakia</c:v>
                </c:pt>
                <c:pt idx="27">
                  <c:v>Bulgaria</c:v>
                </c:pt>
              </c:strCache>
            </c:strRef>
          </c:cat>
          <c:val>
            <c:numRef>
              <c:f>'Sheet 1'!$F$12:$F$39</c:f>
              <c:numCache>
                <c:formatCode>#,##0</c:formatCode>
                <c:ptCount val="28"/>
                <c:pt idx="0">
                  <c:v>261</c:v>
                </c:pt>
                <c:pt idx="1">
                  <c:v>234</c:v>
                </c:pt>
                <c:pt idx="2">
                  <c:v>136</c:v>
                </c:pt>
                <c:pt idx="3">
                  <c:v>130</c:v>
                </c:pt>
                <c:pt idx="4">
                  <c:v>125</c:v>
                </c:pt>
                <c:pt idx="5">
                  <c:v>121</c:v>
                </c:pt>
                <c:pt idx="6">
                  <c:v>119</c:v>
                </c:pt>
                <c:pt idx="7">
                  <c:v>117</c:v>
                </c:pt>
                <c:pt idx="8">
                  <c:v>109</c:v>
                </c:pt>
                <c:pt idx="9">
                  <c:v>102</c:v>
                </c:pt>
                <c:pt idx="10">
                  <c:v>101</c:v>
                </c:pt>
                <c:pt idx="11">
                  <c:v>100</c:v>
                </c:pt>
                <c:pt idx="12">
                  <c:v>96</c:v>
                </c:pt>
                <c:pt idx="13">
                  <c:v>92</c:v>
                </c:pt>
                <c:pt idx="14">
                  <c:v>92</c:v>
                </c:pt>
                <c:pt idx="15">
                  <c:v>91</c:v>
                </c:pt>
                <c:pt idx="16">
                  <c:v>90</c:v>
                </c:pt>
                <c:pt idx="17">
                  <c:v>87</c:v>
                </c:pt>
                <c:pt idx="18">
                  <c:v>85</c:v>
                </c:pt>
                <c:pt idx="19">
                  <c:v>79</c:v>
                </c:pt>
                <c:pt idx="20">
                  <c:v>77</c:v>
                </c:pt>
                <c:pt idx="21">
                  <c:v>77</c:v>
                </c:pt>
                <c:pt idx="22">
                  <c:v>77</c:v>
                </c:pt>
                <c:pt idx="23">
                  <c:v>74</c:v>
                </c:pt>
                <c:pt idx="24">
                  <c:v>73</c:v>
                </c:pt>
                <c:pt idx="25">
                  <c:v>68</c:v>
                </c:pt>
                <c:pt idx="26">
                  <c:v>67</c:v>
                </c:pt>
                <c:pt idx="27">
                  <c:v>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B0-48C9-9C81-C1A5E2769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83036656"/>
        <c:axId val="283037216"/>
      </c:barChart>
      <c:lineChart>
        <c:grouping val="standard"/>
        <c:varyColors val="0"/>
        <c:ser>
          <c:idx val="1"/>
          <c:order val="1"/>
          <c:tx>
            <c:strRef>
              <c:f>'Sheet 1'!$G$11</c:f>
              <c:strCache>
                <c:ptCount val="1"/>
                <c:pt idx="0">
                  <c:v>EU 27 = 100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1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1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2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2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2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2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2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25"/>
              <c:tx>
                <c:rich>
                  <a:bodyPr/>
                  <a:lstStyle/>
                  <a:p>
                    <a:fld id="{4C31AC8F-97E1-438C-AE00-08EB85A8798A}" type="SERIESNAME">
                      <a:rPr lang="en-US" b="1">
                        <a:solidFill>
                          <a:srgbClr val="00B050"/>
                        </a:solidFill>
                      </a:rPr>
                      <a:pPr/>
                      <a:t>[NÁZOV RADU]</a:t>
                    </a:fld>
                    <a:endParaRPr lang="sk-SK"/>
                  </a:p>
                </c:rich>
              </c:tx>
              <c:dLblPos val="t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5DB0-48C9-9C81-C1A5E276951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C-5DB0-48C9-9C81-C1A5E2769518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5DB0-48C9-9C81-C1A5E276951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19459D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sk-SK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'Sheet 1'!$E$12:$E$39</c:f>
              <c:strCache>
                <c:ptCount val="28"/>
                <c:pt idx="0">
                  <c:v>Luxembourg</c:v>
                </c:pt>
                <c:pt idx="1">
                  <c:v>Ireland</c:v>
                </c:pt>
                <c:pt idx="2">
                  <c:v>Denmark</c:v>
                </c:pt>
                <c:pt idx="3">
                  <c:v>Netherlands</c:v>
                </c:pt>
                <c:pt idx="4">
                  <c:v>Austria</c:v>
                </c:pt>
                <c:pt idx="5">
                  <c:v>Belgium</c:v>
                </c:pt>
                <c:pt idx="6">
                  <c:v>Sweden</c:v>
                </c:pt>
                <c:pt idx="7">
                  <c:v>Germany</c:v>
                </c:pt>
                <c:pt idx="8">
                  <c:v>Finland</c:v>
                </c:pt>
                <c:pt idx="9">
                  <c:v>Malta</c:v>
                </c:pt>
                <c:pt idx="10">
                  <c:v>France</c:v>
                </c:pt>
                <c:pt idx="11">
                  <c:v>EU</c:v>
                </c:pt>
                <c:pt idx="12">
                  <c:v>Italy</c:v>
                </c:pt>
                <c:pt idx="13">
                  <c:v>Cyprus</c:v>
                </c:pt>
                <c:pt idx="14">
                  <c:v>Slovenia</c:v>
                </c:pt>
                <c:pt idx="15">
                  <c:v>Czechia</c:v>
                </c:pt>
                <c:pt idx="16">
                  <c:v>Lithuania</c:v>
                </c:pt>
                <c:pt idx="17">
                  <c:v>Estonia</c:v>
                </c:pt>
                <c:pt idx="18">
                  <c:v>Spain</c:v>
                </c:pt>
                <c:pt idx="19">
                  <c:v>Poland</c:v>
                </c:pt>
                <c:pt idx="20">
                  <c:v>Hungary</c:v>
                </c:pt>
                <c:pt idx="21">
                  <c:v>Portugal</c:v>
                </c:pt>
                <c:pt idx="22">
                  <c:v>Romania</c:v>
                </c:pt>
                <c:pt idx="23">
                  <c:v>Latvia</c:v>
                </c:pt>
                <c:pt idx="24">
                  <c:v>Croatia</c:v>
                </c:pt>
                <c:pt idx="25">
                  <c:v>Greece</c:v>
                </c:pt>
                <c:pt idx="26">
                  <c:v>Slovakia</c:v>
                </c:pt>
                <c:pt idx="27">
                  <c:v>Bulgaria</c:v>
                </c:pt>
              </c:strCache>
            </c:strRef>
          </c:cat>
          <c:val>
            <c:numRef>
              <c:f>'Sheet 1'!$G$12:$G$39</c:f>
              <c:numCache>
                <c:formatCode>General</c:formatCode>
                <c:ptCount val="2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DB0-48C9-9C81-C1A5E2769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3036656"/>
        <c:axId val="283037216"/>
      </c:lineChart>
      <c:catAx>
        <c:axId val="28303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9459D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endParaRPr lang="sk-SK"/>
          </a:p>
        </c:txPr>
        <c:crossAx val="283037216"/>
        <c:crosses val="autoZero"/>
        <c:auto val="1"/>
        <c:lblAlgn val="ctr"/>
        <c:lblOffset val="100"/>
        <c:noMultiLvlLbl val="0"/>
      </c:catAx>
      <c:valAx>
        <c:axId val="283037216"/>
        <c:scaling>
          <c:orientation val="minMax"/>
          <c:max val="25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9459D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endParaRPr lang="sk-SK"/>
          </a:p>
        </c:txPr>
        <c:crossAx val="283036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rgbClr val="19459D"/>
          </a:solidFill>
          <a:latin typeface="Segoe UI" panose="020B0502040204020203" pitchFamily="34" charset="0"/>
          <a:cs typeface="Segoe UI" panose="020B0502040204020203" pitchFamily="34" charset="0"/>
        </a:defRPr>
      </a:pPr>
      <a:endParaRPr lang="sk-S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v_pr0204qs_00_00_00_sk!$B$12</c:f>
              <c:strCache>
                <c:ptCount val="1"/>
                <c:pt idx="0">
                  <c:v>Average wage</c:v>
                </c:pt>
              </c:strCache>
            </c:strRef>
          </c:tx>
          <c:spPr>
            <a:solidFill>
              <a:srgbClr val="19459D"/>
            </a:solidFill>
            <a:ln>
              <a:noFill/>
            </a:ln>
            <a:effectLst/>
          </c:spPr>
          <c:invertIfNegative val="0"/>
          <c:dLbls>
            <c:dLbl>
              <c:idx val="7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EBC-4CF1-8753-1F20D107AA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EBC-4CF1-8753-1F20D107AA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EBC-4CF1-8753-1F20D107AA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EBC-4CF1-8753-1F20D107AA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sk-SK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v_pr0204qs_00_00_00_sk!$C$11:$M$11</c:f>
              <c:strCache>
                <c:ptCount val="1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1Q2023</c:v>
                </c:pt>
                <c:pt idx="9">
                  <c:v>2Q2023</c:v>
                </c:pt>
                <c:pt idx="10">
                  <c:v>1-2Q2023</c:v>
                </c:pt>
              </c:strCache>
            </c:strRef>
          </c:cat>
          <c:val>
            <c:numRef>
              <c:f>v_pr0204qs_00_00_00_sk!$C$12:$M$12</c:f>
              <c:numCache>
                <c:formatCode>#\ ##0\ "€"</c:formatCode>
                <c:ptCount val="11"/>
                <c:pt idx="0">
                  <c:v>883</c:v>
                </c:pt>
                <c:pt idx="1">
                  <c:v>912</c:v>
                </c:pt>
                <c:pt idx="2">
                  <c:v>954</c:v>
                </c:pt>
                <c:pt idx="3">
                  <c:v>1013</c:v>
                </c:pt>
                <c:pt idx="4">
                  <c:v>1092</c:v>
                </c:pt>
                <c:pt idx="5">
                  <c:v>1133</c:v>
                </c:pt>
                <c:pt idx="6">
                  <c:v>1211</c:v>
                </c:pt>
                <c:pt idx="7">
                  <c:v>1304</c:v>
                </c:pt>
                <c:pt idx="8">
                  <c:v>1327</c:v>
                </c:pt>
                <c:pt idx="9">
                  <c:v>1419</c:v>
                </c:pt>
                <c:pt idx="10">
                  <c:v>1373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EBC-4CF1-8753-1F20D107AA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79127088"/>
        <c:axId val="279127648"/>
      </c:barChart>
      <c:lineChart>
        <c:grouping val="standard"/>
        <c:varyColors val="0"/>
        <c:ser>
          <c:idx val="1"/>
          <c:order val="1"/>
          <c:tx>
            <c:strRef>
              <c:f>v_pr0204qs_00_00_00_sk!$B$13</c:f>
              <c:strCache>
                <c:ptCount val="1"/>
                <c:pt idx="0">
                  <c:v>Nominal growth</c:v>
                </c:pt>
              </c:strCache>
            </c:strRef>
          </c:tx>
          <c:spPr>
            <a:ln w="317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Pt>
            <c:idx val="8"/>
            <c:marker>
              <c:symbol val="circle"/>
              <c:size val="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3175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EBC-4CF1-8753-1F20D107AA69}"/>
              </c:ext>
            </c:extLst>
          </c:dPt>
          <c:dPt>
            <c:idx val="9"/>
            <c:marker>
              <c:symbol val="circle"/>
              <c:size val="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3175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4EBC-4CF1-8753-1F20D107AA69}"/>
              </c:ext>
            </c:extLst>
          </c:dPt>
          <c:dPt>
            <c:idx val="10"/>
            <c:marker>
              <c:symbol val="circle"/>
              <c:size val="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3175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EBC-4CF1-8753-1F20D107AA69}"/>
              </c:ext>
            </c:extLst>
          </c:dPt>
          <c:dLbls>
            <c:spPr>
              <a:solidFill>
                <a:srgbClr val="00B050">
                  <a:alpha val="50000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sk-SK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v_pr0204qs_00_00_00_sk!$C$11:$M$11</c:f>
              <c:strCache>
                <c:ptCount val="1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1Q2023</c:v>
                </c:pt>
                <c:pt idx="9">
                  <c:v>2Q2023</c:v>
                </c:pt>
                <c:pt idx="10">
                  <c:v>1-2Q2023</c:v>
                </c:pt>
              </c:strCache>
            </c:strRef>
          </c:cat>
          <c:val>
            <c:numRef>
              <c:f>v_pr0204qs_00_00_00_sk!$C$13:$M$13</c:f>
              <c:numCache>
                <c:formatCode>0.0%</c:formatCode>
                <c:ptCount val="11"/>
                <c:pt idx="0">
                  <c:v>2.9000000000000057E-2</c:v>
                </c:pt>
                <c:pt idx="1">
                  <c:v>3.2999999999999974E-2</c:v>
                </c:pt>
                <c:pt idx="2">
                  <c:v>4.5999999999999944E-2</c:v>
                </c:pt>
                <c:pt idx="3">
                  <c:v>6.2000000000000027E-2</c:v>
                </c:pt>
                <c:pt idx="4">
                  <c:v>7.7999999999999972E-2</c:v>
                </c:pt>
                <c:pt idx="5">
                  <c:v>3.7999999999999971E-2</c:v>
                </c:pt>
                <c:pt idx="6">
                  <c:v>6.9000000000000061E-2</c:v>
                </c:pt>
                <c:pt idx="7">
                  <c:v>7.7000000000000027E-2</c:v>
                </c:pt>
                <c:pt idx="8">
                  <c:v>9.5000000000000001E-2</c:v>
                </c:pt>
                <c:pt idx="9">
                  <c:v>9.900000000000006E-2</c:v>
                </c:pt>
                <c:pt idx="10">
                  <c:v>9.7000000000000031E-2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4EBC-4CF1-8753-1F20D107AA69}"/>
            </c:ext>
          </c:extLst>
        </c:ser>
        <c:ser>
          <c:idx val="2"/>
          <c:order val="2"/>
          <c:tx>
            <c:strRef>
              <c:f>v_pr0204qs_00_00_00_sk!$B$14</c:f>
              <c:strCache>
                <c:ptCount val="1"/>
                <c:pt idx="0">
                  <c:v>Real growth</c:v>
                </c:pt>
              </c:strCache>
            </c:strRef>
          </c:tx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dPt>
            <c:idx val="8"/>
            <c:marker>
              <c:symbol val="circle"/>
              <c:size val="5"/>
              <c:spPr>
                <a:solidFill>
                  <a:srgbClr val="FFC000"/>
                </a:solidFill>
                <a:ln w="9525">
                  <a:solidFill>
                    <a:srgbClr val="FFC000"/>
                  </a:solidFill>
                </a:ln>
                <a:effectLst/>
              </c:spPr>
            </c:marker>
            <c:bubble3D val="0"/>
            <c:spPr>
              <a:ln w="3175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4EBC-4CF1-8753-1F20D107AA69}"/>
              </c:ext>
            </c:extLst>
          </c:dPt>
          <c:dPt>
            <c:idx val="9"/>
            <c:marker>
              <c:symbol val="circle"/>
              <c:size val="5"/>
              <c:spPr>
                <a:solidFill>
                  <a:srgbClr val="FFC000"/>
                </a:solidFill>
                <a:ln w="9525">
                  <a:solidFill>
                    <a:srgbClr val="FFC000"/>
                  </a:solidFill>
                </a:ln>
                <a:effectLst/>
              </c:spPr>
            </c:marker>
            <c:bubble3D val="0"/>
            <c:spPr>
              <a:ln w="3175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EBC-4CF1-8753-1F20D107AA69}"/>
              </c:ext>
            </c:extLst>
          </c:dPt>
          <c:dPt>
            <c:idx val="10"/>
            <c:marker>
              <c:symbol val="circle"/>
              <c:size val="5"/>
              <c:spPr>
                <a:solidFill>
                  <a:srgbClr val="FFC000"/>
                </a:solidFill>
                <a:ln w="9525">
                  <a:solidFill>
                    <a:srgbClr val="FFC000"/>
                  </a:solidFill>
                </a:ln>
                <a:effectLst/>
              </c:spPr>
            </c:marker>
            <c:bubble3D val="0"/>
            <c:spPr>
              <a:ln w="3175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4EBC-4CF1-8753-1F20D107AA69}"/>
              </c:ext>
            </c:extLst>
          </c:dPt>
          <c:dLbls>
            <c:spPr>
              <a:solidFill>
                <a:srgbClr val="FFC000">
                  <a:alpha val="50000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sk-SK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v_pr0204qs_00_00_00_sk!$C$11:$M$11</c:f>
              <c:strCache>
                <c:ptCount val="1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1Q2023</c:v>
                </c:pt>
                <c:pt idx="9">
                  <c:v>2Q2023</c:v>
                </c:pt>
                <c:pt idx="10">
                  <c:v>1-2Q2023</c:v>
                </c:pt>
              </c:strCache>
            </c:strRef>
          </c:cat>
          <c:val>
            <c:numRef>
              <c:f>v_pr0204qs_00_00_00_sk!$C$14:$M$14</c:f>
              <c:numCache>
                <c:formatCode>0.0%</c:formatCode>
                <c:ptCount val="11"/>
                <c:pt idx="0">
                  <c:v>3.2000000000000028E-2</c:v>
                </c:pt>
                <c:pt idx="1">
                  <c:v>3.7999999999999971E-2</c:v>
                </c:pt>
                <c:pt idx="2">
                  <c:v>3.2999999999999974E-2</c:v>
                </c:pt>
                <c:pt idx="3">
                  <c:v>3.5999999999999942E-2</c:v>
                </c:pt>
                <c:pt idx="4">
                  <c:v>0.05</c:v>
                </c:pt>
                <c:pt idx="5">
                  <c:v>1.9000000000000059E-2</c:v>
                </c:pt>
                <c:pt idx="6">
                  <c:v>3.5999999999999942E-2</c:v>
                </c:pt>
                <c:pt idx="7">
                  <c:v>-4.4999999999999998E-2</c:v>
                </c:pt>
                <c:pt idx="8">
                  <c:v>-4.9000000000000057E-2</c:v>
                </c:pt>
                <c:pt idx="9">
                  <c:v>-0.02</c:v>
                </c:pt>
                <c:pt idx="10">
                  <c:v>-3.4000000000000058E-2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4EBC-4CF1-8753-1F20D107AA69}"/>
            </c:ext>
          </c:extLst>
        </c:ser>
        <c:ser>
          <c:idx val="3"/>
          <c:order val="3"/>
          <c:tx>
            <c:strRef>
              <c:f>v_pr0204qs_00_00_00_sk!$B$15</c:f>
              <c:strCache>
                <c:ptCount val="1"/>
              </c:strCache>
            </c:strRef>
          </c:tx>
          <c:spPr>
            <a:ln w="19050" cap="rnd">
              <a:solidFill>
                <a:schemeClr val="tx1">
                  <a:lumMod val="75000"/>
                  <a:lumOff val="2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v_pr0204qs_00_00_00_sk!$C$11:$M$11</c:f>
              <c:strCache>
                <c:ptCount val="1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1Q2023</c:v>
                </c:pt>
                <c:pt idx="9">
                  <c:v>2Q2023</c:v>
                </c:pt>
                <c:pt idx="10">
                  <c:v>1-2Q2023</c:v>
                </c:pt>
              </c:strCache>
            </c:strRef>
          </c:cat>
          <c:val>
            <c:numRef>
              <c:f>v_pr0204qs_00_00_00_sk!$C$15:$M$15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4EBC-4CF1-8753-1F20D107AA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9128768"/>
        <c:axId val="279128208"/>
      </c:lineChart>
      <c:catAx>
        <c:axId val="27912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B05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9459D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endParaRPr lang="sk-SK"/>
          </a:p>
        </c:txPr>
        <c:crossAx val="279127648"/>
        <c:crosses val="autoZero"/>
        <c:auto val="1"/>
        <c:lblAlgn val="ctr"/>
        <c:lblOffset val="200"/>
        <c:noMultiLvlLbl val="0"/>
      </c:catAx>
      <c:valAx>
        <c:axId val="279127648"/>
        <c:scaling>
          <c:orientation val="minMax"/>
          <c:max val="1500"/>
          <c:min val="0"/>
        </c:scaling>
        <c:delete val="0"/>
        <c:axPos val="l"/>
        <c:numFmt formatCode="#\ ##0\ &quot;€&quot;" sourceLinked="1"/>
        <c:majorTickMark val="out"/>
        <c:minorTickMark val="none"/>
        <c:tickLblPos val="nextTo"/>
        <c:spPr>
          <a:noFill/>
          <a:ln>
            <a:solidFill>
              <a:srgbClr val="00B05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9459D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endParaRPr lang="sk-SK"/>
          </a:p>
        </c:txPr>
        <c:crossAx val="279127088"/>
        <c:crosses val="autoZero"/>
        <c:crossBetween val="between"/>
      </c:valAx>
      <c:valAx>
        <c:axId val="279128208"/>
        <c:scaling>
          <c:orientation val="minMax"/>
          <c:max val="0.17"/>
          <c:min val="-8.0000000000000016E-2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solidFill>
              <a:srgbClr val="00B05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9459D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endParaRPr lang="sk-SK"/>
          </a:p>
        </c:txPr>
        <c:crossAx val="279128768"/>
        <c:crosses val="max"/>
        <c:crossBetween val="between"/>
      </c:valAx>
      <c:catAx>
        <c:axId val="27912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91282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9459D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defRPr>
          </a:pPr>
          <a:endParaRPr lang="sk-SK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rgbClr val="19459D"/>
          </a:solidFill>
          <a:latin typeface="Segoe UI" panose="020B0502040204020203" pitchFamily="34" charset="0"/>
          <a:cs typeface="Segoe UI" panose="020B0502040204020203" pitchFamily="34" charset="0"/>
        </a:defRPr>
      </a:pPr>
      <a:endParaRPr lang="sk-S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925453458241977E-2"/>
          <c:y val="0.13104838709677419"/>
          <c:w val="0.95614909308351603"/>
          <c:h val="0.706560515873015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v_sp0005ms_00_00_00_sk!$A$23</c:f>
              <c:strCache>
                <c:ptCount val="1"/>
                <c:pt idx="0">
                  <c:v>Spotrebiteľské ceny úhrnom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00B050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v_sp0005ms_00_00_00_sk!$B$22:$O$22</c:f>
              <c:strCache>
                <c:ptCount val="1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1/2023</c:v>
                </c:pt>
                <c:pt idx="4">
                  <c:v>2/2023</c:v>
                </c:pt>
                <c:pt idx="5">
                  <c:v>3/2023</c:v>
                </c:pt>
                <c:pt idx="6">
                  <c:v>4/2023</c:v>
                </c:pt>
                <c:pt idx="7">
                  <c:v>5/2023</c:v>
                </c:pt>
                <c:pt idx="8">
                  <c:v>6/2023</c:v>
                </c:pt>
                <c:pt idx="9">
                  <c:v>7/2023</c:v>
                </c:pt>
                <c:pt idx="10">
                  <c:v>8/2023</c:v>
                </c:pt>
                <c:pt idx="11">
                  <c:v>9/2023</c:v>
                </c:pt>
                <c:pt idx="12">
                  <c:v>10/2023</c:v>
                </c:pt>
                <c:pt idx="13">
                  <c:v>1-10/2023</c:v>
                </c:pt>
              </c:strCache>
            </c:strRef>
          </c:cat>
          <c:val>
            <c:numRef>
              <c:f>v_sp0005ms_00_00_00_sk!$B$23:$O$23</c:f>
              <c:numCache>
                <c:formatCode>0.0%</c:formatCode>
                <c:ptCount val="14"/>
                <c:pt idx="0">
                  <c:v>1.9000000000000059E-2</c:v>
                </c:pt>
                <c:pt idx="1">
                  <c:v>3.2000000000000028E-2</c:v>
                </c:pt>
                <c:pt idx="2">
                  <c:v>0.12799999999999997</c:v>
                </c:pt>
                <c:pt idx="3">
                  <c:v>0.15200000000000002</c:v>
                </c:pt>
                <c:pt idx="4">
                  <c:v>0.15400000000000005</c:v>
                </c:pt>
                <c:pt idx="5">
                  <c:v>0.14799999999999996</c:v>
                </c:pt>
                <c:pt idx="6">
                  <c:v>0.13799999999999998</c:v>
                </c:pt>
                <c:pt idx="7">
                  <c:v>0.11900000000000005</c:v>
                </c:pt>
                <c:pt idx="8">
                  <c:v>0.10799999999999997</c:v>
                </c:pt>
                <c:pt idx="9">
                  <c:v>9.7000000000000031E-2</c:v>
                </c:pt>
                <c:pt idx="10">
                  <c:v>8.9000000000000051E-2</c:v>
                </c:pt>
                <c:pt idx="11">
                  <c:v>8.2000000000000031E-2</c:v>
                </c:pt>
                <c:pt idx="12">
                  <c:v>7.0999999999999938E-2</c:v>
                </c:pt>
                <c:pt idx="13">
                  <c:v>0.115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08-447B-A5D4-98C5CA0BFF17}"/>
            </c:ext>
          </c:extLst>
        </c:ser>
        <c:ser>
          <c:idx val="1"/>
          <c:order val="1"/>
          <c:tx>
            <c:strRef>
              <c:f>v_sp0005ms_00_00_00_sk!$A$24</c:f>
              <c:strCache>
                <c:ptCount val="1"/>
                <c:pt idx="0">
                  <c:v>Potraviny a nealkoholické nápoje</c:v>
                </c:pt>
              </c:strCache>
            </c:strRef>
          </c:tx>
          <c:spPr>
            <a:solidFill>
              <a:srgbClr val="19459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19459D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v_sp0005ms_00_00_00_sk!$B$22:$O$22</c:f>
              <c:strCache>
                <c:ptCount val="1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1/2023</c:v>
                </c:pt>
                <c:pt idx="4">
                  <c:v>2/2023</c:v>
                </c:pt>
                <c:pt idx="5">
                  <c:v>3/2023</c:v>
                </c:pt>
                <c:pt idx="6">
                  <c:v>4/2023</c:v>
                </c:pt>
                <c:pt idx="7">
                  <c:v>5/2023</c:v>
                </c:pt>
                <c:pt idx="8">
                  <c:v>6/2023</c:v>
                </c:pt>
                <c:pt idx="9">
                  <c:v>7/2023</c:v>
                </c:pt>
                <c:pt idx="10">
                  <c:v>8/2023</c:v>
                </c:pt>
                <c:pt idx="11">
                  <c:v>9/2023</c:v>
                </c:pt>
                <c:pt idx="12">
                  <c:v>10/2023</c:v>
                </c:pt>
                <c:pt idx="13">
                  <c:v>1-10/2023</c:v>
                </c:pt>
              </c:strCache>
            </c:strRef>
          </c:cat>
          <c:val>
            <c:numRef>
              <c:f>v_sp0005ms_00_00_00_sk!$B$24:$O$24</c:f>
              <c:numCache>
                <c:formatCode>0.0%</c:formatCode>
                <c:ptCount val="14"/>
                <c:pt idx="0">
                  <c:v>2.5000000000000001E-2</c:v>
                </c:pt>
                <c:pt idx="1">
                  <c:v>1.7999999999999971E-2</c:v>
                </c:pt>
                <c:pt idx="2">
                  <c:v>0.18599999999999994</c:v>
                </c:pt>
                <c:pt idx="3">
                  <c:v>0.27500000000000002</c:v>
                </c:pt>
                <c:pt idx="4">
                  <c:v>0.27799999999999997</c:v>
                </c:pt>
                <c:pt idx="5">
                  <c:v>0.28199999999999986</c:v>
                </c:pt>
                <c:pt idx="6">
                  <c:v>0.25400000000000006</c:v>
                </c:pt>
                <c:pt idx="7">
                  <c:v>0.21700000000000003</c:v>
                </c:pt>
                <c:pt idx="8">
                  <c:v>0.18900000000000006</c:v>
                </c:pt>
                <c:pt idx="9">
                  <c:v>0.16500000000000001</c:v>
                </c:pt>
                <c:pt idx="10">
                  <c:v>0.13500000000000001</c:v>
                </c:pt>
                <c:pt idx="11">
                  <c:v>0.11200000000000003</c:v>
                </c:pt>
                <c:pt idx="12">
                  <c:v>0.09</c:v>
                </c:pt>
                <c:pt idx="13">
                  <c:v>0.19500000000000001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908-447B-A5D4-98C5CA0BFF17}"/>
            </c:ext>
          </c:extLst>
        </c:ser>
        <c:ser>
          <c:idx val="2"/>
          <c:order val="2"/>
          <c:tx>
            <c:strRef>
              <c:f>v_sp0005ms_00_00_00_sk!$A$25</c:f>
              <c:strCache>
                <c:ptCount val="1"/>
                <c:pt idx="0">
                  <c:v>Bývanie, voda, elektrina, plyn a ostatné palivá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C000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v_sp0005ms_00_00_00_sk!$B$22:$O$22</c:f>
              <c:strCache>
                <c:ptCount val="1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1/2023</c:v>
                </c:pt>
                <c:pt idx="4">
                  <c:v>2/2023</c:v>
                </c:pt>
                <c:pt idx="5">
                  <c:v>3/2023</c:v>
                </c:pt>
                <c:pt idx="6">
                  <c:v>4/2023</c:v>
                </c:pt>
                <c:pt idx="7">
                  <c:v>5/2023</c:v>
                </c:pt>
                <c:pt idx="8">
                  <c:v>6/2023</c:v>
                </c:pt>
                <c:pt idx="9">
                  <c:v>7/2023</c:v>
                </c:pt>
                <c:pt idx="10">
                  <c:v>8/2023</c:v>
                </c:pt>
                <c:pt idx="11">
                  <c:v>9/2023</c:v>
                </c:pt>
                <c:pt idx="12">
                  <c:v>10/2023</c:v>
                </c:pt>
                <c:pt idx="13">
                  <c:v>1-10/2023</c:v>
                </c:pt>
              </c:strCache>
            </c:strRef>
          </c:cat>
          <c:val>
            <c:numRef>
              <c:f>v_sp0005ms_00_00_00_sk!$B$25:$O$25</c:f>
              <c:numCache>
                <c:formatCode>0.0%</c:formatCode>
                <c:ptCount val="14"/>
                <c:pt idx="0">
                  <c:v>2.5999999999999943E-2</c:v>
                </c:pt>
                <c:pt idx="1">
                  <c:v>1.2999999999999972E-2</c:v>
                </c:pt>
                <c:pt idx="2">
                  <c:v>0.155</c:v>
                </c:pt>
                <c:pt idx="3">
                  <c:v>0.14400000000000004</c:v>
                </c:pt>
                <c:pt idx="4">
                  <c:v>0.14299999999999996</c:v>
                </c:pt>
                <c:pt idx="5">
                  <c:v>0.13599999999999995</c:v>
                </c:pt>
                <c:pt idx="6">
                  <c:v>0.12299999999999997</c:v>
                </c:pt>
                <c:pt idx="7">
                  <c:v>0.10900000000000006</c:v>
                </c:pt>
                <c:pt idx="8">
                  <c:v>9.7000000000000031E-2</c:v>
                </c:pt>
                <c:pt idx="9">
                  <c:v>8.4000000000000061E-2</c:v>
                </c:pt>
                <c:pt idx="10">
                  <c:v>7.2999999999999968E-2</c:v>
                </c:pt>
                <c:pt idx="11">
                  <c:v>6.5000000000000002E-2</c:v>
                </c:pt>
                <c:pt idx="12">
                  <c:v>5.7999999999999968E-2</c:v>
                </c:pt>
                <c:pt idx="13">
                  <c:v>0.10200000000000004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908-447B-A5D4-98C5CA0BFF1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9"/>
        <c:axId val="341284544"/>
        <c:axId val="341285104"/>
      </c:barChart>
      <c:catAx>
        <c:axId val="341284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rgbClr val="19459D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endParaRPr lang="sk-SK"/>
          </a:p>
        </c:txPr>
        <c:crossAx val="341285104"/>
        <c:crosses val="autoZero"/>
        <c:auto val="1"/>
        <c:lblAlgn val="ctr"/>
        <c:lblOffset val="100"/>
        <c:noMultiLvlLbl val="0"/>
      </c:catAx>
      <c:valAx>
        <c:axId val="34128510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341284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rgbClr val="19459D"/>
          </a:solidFill>
          <a:latin typeface="Segoe UI" panose="020B0502040204020203" pitchFamily="34" charset="0"/>
          <a:cs typeface="Segoe UI" panose="020B0502040204020203" pitchFamily="34" charset="0"/>
        </a:defRPr>
      </a:pPr>
      <a:endParaRPr lang="sk-S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v_pr0901qs_00_00_00_sk!$B$13</c:f>
              <c:strCache>
                <c:ptCount val="1"/>
                <c:pt idx="0">
                  <c:v>Number of unemployed (thousands)</c:v>
                </c:pt>
              </c:strCache>
            </c:strRef>
          </c:tx>
          <c:spPr>
            <a:solidFill>
              <a:srgbClr val="19459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sk-SK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v_pr0901qs_00_00_00_sk!$C$12:$M$12</c:f>
              <c:strCache>
                <c:ptCount val="1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1Q2023</c:v>
                </c:pt>
                <c:pt idx="9">
                  <c:v>2Q2023</c:v>
                </c:pt>
                <c:pt idx="10">
                  <c:v>1-2Q2023</c:v>
                </c:pt>
              </c:strCache>
            </c:strRef>
          </c:cat>
          <c:val>
            <c:numRef>
              <c:f>v_pr0901qs_00_00_00_sk!$C$13:$M$13</c:f>
              <c:numCache>
                <c:formatCode>0.0</c:formatCode>
                <c:ptCount val="11"/>
                <c:pt idx="0">
                  <c:v>314.3</c:v>
                </c:pt>
                <c:pt idx="1">
                  <c:v>266</c:v>
                </c:pt>
                <c:pt idx="2">
                  <c:v>224</c:v>
                </c:pt>
                <c:pt idx="3">
                  <c:v>179.5</c:v>
                </c:pt>
                <c:pt idx="4">
                  <c:v>157.69999999999999</c:v>
                </c:pt>
                <c:pt idx="5">
                  <c:v>181.4</c:v>
                </c:pt>
                <c:pt idx="6">
                  <c:v>187.6</c:v>
                </c:pt>
                <c:pt idx="7">
                  <c:v>170.4</c:v>
                </c:pt>
                <c:pt idx="8">
                  <c:v>169.8</c:v>
                </c:pt>
                <c:pt idx="9">
                  <c:v>157.80000000000001</c:v>
                </c:pt>
                <c:pt idx="10" formatCode="General">
                  <c:v>163.80000000000001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C0-45D5-8AE3-60A890CE24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63853808"/>
        <c:axId val="263854368"/>
      </c:barChart>
      <c:lineChart>
        <c:grouping val="standard"/>
        <c:varyColors val="0"/>
        <c:ser>
          <c:idx val="1"/>
          <c:order val="1"/>
          <c:tx>
            <c:strRef>
              <c:f>v_pr0901qs_00_00_00_sk!$B$14</c:f>
              <c:strCache>
                <c:ptCount val="1"/>
                <c:pt idx="0">
                  <c:v>Unemployment rate (in %)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43"/>
            <c:spPr>
              <a:solidFill>
                <a:schemeClr val="bg1"/>
              </a:solidFill>
              <a:ln w="28575">
                <a:solidFill>
                  <a:srgbClr val="00B05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v_pr0901qs_00_00_00_sk!$C$12:$M$12</c:f>
              <c:strCache>
                <c:ptCount val="1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1Q2023</c:v>
                </c:pt>
                <c:pt idx="9">
                  <c:v>2Q2023</c:v>
                </c:pt>
                <c:pt idx="10">
                  <c:v>1-2Q2023</c:v>
                </c:pt>
              </c:strCache>
            </c:strRef>
          </c:cat>
          <c:val>
            <c:numRef>
              <c:f>v_pr0901qs_00_00_00_sk!$C$14:$M$14</c:f>
              <c:numCache>
                <c:formatCode>0.0%</c:formatCode>
                <c:ptCount val="11"/>
                <c:pt idx="0">
                  <c:v>0.115</c:v>
                </c:pt>
                <c:pt idx="1">
                  <c:v>9.6999999999999989E-2</c:v>
                </c:pt>
                <c:pt idx="2">
                  <c:v>8.1000000000000003E-2</c:v>
                </c:pt>
                <c:pt idx="3">
                  <c:v>6.6000000000000003E-2</c:v>
                </c:pt>
                <c:pt idx="4">
                  <c:v>5.7999999999999996E-2</c:v>
                </c:pt>
                <c:pt idx="5">
                  <c:v>6.7000000000000004E-2</c:v>
                </c:pt>
                <c:pt idx="6">
                  <c:v>6.8000000000000005E-2</c:v>
                </c:pt>
                <c:pt idx="7">
                  <c:v>6.0999999999999999E-2</c:v>
                </c:pt>
                <c:pt idx="8">
                  <c:v>6.2E-2</c:v>
                </c:pt>
                <c:pt idx="9">
                  <c:v>5.7000000000000002E-2</c:v>
                </c:pt>
                <c:pt idx="10" formatCode="0.00%">
                  <c:v>5.8999999999999997E-2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8C0-45D5-8AE3-60A890CE24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3855488"/>
        <c:axId val="263854928"/>
      </c:lineChart>
      <c:catAx>
        <c:axId val="26385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B05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9459D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endParaRPr lang="sk-SK"/>
          </a:p>
        </c:txPr>
        <c:crossAx val="263854368"/>
        <c:crosses val="autoZero"/>
        <c:auto val="1"/>
        <c:lblAlgn val="ctr"/>
        <c:lblOffset val="100"/>
        <c:noMultiLvlLbl val="0"/>
      </c:catAx>
      <c:valAx>
        <c:axId val="263854368"/>
        <c:scaling>
          <c:orientation val="minMax"/>
          <c:max val="320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spPr>
          <a:noFill/>
          <a:ln>
            <a:solidFill>
              <a:srgbClr val="00B05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9459D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endParaRPr lang="sk-SK"/>
          </a:p>
        </c:txPr>
        <c:crossAx val="263853808"/>
        <c:crosses val="autoZero"/>
        <c:crossBetween val="between"/>
      </c:valAx>
      <c:valAx>
        <c:axId val="263854928"/>
        <c:scaling>
          <c:orientation val="minMax"/>
          <c:max val="0.14000000000000001"/>
          <c:min val="0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solidFill>
              <a:srgbClr val="00B05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9459D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endParaRPr lang="sk-SK"/>
          </a:p>
        </c:txPr>
        <c:crossAx val="263855488"/>
        <c:crosses val="max"/>
        <c:crossBetween val="between"/>
      </c:valAx>
      <c:catAx>
        <c:axId val="263855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38549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9459D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defRPr>
          </a:pPr>
          <a:endParaRPr lang="sk-SK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rgbClr val="19459D"/>
          </a:solidFill>
          <a:latin typeface="Segoe UI" panose="020B0502040204020203" pitchFamily="34" charset="0"/>
          <a:cs typeface="Segoe UI" panose="020B0502040204020203" pitchFamily="34" charset="0"/>
        </a:defRPr>
      </a:pPr>
      <a:endParaRPr lang="sk-S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90185185185168E-2"/>
          <c:y val="9.649126984126985E-2"/>
          <c:w val="0.88993527777777759"/>
          <c:h val="0.753122093714523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Data!$C$14</c:f>
              <c:strCache>
                <c:ptCount val="1"/>
                <c:pt idx="0">
                  <c:v>EUR</c:v>
                </c:pt>
              </c:strCache>
            </c:strRef>
          </c:tx>
          <c:spPr>
            <a:solidFill>
              <a:srgbClr val="19459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sk-SK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Data!$B$22:$B$31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Data!$C$22:$C$31</c:f>
              <c:numCache>
                <c:formatCode>#\ ##0\ "€"</c:formatCode>
                <c:ptCount val="10"/>
                <c:pt idx="0">
                  <c:v>380</c:v>
                </c:pt>
                <c:pt idx="1">
                  <c:v>405</c:v>
                </c:pt>
                <c:pt idx="2">
                  <c:v>435</c:v>
                </c:pt>
                <c:pt idx="3">
                  <c:v>480</c:v>
                </c:pt>
                <c:pt idx="4">
                  <c:v>520</c:v>
                </c:pt>
                <c:pt idx="5">
                  <c:v>580</c:v>
                </c:pt>
                <c:pt idx="6">
                  <c:v>623</c:v>
                </c:pt>
                <c:pt idx="7">
                  <c:v>646</c:v>
                </c:pt>
                <c:pt idx="8">
                  <c:v>700</c:v>
                </c:pt>
                <c:pt idx="9">
                  <c:v>750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55B-4650-B7AD-39402B543D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82707312"/>
        <c:axId val="282707872"/>
      </c:barChart>
      <c:lineChart>
        <c:grouping val="standard"/>
        <c:varyColors val="0"/>
        <c:ser>
          <c:idx val="1"/>
          <c:order val="1"/>
          <c:tx>
            <c:strRef>
              <c:f>Data!$D$14</c:f>
              <c:strCache>
                <c:ptCount val="1"/>
                <c:pt idx="0">
                  <c:v>Annual % change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49"/>
            <c:spPr>
              <a:solidFill>
                <a:schemeClr val="bg1"/>
              </a:solidFill>
              <a:ln w="28575">
                <a:solidFill>
                  <a:srgbClr val="00B05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00B050"/>
                    </a:solidFill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Data!$B$22:$B$31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Data!$D$22:$D$31</c:f>
              <c:numCache>
                <c:formatCode>0.00%</c:formatCode>
                <c:ptCount val="10"/>
                <c:pt idx="0">
                  <c:v>7.9545454545454586E-2</c:v>
                </c:pt>
                <c:pt idx="1">
                  <c:v>6.578947368421062E-2</c:v>
                </c:pt>
                <c:pt idx="2">
                  <c:v>7.4074074074074181E-2</c:v>
                </c:pt>
                <c:pt idx="3">
                  <c:v>0.10344827586206895</c:v>
                </c:pt>
                <c:pt idx="4">
                  <c:v>8.3333333333333259E-2</c:v>
                </c:pt>
                <c:pt idx="5">
                  <c:v>0.11538461538461542</c:v>
                </c:pt>
                <c:pt idx="6">
                  <c:v>7.413793103448274E-2</c:v>
                </c:pt>
                <c:pt idx="7">
                  <c:v>3.6918138041733606E-2</c:v>
                </c:pt>
                <c:pt idx="8">
                  <c:v>8.3591331269349922E-2</c:v>
                </c:pt>
                <c:pt idx="9">
                  <c:v>7.1428571428571397E-2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55B-4650-B7AD-39402B543D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2708432"/>
        <c:axId val="282708992"/>
      </c:lineChart>
      <c:catAx>
        <c:axId val="28270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B050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sk-SK"/>
          </a:p>
        </c:txPr>
        <c:crossAx val="282707872"/>
        <c:crosses val="autoZero"/>
        <c:auto val="1"/>
        <c:lblAlgn val="ctr"/>
        <c:lblOffset val="100"/>
        <c:noMultiLvlLbl val="0"/>
      </c:catAx>
      <c:valAx>
        <c:axId val="282707872"/>
        <c:scaling>
          <c:orientation val="minMax"/>
        </c:scaling>
        <c:delete val="0"/>
        <c:axPos val="l"/>
        <c:numFmt formatCode="#\ ##0\ &quot;€&quot;" sourceLinked="1"/>
        <c:majorTickMark val="out"/>
        <c:minorTickMark val="none"/>
        <c:tickLblPos val="nextTo"/>
        <c:spPr>
          <a:ln w="6350">
            <a:solidFill>
              <a:srgbClr val="00B050"/>
            </a:solidFill>
          </a:ln>
        </c:spPr>
        <c:txPr>
          <a:bodyPr rot="-60000000" vert="horz"/>
          <a:lstStyle/>
          <a:p>
            <a:pPr>
              <a:defRPr/>
            </a:pPr>
            <a:endParaRPr lang="sk-SK"/>
          </a:p>
        </c:txPr>
        <c:crossAx val="282707312"/>
        <c:crosses val="autoZero"/>
        <c:crossBetween val="between"/>
      </c:valAx>
      <c:catAx>
        <c:axId val="282708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2708992"/>
        <c:crosses val="autoZero"/>
        <c:auto val="1"/>
        <c:lblAlgn val="ctr"/>
        <c:lblOffset val="100"/>
        <c:noMultiLvlLbl val="0"/>
      </c:catAx>
      <c:valAx>
        <c:axId val="282708992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spPr>
          <a:ln w="6350">
            <a:solidFill>
              <a:srgbClr val="00B050"/>
            </a:solidFill>
          </a:ln>
        </c:spPr>
        <c:txPr>
          <a:bodyPr rot="-60000000" vert="horz"/>
          <a:lstStyle/>
          <a:p>
            <a:pPr>
              <a:defRPr/>
            </a:pPr>
            <a:endParaRPr lang="sk-SK"/>
          </a:p>
        </c:txPr>
        <c:crossAx val="282708432"/>
        <c:crosses val="max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sk-SK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rgbClr val="19459D"/>
          </a:solidFill>
          <a:latin typeface="Segoe UI" panose="020B0502040204020203" pitchFamily="34" charset="0"/>
          <a:cs typeface="Segoe UI" panose="020B0502040204020203" pitchFamily="34" charset="0"/>
        </a:defRPr>
      </a:pPr>
      <a:endParaRPr lang="sk-SK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637694470752697E-3"/>
          <c:y val="2.7718227485078607E-2"/>
          <c:w val="0.975624634020543"/>
          <c:h val="0.8025956349206349"/>
        </c:manualLayout>
      </c:layout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19459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835-4859-85A7-F2A42342018D}"/>
              </c:ext>
            </c:extLst>
          </c:dPt>
          <c:dPt>
            <c:idx val="1"/>
            <c:invertIfNegative val="0"/>
            <c:bubble3D val="0"/>
            <c:spPr>
              <a:solidFill>
                <a:srgbClr val="215AC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835-4859-85A7-F2A42342018D}"/>
              </c:ext>
            </c:extLst>
          </c:dPt>
          <c:dPt>
            <c:idx val="2"/>
            <c:invertIfNegative val="0"/>
            <c:bubble3D val="0"/>
            <c:spPr>
              <a:solidFill>
                <a:srgbClr val="43B9FB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835-4859-85A7-F2A42342018D}"/>
              </c:ext>
            </c:extLst>
          </c:dPt>
          <c:dPt>
            <c:idx val="3"/>
            <c:invertIfNegative val="0"/>
            <c:bubble3D val="0"/>
            <c:spPr>
              <a:solidFill>
                <a:srgbClr val="89E0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835-4859-85A7-F2A42342018D}"/>
              </c:ext>
            </c:extLst>
          </c:dPt>
          <c:dPt>
            <c:idx val="4"/>
            <c:invertIfNegative val="0"/>
            <c:bubble3D val="0"/>
            <c:spPr>
              <a:solidFill>
                <a:srgbClr val="A2ED9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835-4859-85A7-F2A42342018D}"/>
              </c:ext>
            </c:extLst>
          </c:dPt>
          <c:dPt>
            <c:idx val="5"/>
            <c:invertIfNegative val="0"/>
            <c:bubble3D val="0"/>
            <c:spPr>
              <a:solidFill>
                <a:srgbClr val="80E76B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2835-4859-85A7-F2A42342018D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835-4859-85A7-F2A4234201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sk-SK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SMER - SD</c:v>
                </c:pt>
                <c:pt idx="1">
                  <c:v>PS</c:v>
                </c:pt>
                <c:pt idx="2">
                  <c:v>HLAS</c:v>
                </c:pt>
                <c:pt idx="3">
                  <c:v>OĽANO A PRIATELIA</c:v>
                </c:pt>
                <c:pt idx="4">
                  <c:v>KDH</c:v>
                </c:pt>
                <c:pt idx="5">
                  <c:v>SAS</c:v>
                </c:pt>
                <c:pt idx="6">
                  <c:v>SNS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0.22939999999999999</c:v>
                </c:pt>
                <c:pt idx="1">
                  <c:v>0.17960000000000001</c:v>
                </c:pt>
                <c:pt idx="2">
                  <c:v>0.14699999999999999</c:v>
                </c:pt>
                <c:pt idx="3">
                  <c:v>8.8900000000000007E-2</c:v>
                </c:pt>
                <c:pt idx="4">
                  <c:v>6.8199999999999997E-2</c:v>
                </c:pt>
                <c:pt idx="5">
                  <c:v>6.3200000000000006E-2</c:v>
                </c:pt>
                <c:pt idx="6">
                  <c:v>5.62E-2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835-4859-85A7-F2A4234201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267986640"/>
        <c:axId val="267987200"/>
      </c:barChart>
      <c:catAx>
        <c:axId val="26798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19459D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endParaRPr lang="sk-SK"/>
          </a:p>
        </c:txPr>
        <c:crossAx val="267987200"/>
        <c:crosses val="autoZero"/>
        <c:auto val="1"/>
        <c:lblAlgn val="ctr"/>
        <c:lblOffset val="100"/>
        <c:noMultiLvlLbl val="0"/>
      </c:catAx>
      <c:valAx>
        <c:axId val="26798720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67986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rgbClr val="19459D"/>
          </a:solidFill>
          <a:latin typeface="Segoe UI" panose="020B0502040204020203" pitchFamily="34" charset="0"/>
          <a:cs typeface="Segoe UI" panose="020B0502040204020203" pitchFamily="34" charset="0"/>
        </a:defRPr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7BE89-EADA-44F9-85C7-B702BA6D2BEA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4D50C-73AE-43D8-9DC5-CA70AA3A15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1480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4D50C-73AE-43D8-9DC5-CA70AA3A15CD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5873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4D50C-73AE-43D8-9DC5-CA70AA3A15CD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269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4D50C-73AE-43D8-9DC5-CA70AA3A15CD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3994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4D50C-73AE-43D8-9DC5-CA70AA3A15CD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4911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4D50C-73AE-43D8-9DC5-CA70AA3A15CD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3611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2795FE0-5BB2-FFB6-4DAD-D3B91B2A46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1C49422-76A9-6E03-1876-C690CB589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FC272EA8-D71C-BEE0-DACB-ECDB8DAB5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94BC-6DC7-4F93-953C-2B0555C52E66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28344421-4D28-B86D-DE7B-684821210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B1AEE886-2C80-47A8-D3AE-96233EBC8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BE41-6F8E-460E-AFE2-62ECDBCAC31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976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5717E79-6FF2-78E0-A783-ED7E48D8A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xmlns="" id="{361496E2-BAF9-343E-7FEA-07F74FE9B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8F3DDA83-B314-8DF9-96EA-B94F14ECC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94BC-6DC7-4F93-953C-2B0555C52E66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BD69A700-C5E0-142B-4880-E4033750B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6BC96DDA-D5F8-96CB-AC30-6F6CCC5B7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BE41-6F8E-460E-AFE2-62ECDBCAC31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xmlns="" id="{7C41370E-36BC-3930-6A4D-A0CB8BBC48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xmlns="" id="{6900D546-0831-94E5-7F49-D26E0B26A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1C149651-31C6-EA1D-4D58-EA73DEE55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94BC-6DC7-4F93-953C-2B0555C52E66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442CEC86-B4CD-2240-89B7-DDA7477D5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9F82BEF0-893B-408F-712A-2BCD3D026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BE41-6F8E-460E-AFE2-62ECDBCAC31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066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4C001EC-F3CB-16B2-3669-EBDC3D4E2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8660" y="365126"/>
            <a:ext cx="9605139" cy="734646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62F14251-CB13-DE97-E2C3-7A8986491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Kliknite sem a upravte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4BB2A601-7E23-C1F7-B883-64E8324B4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94BC-6DC7-4F93-953C-2B0555C52E66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40BA5A01-7C5B-2FAB-C182-867D43A68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3E68C91C-AE7E-7F1E-16CB-F119D8B83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BE41-6F8E-460E-AFE2-62ECDBCAC31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xmlns="" id="{62FDBC1B-1372-D106-94FB-BC0B4C5491C4}"/>
              </a:ext>
            </a:extLst>
          </p:cNvPr>
          <p:cNvSpPr/>
          <p:nvPr userDrawn="1"/>
        </p:nvSpPr>
        <p:spPr>
          <a:xfrm>
            <a:off x="0" y="315857"/>
            <a:ext cx="12192000" cy="878059"/>
          </a:xfrm>
          <a:prstGeom prst="rect">
            <a:avLst/>
          </a:prstGeom>
          <a:solidFill>
            <a:srgbClr val="19459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xmlns="" id="{10AA3ED5-1895-0DF3-74A8-D4BA8BD647BB}"/>
              </a:ext>
            </a:extLst>
          </p:cNvPr>
          <p:cNvSpPr/>
          <p:nvPr userDrawn="1"/>
        </p:nvSpPr>
        <p:spPr>
          <a:xfrm>
            <a:off x="380661" y="111385"/>
            <a:ext cx="1368000" cy="136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>
              <a:solidFill>
                <a:srgbClr val="00CC00"/>
              </a:solidFill>
            </a:endParaRP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xmlns="" id="{4EA1AF13-2B63-9B1B-D958-3B11AB5DB98E}"/>
              </a:ext>
            </a:extLst>
          </p:cNvPr>
          <p:cNvSpPr/>
          <p:nvPr userDrawn="1"/>
        </p:nvSpPr>
        <p:spPr>
          <a:xfrm>
            <a:off x="452661" y="178678"/>
            <a:ext cx="1224000" cy="1224000"/>
          </a:xfrm>
          <a:prstGeom prst="ellipse">
            <a:avLst/>
          </a:prstGeom>
          <a:solidFill>
            <a:srgbClr val="19459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>
              <a:solidFill>
                <a:srgbClr val="00CC00"/>
              </a:solidFill>
            </a:endParaRPr>
          </a:p>
        </p:txBody>
      </p:sp>
      <p:pic>
        <p:nvPicPr>
          <p:cNvPr id="13" name="Obrázok 12">
            <a:extLst>
              <a:ext uri="{FF2B5EF4-FFF2-40B4-BE49-F238E27FC236}">
                <a16:creationId xmlns:a16="http://schemas.microsoft.com/office/drawing/2014/main" xmlns="" id="{F6CD6916-A67C-514F-C564-8719BD26E5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799" y="394886"/>
            <a:ext cx="751846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02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AC84423-F604-5A83-B912-2257511B0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7ADB8AD2-4153-787F-3422-4BD597C8D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A54FBCFD-40FA-F042-C524-1E2071F08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94BC-6DC7-4F93-953C-2B0555C52E66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5BAE2270-42C2-ABF6-EB17-6EEDA275C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F1166843-02B2-9241-7915-9F13A9670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BE41-6F8E-460E-AFE2-62ECDBCAC31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4788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38C48A0-7E7C-ECEF-E882-A5E869F32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2FD53041-B542-0A7C-55FB-37434AA48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2B699B5E-D845-C191-C0F7-594D4DACA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9A3C4A8B-D7D4-2461-0066-28AD6BCB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94BC-6DC7-4F93-953C-2B0555C52E66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BA52D6ED-3A80-C0EB-AB45-E9B7F9354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151F42FB-4095-E16A-8BF6-9E6D14B72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BE41-6F8E-460E-AFE2-62ECDBCAC31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5783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F6DB788-01D3-D4E1-A801-A8A8B746F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B073E783-AEEB-694D-9B6C-6B44C080A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1D9B3A82-9ABB-2F32-DD98-D701F14FAD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B350C9E0-8068-1860-C4F1-4258D61E47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xmlns="" id="{F4816C8C-80F7-8734-6F9D-2F5DDB73E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xmlns="" id="{30A872AB-71E1-13A1-D917-B80AA2D20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94BC-6DC7-4F93-953C-2B0555C52E66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xmlns="" id="{B3D60941-69D4-4AC2-E8F8-A2ADA64D2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xmlns="" id="{E251D41F-9579-26B3-41F3-19874602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BE41-6F8E-460E-AFE2-62ECDBCAC31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514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662649C-C286-F58E-C52F-F6D63A539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xmlns="" id="{98580265-EEFB-6C89-A925-A351ACF8A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94BC-6DC7-4F93-953C-2B0555C52E66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90BAFDDD-3B67-2020-A1A3-41649060C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xmlns="" id="{3F9030A8-E4FF-91C9-6DAF-4B6DBAD96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BE41-6F8E-460E-AFE2-62ECDBCAC31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162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xmlns="" id="{A0F8861F-5632-8D61-6493-A04F6B7EA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94BC-6DC7-4F93-953C-2B0555C52E66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xmlns="" id="{C2DFE150-EE00-8EB0-A60D-A2E42616E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xmlns="" id="{F9AA2748-A5F5-2AB8-BEF1-4E2CDC4B8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BE41-6F8E-460E-AFE2-62ECDBCAC31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986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0C833AD-06A2-2080-C8E1-C92150C4B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2E5468C8-348E-AFDD-88DC-93AD1CA96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3F5E2C32-6C96-50C8-8701-5B79B7E17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FDFA8D13-8A2D-A3FD-6943-8F4F36D98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94BC-6DC7-4F93-953C-2B0555C52E66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3F56E0F0-E2FB-51B9-787A-66E340BBE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6B14B54A-B5B6-3742-EEB9-C5B73543C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BE41-6F8E-460E-AFE2-62ECDBCAC31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30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8E689BE-D77E-361E-E851-C5E32CF1E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xmlns="" id="{E0111732-B198-2704-ED5C-7A3AF881DE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E23DFCF1-29DF-FD3B-8F7D-AEB354AF0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A3F38D11-6A61-E15F-AB57-967308C33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94BC-6DC7-4F93-953C-2B0555C52E66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BC4A9A61-77CA-F963-784A-D9FFB9401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BAA84BBB-6020-BBBD-3B63-F9F01FD45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BE41-6F8E-460E-AFE2-62ECDBCAC31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933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xmlns="" id="{A208B6FA-EB27-1B2E-47B0-CBC11F9BF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49681A7B-821C-B10E-07BC-4893470BA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E5D85E64-83CE-BA86-0F89-4BBC6EF727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E94BC-6DC7-4F93-953C-2B0555C52E66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2758FD69-58C9-B5DC-BD4A-C542F4F51B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758E44C2-D114-F1B2-7F6F-FA657F6B9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ABE41-6F8E-460E-AFE2-62ECDBCAC31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019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9.svg"/><Relationship Id="rId3" Type="http://schemas.openxmlformats.org/officeDocument/2006/relationships/image" Target="../media/image8.png"/><Relationship Id="rId7" Type="http://schemas.openxmlformats.org/officeDocument/2006/relationships/image" Target="../media/image13.sv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7.svg"/><Relationship Id="rId5" Type="http://schemas.openxmlformats.org/officeDocument/2006/relationships/image" Target="../media/image11.svg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image" Target="../media/image15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5CD63F8-B4E1-67E5-5E0F-AF9B40094D36}"/>
              </a:ext>
            </a:extLst>
          </p:cNvPr>
          <p:cNvSpPr txBox="1">
            <a:spLocks/>
          </p:cNvSpPr>
          <p:nvPr/>
        </p:nvSpPr>
        <p:spPr>
          <a:xfrm>
            <a:off x="965020" y="785812"/>
            <a:ext cx="10261961" cy="415259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Aft>
                <a:spcPts val="1800"/>
              </a:spcAft>
            </a:pPr>
            <a:r>
              <a:rPr lang="sk-SK" sz="4800" b="1" dirty="0">
                <a:solidFill>
                  <a:srgbClr val="19459D"/>
                </a:solidFill>
                <a:latin typeface="Fira Sans" panose="020B0503050000020004" pitchFamily="34" charset="0"/>
              </a:rPr>
              <a:t>ODBOROVÝ ZVÄZ KOVO</a:t>
            </a:r>
            <a:r>
              <a:rPr lang="sk-SK" dirty="0">
                <a:solidFill>
                  <a:srgbClr val="00B050"/>
                </a:solidFill>
                <a:latin typeface="Fira Sans" panose="020B0503050000020004" pitchFamily="34" charset="0"/>
              </a:rPr>
              <a:t/>
            </a:r>
            <a:br>
              <a:rPr lang="sk-SK" dirty="0">
                <a:solidFill>
                  <a:srgbClr val="00B050"/>
                </a:solidFill>
                <a:latin typeface="Fira Sans" panose="020B0503050000020004" pitchFamily="34" charset="0"/>
              </a:rPr>
            </a:br>
            <a:r>
              <a:rPr lang="sk-SK" b="1" dirty="0">
                <a:solidFill>
                  <a:srgbClr val="00B050"/>
                </a:solidFill>
                <a:latin typeface="Fira Sans" panose="020B0503050000020004" pitchFamily="34" charset="0"/>
              </a:rPr>
              <a:t>SLOVAKIA</a:t>
            </a:r>
            <a:endParaRPr lang="sk-SK" b="1" dirty="0">
              <a:solidFill>
                <a:srgbClr val="19459D"/>
              </a:solidFill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203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xmlns="" id="{232526D2-C6FC-2569-8F89-9963B89484BA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972" y="266058"/>
            <a:ext cx="900000" cy="900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5020" y="785812"/>
            <a:ext cx="10261961" cy="4152594"/>
          </a:xfrm>
        </p:spPr>
        <p:txBody>
          <a:bodyPr>
            <a:normAutofit/>
          </a:bodyPr>
          <a:lstStyle/>
          <a:p>
            <a:pPr lvl="0" algn="ctr">
              <a:spcAft>
                <a:spcPts val="1200"/>
              </a:spcAft>
              <a:defRPr/>
            </a:pPr>
            <a:r>
              <a:rPr lang="en-US" b="1" dirty="0">
                <a:solidFill>
                  <a:srgbClr val="19459D"/>
                </a:solidFill>
                <a:latin typeface="Fira Sans" panose="020B0503050000020004" pitchFamily="34" charset="0"/>
              </a:rPr>
              <a:t>THANK YOU FOR YOUR ATTENTION!</a:t>
            </a:r>
            <a:endParaRPr lang="de-DE" b="1" dirty="0">
              <a:solidFill>
                <a:srgbClr val="19459D"/>
              </a:solidFill>
              <a:latin typeface="Fira Sans" panose="020B0503050000020004" pitchFamily="34" charset="0"/>
            </a:endParaRPr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xmlns="" id="{8C070BC1-4F04-1EF6-6827-CB4DAC8BFC1D}"/>
              </a:ext>
            </a:extLst>
          </p:cNvPr>
          <p:cNvGrpSpPr/>
          <p:nvPr/>
        </p:nvGrpSpPr>
        <p:grpSpPr>
          <a:xfrm>
            <a:off x="0" y="4573671"/>
            <a:ext cx="12192000" cy="2284329"/>
            <a:chOff x="0" y="4377342"/>
            <a:chExt cx="12192000" cy="2229546"/>
          </a:xfrm>
        </p:grpSpPr>
        <p:grpSp>
          <p:nvGrpSpPr>
            <p:cNvPr id="4" name="Skupina 3">
              <a:extLst>
                <a:ext uri="{FF2B5EF4-FFF2-40B4-BE49-F238E27FC236}">
                  <a16:creationId xmlns:a16="http://schemas.microsoft.com/office/drawing/2014/main" xmlns="" id="{402277E7-7455-4722-A3EB-67DFC5AF059D}"/>
                </a:ext>
              </a:extLst>
            </p:cNvPr>
            <p:cNvGrpSpPr/>
            <p:nvPr/>
          </p:nvGrpSpPr>
          <p:grpSpPr>
            <a:xfrm>
              <a:off x="0" y="4377342"/>
              <a:ext cx="12192000" cy="2229546"/>
              <a:chOff x="0" y="2344244"/>
              <a:chExt cx="12192000" cy="2229546"/>
            </a:xfrm>
          </p:grpSpPr>
          <p:sp>
            <p:nvSpPr>
              <p:cNvPr id="5" name="Hexagon 35">
                <a:extLst>
                  <a:ext uri="{FF2B5EF4-FFF2-40B4-BE49-F238E27FC236}">
                    <a16:creationId xmlns:a16="http://schemas.microsoft.com/office/drawing/2014/main" xmlns="" id="{B89ADAAE-9489-7B45-3BF8-BBF0BB974FE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9702009">
                <a:off x="9707496" y="2563320"/>
                <a:ext cx="1134000" cy="972000"/>
              </a:xfrm>
              <a:prstGeom prst="hexagon">
                <a:avLst>
                  <a:gd name="adj" fmla="val 30960"/>
                  <a:gd name="vf" fmla="val 115470"/>
                </a:avLst>
              </a:prstGeom>
              <a:solidFill>
                <a:srgbClr val="19459D"/>
              </a:solidFill>
              <a:ln>
                <a:solidFill>
                  <a:srgbClr val="19459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" name="Hexagon 36">
                <a:extLst>
                  <a:ext uri="{FF2B5EF4-FFF2-40B4-BE49-F238E27FC236}">
                    <a16:creationId xmlns:a16="http://schemas.microsoft.com/office/drawing/2014/main" xmlns="" id="{5033BE78-61E1-FBDB-A353-C10E468EA71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9747498">
                <a:off x="3377032" y="2876796"/>
                <a:ext cx="1134018" cy="972000"/>
              </a:xfrm>
              <a:prstGeom prst="hexagon">
                <a:avLst>
                  <a:gd name="adj" fmla="val 28809"/>
                  <a:gd name="vf" fmla="val 115470"/>
                </a:avLst>
              </a:prstGeom>
              <a:solidFill>
                <a:srgbClr val="19459D"/>
              </a:solidFill>
              <a:ln>
                <a:solidFill>
                  <a:srgbClr val="19459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7" name="Hexagon 33">
                <a:extLst>
                  <a:ext uri="{FF2B5EF4-FFF2-40B4-BE49-F238E27FC236}">
                    <a16:creationId xmlns:a16="http://schemas.microsoft.com/office/drawing/2014/main" xmlns="" id="{EDC1BA25-B28C-4E4E-F352-AA01FC4D578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9747125">
                <a:off x="1432927" y="2686926"/>
                <a:ext cx="755999" cy="648000"/>
              </a:xfrm>
              <a:prstGeom prst="hexagon">
                <a:avLst>
                  <a:gd name="adj" fmla="val 30244"/>
                  <a:gd name="vf" fmla="val 115470"/>
                </a:avLst>
              </a:prstGeom>
              <a:solidFill>
                <a:srgbClr val="19459D"/>
              </a:solidFill>
              <a:ln>
                <a:solidFill>
                  <a:srgbClr val="19459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" name="Hexagon 37">
                <a:extLst>
                  <a:ext uri="{FF2B5EF4-FFF2-40B4-BE49-F238E27FC236}">
                    <a16:creationId xmlns:a16="http://schemas.microsoft.com/office/drawing/2014/main" xmlns="" id="{FB26D6CF-F6CA-44C6-7497-42EE1E9A1BE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9769696">
                <a:off x="5376741" y="2344244"/>
                <a:ext cx="1451035" cy="1224000"/>
              </a:xfrm>
              <a:prstGeom prst="hexagon">
                <a:avLst>
                  <a:gd name="adj" fmla="val 30431"/>
                  <a:gd name="vf" fmla="val 115470"/>
                </a:avLst>
              </a:prstGeom>
              <a:solidFill>
                <a:srgbClr val="19459D"/>
              </a:solidFill>
              <a:ln>
                <a:solidFill>
                  <a:srgbClr val="19459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9" name="Rectangle 2">
                <a:extLst>
                  <a:ext uri="{FF2B5EF4-FFF2-40B4-BE49-F238E27FC236}">
                    <a16:creationId xmlns:a16="http://schemas.microsoft.com/office/drawing/2014/main" xmlns="" id="{7A9AC294-78AF-444E-C0B2-98617F81E4DD}"/>
                  </a:ext>
                </a:extLst>
              </p:cNvPr>
              <p:cNvSpPr/>
              <p:nvPr/>
            </p:nvSpPr>
            <p:spPr>
              <a:xfrm>
                <a:off x="0" y="4378570"/>
                <a:ext cx="12192000" cy="19522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cxnSp>
            <p:nvCxnSpPr>
              <p:cNvPr id="10" name="Straight Arrow Connector 23">
                <a:extLst>
                  <a:ext uri="{FF2B5EF4-FFF2-40B4-BE49-F238E27FC236}">
                    <a16:creationId xmlns:a16="http://schemas.microsoft.com/office/drawing/2014/main" xmlns="" id="{6642145D-C3F3-A0EE-A89C-E465A85647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44042" y="3682491"/>
                <a:ext cx="0" cy="695001"/>
              </a:xfrm>
              <a:prstGeom prst="straightConnector1">
                <a:avLst/>
              </a:prstGeom>
              <a:solidFill>
                <a:srgbClr val="19459D"/>
              </a:solidFill>
              <a:ln w="31750">
                <a:solidFill>
                  <a:srgbClr val="19459D"/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24">
                <a:extLst>
                  <a:ext uri="{FF2B5EF4-FFF2-40B4-BE49-F238E27FC236}">
                    <a16:creationId xmlns:a16="http://schemas.microsoft.com/office/drawing/2014/main" xmlns="" id="{66A827A3-E35F-36C6-EB12-0B38A6C316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10927" y="3274303"/>
                <a:ext cx="2408" cy="1090802"/>
              </a:xfrm>
              <a:prstGeom prst="straightConnector1">
                <a:avLst/>
              </a:prstGeom>
              <a:solidFill>
                <a:srgbClr val="19459D"/>
              </a:solidFill>
              <a:ln w="31750">
                <a:solidFill>
                  <a:srgbClr val="19459D"/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25">
                <a:extLst>
                  <a:ext uri="{FF2B5EF4-FFF2-40B4-BE49-F238E27FC236}">
                    <a16:creationId xmlns:a16="http://schemas.microsoft.com/office/drawing/2014/main" xmlns="" id="{CD7A4475-227A-DC1B-D223-E583AE096D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07864" y="4024314"/>
                <a:ext cx="0" cy="363048"/>
              </a:xfrm>
              <a:prstGeom prst="straightConnector1">
                <a:avLst/>
              </a:prstGeom>
              <a:solidFill>
                <a:srgbClr val="19459D"/>
              </a:solidFill>
              <a:ln w="31750">
                <a:solidFill>
                  <a:srgbClr val="19459D"/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26">
                <a:extLst>
                  <a:ext uri="{FF2B5EF4-FFF2-40B4-BE49-F238E27FC236}">
                    <a16:creationId xmlns:a16="http://schemas.microsoft.com/office/drawing/2014/main" xmlns="" id="{5757F172-C6BF-BA13-85D0-3AF7019B1F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13400" y="3368402"/>
                <a:ext cx="8770" cy="1018960"/>
              </a:xfrm>
              <a:prstGeom prst="straightConnector1">
                <a:avLst/>
              </a:prstGeom>
              <a:solidFill>
                <a:srgbClr val="19459D"/>
              </a:solidFill>
              <a:ln w="31750">
                <a:solidFill>
                  <a:srgbClr val="19459D"/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27">
                <a:extLst>
                  <a:ext uri="{FF2B5EF4-FFF2-40B4-BE49-F238E27FC236}">
                    <a16:creationId xmlns:a16="http://schemas.microsoft.com/office/drawing/2014/main" xmlns="" id="{7BF1AABD-4A56-1E97-C271-7ABB49C92A7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099130" y="3376378"/>
                <a:ext cx="6259" cy="1002190"/>
              </a:xfrm>
              <a:prstGeom prst="straightConnector1">
                <a:avLst/>
              </a:prstGeom>
              <a:solidFill>
                <a:srgbClr val="19459D"/>
              </a:solidFill>
              <a:ln w="31750">
                <a:solidFill>
                  <a:srgbClr val="19459D"/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Hexagon 34">
              <a:extLst>
                <a:ext uri="{FF2B5EF4-FFF2-40B4-BE49-F238E27FC236}">
                  <a16:creationId xmlns:a16="http://schemas.microsoft.com/office/drawing/2014/main" xmlns="" id="{566CFF58-79BC-3455-F507-BF3FB56785D8}"/>
                </a:ext>
              </a:extLst>
            </p:cNvPr>
            <p:cNvSpPr/>
            <p:nvPr/>
          </p:nvSpPr>
          <p:spPr>
            <a:xfrm rot="19623142">
              <a:off x="7733351" y="5314409"/>
              <a:ext cx="887834" cy="761001"/>
            </a:xfrm>
            <a:prstGeom prst="hexagon">
              <a:avLst>
                <a:gd name="adj" fmla="val 31719"/>
                <a:gd name="vf" fmla="val 115470"/>
              </a:avLst>
            </a:prstGeom>
            <a:solidFill>
              <a:srgbClr val="19459D"/>
            </a:solidFill>
            <a:ln>
              <a:solidFill>
                <a:srgbClr val="1945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pic>
        <p:nvPicPr>
          <p:cNvPr id="32" name="Grafický objekt 31" descr="Na zdravie">
            <a:extLst>
              <a:ext uri="{FF2B5EF4-FFF2-40B4-BE49-F238E27FC236}">
                <a16:creationId xmlns:a16="http://schemas.microsoft.com/office/drawing/2014/main" xmlns="" id="{ABAAFF5F-CF22-2B93-1513-1834838C0F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814263" y="4898902"/>
            <a:ext cx="869767" cy="869767"/>
          </a:xfrm>
          <a:prstGeom prst="rect">
            <a:avLst/>
          </a:prstGeom>
        </p:spPr>
      </p:pic>
      <p:pic>
        <p:nvPicPr>
          <p:cNvPr id="33" name="Grafický objekt 32" descr="Zásah do stredu">
            <a:extLst>
              <a:ext uri="{FF2B5EF4-FFF2-40B4-BE49-F238E27FC236}">
                <a16:creationId xmlns:a16="http://schemas.microsoft.com/office/drawing/2014/main" xmlns="" id="{9CC84D5A-02AF-88E6-BD6B-234C8343BBA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533265" y="4642351"/>
            <a:ext cx="1111070" cy="1111070"/>
          </a:xfrm>
          <a:prstGeom prst="rect">
            <a:avLst/>
          </a:prstGeom>
        </p:spPr>
      </p:pic>
      <p:pic>
        <p:nvPicPr>
          <p:cNvPr id="11" name="Grafický objekt 10" descr="Zasadacia miestnosť">
            <a:extLst>
              <a:ext uri="{FF2B5EF4-FFF2-40B4-BE49-F238E27FC236}">
                <a16:creationId xmlns:a16="http://schemas.microsoft.com/office/drawing/2014/main" xmlns="" id="{98BE8A8F-9394-EF1E-3481-7F23A1AF8F6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543451" y="4991634"/>
            <a:ext cx="534949" cy="534949"/>
          </a:xfrm>
          <a:prstGeom prst="rect">
            <a:avLst/>
          </a:prstGeom>
        </p:spPr>
      </p:pic>
      <p:pic>
        <p:nvPicPr>
          <p:cNvPr id="13" name="Grafický objekt 12" descr="Stĺpcový graf so zostupným trendom">
            <a:extLst>
              <a:ext uri="{FF2B5EF4-FFF2-40B4-BE49-F238E27FC236}">
                <a16:creationId xmlns:a16="http://schemas.microsoft.com/office/drawing/2014/main" xmlns="" id="{B47ED67F-BD23-E6F0-606B-80DF80F467A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544566" y="5225041"/>
            <a:ext cx="798949" cy="798949"/>
          </a:xfrm>
          <a:prstGeom prst="rect">
            <a:avLst/>
          </a:prstGeom>
        </p:spPr>
      </p:pic>
      <p:pic>
        <p:nvPicPr>
          <p:cNvPr id="21" name="Grafický objekt 20" descr="Koláčový graf">
            <a:extLst>
              <a:ext uri="{FF2B5EF4-FFF2-40B4-BE49-F238E27FC236}">
                <a16:creationId xmlns:a16="http://schemas.microsoft.com/office/drawing/2014/main" xmlns="" id="{725F4AE6-078D-EB2A-FEE5-E70FBAA3978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7903232" y="5670765"/>
            <a:ext cx="548071" cy="54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96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xmlns="" id="{9911C448-1B74-3BB9-5CE4-B71913369A5B}"/>
              </a:ext>
            </a:extLst>
          </p:cNvPr>
          <p:cNvSpPr txBox="1">
            <a:spLocks/>
          </p:cNvSpPr>
          <p:nvPr/>
        </p:nvSpPr>
        <p:spPr>
          <a:xfrm>
            <a:off x="1748661" y="339365"/>
            <a:ext cx="9605139" cy="82639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COLLECTIVE BARGAINING AT INDUSTRY LEVEL</a:t>
            </a:r>
            <a:endParaRPr kumimoji="0" lang="sk-SK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bold" panose="020B0702040204020203" pitchFamily="34" charset="0"/>
              <a:ea typeface="+mj-ea"/>
              <a:cs typeface="Segoe UI Semibold" panose="020B0702040204020203" pitchFamily="34" charset="0"/>
            </a:endParaRPr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xmlns="" id="{71826D70-7BD0-4E94-C293-855023B9C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059494"/>
              </p:ext>
            </p:extLst>
          </p:nvPr>
        </p:nvGraphicFramePr>
        <p:xfrm>
          <a:off x="442608" y="1867525"/>
          <a:ext cx="5259600" cy="3251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1461">
                  <a:extLst>
                    <a:ext uri="{9D8B030D-6E8A-4147-A177-3AD203B41FA5}">
                      <a16:colId xmlns:a16="http://schemas.microsoft.com/office/drawing/2014/main" xmlns="" val="3401383837"/>
                    </a:ext>
                  </a:extLst>
                </a:gridCol>
                <a:gridCol w="1178139">
                  <a:extLst>
                    <a:ext uri="{9D8B030D-6E8A-4147-A177-3AD203B41FA5}">
                      <a16:colId xmlns:a16="http://schemas.microsoft.com/office/drawing/2014/main" xmlns="" val="4160333264"/>
                    </a:ext>
                  </a:extLst>
                </a:gridCol>
              </a:tblGrid>
              <a:tr h="534996">
                <a:tc gridSpan="2">
                  <a:txBody>
                    <a:bodyPr/>
                    <a:lstStyle/>
                    <a:p>
                      <a:pPr algn="l"/>
                      <a:r>
                        <a:rPr lang="sk-SK" sz="24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2023</a:t>
                      </a:r>
                    </a:p>
                  </a:txBody>
                  <a:tcPr anchor="ctr"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4083185"/>
                  </a:ext>
                </a:extLst>
              </a:tr>
              <a:tr h="463663">
                <a:tc>
                  <a:txBody>
                    <a:bodyPr/>
                    <a:lstStyle/>
                    <a:p>
                      <a:r>
                        <a:rPr lang="en-US" sz="2000" noProof="0" dirty="0">
                          <a:solidFill>
                            <a:srgbClr val="19459D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Metallurgical Industry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>
                          <a:solidFill>
                            <a:srgbClr val="19459D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8,3 %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8172256"/>
                  </a:ext>
                </a:extLst>
              </a:tr>
              <a:tr h="820327">
                <a:tc>
                  <a:txBody>
                    <a:bodyPr/>
                    <a:lstStyle/>
                    <a:p>
                      <a:r>
                        <a:rPr lang="en-US" sz="2000" noProof="0" dirty="0">
                          <a:solidFill>
                            <a:srgbClr val="19459D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Electronics &amp; Electrical Components Industry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>
                          <a:solidFill>
                            <a:srgbClr val="19459D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10,0 %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07560354"/>
                  </a:ext>
                </a:extLst>
              </a:tr>
              <a:tr h="463663">
                <a:tc>
                  <a:txBody>
                    <a:bodyPr/>
                    <a:lstStyle/>
                    <a:p>
                      <a:r>
                        <a:rPr lang="en-US" sz="2000" noProof="0" dirty="0">
                          <a:solidFill>
                            <a:srgbClr val="19459D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Glass Industry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>
                          <a:solidFill>
                            <a:srgbClr val="19459D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9,2 %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6686555"/>
                  </a:ext>
                </a:extLst>
              </a:tr>
              <a:tr h="463663">
                <a:tc>
                  <a:txBody>
                    <a:bodyPr/>
                    <a:lstStyle/>
                    <a:p>
                      <a:r>
                        <a:rPr lang="en-US" sz="2000" noProof="0" dirty="0">
                          <a:solidFill>
                            <a:srgbClr val="19459D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Housing Sector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>
                          <a:solidFill>
                            <a:srgbClr val="19459D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8,4 %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57320405"/>
                  </a:ext>
                </a:extLst>
              </a:tr>
              <a:tr h="504862">
                <a:tc>
                  <a:txBody>
                    <a:bodyPr/>
                    <a:lstStyle/>
                    <a:p>
                      <a:r>
                        <a:rPr lang="en-US" sz="2000" noProof="0" dirty="0">
                          <a:solidFill>
                            <a:srgbClr val="19459D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Machinery Equipment Industry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>
                          <a:solidFill>
                            <a:srgbClr val="19459D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9153425"/>
                  </a:ext>
                </a:extLst>
              </a:tr>
            </a:tbl>
          </a:graphicData>
        </a:graphic>
      </p:graphicFrame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xmlns="" id="{010EB1CF-6950-8159-8573-7896706206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919005"/>
              </p:ext>
            </p:extLst>
          </p:nvPr>
        </p:nvGraphicFramePr>
        <p:xfrm>
          <a:off x="6491592" y="1867525"/>
          <a:ext cx="5257800" cy="4202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3401383837"/>
                    </a:ext>
                  </a:extLst>
                </a:gridCol>
              </a:tblGrid>
              <a:tr h="596180">
                <a:tc>
                  <a:txBody>
                    <a:bodyPr/>
                    <a:lstStyle/>
                    <a:p>
                      <a:pPr algn="l"/>
                      <a:r>
                        <a:rPr lang="sk-SK" sz="2400" dirty="0">
                          <a:solidFill>
                            <a:srgbClr val="00B05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2024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24083185"/>
                  </a:ext>
                </a:extLst>
              </a:tr>
              <a:tr h="516687">
                <a:tc>
                  <a:txBody>
                    <a:bodyPr/>
                    <a:lstStyle/>
                    <a:p>
                      <a:r>
                        <a:rPr lang="en-US" sz="2000" b="1" noProof="0" dirty="0">
                          <a:solidFill>
                            <a:srgbClr val="19459D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 Sectoral Collective Agreement</a:t>
                      </a:r>
                    </a:p>
                  </a:txBody>
                  <a:tcPr anchor="ctr">
                    <a:solidFill>
                      <a:srgbClr val="E2E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1553992"/>
                  </a:ext>
                </a:extLst>
              </a:tr>
              <a:tr h="516687">
                <a:tc>
                  <a:txBody>
                    <a:bodyPr/>
                    <a:lstStyle/>
                    <a:p>
                      <a:r>
                        <a:rPr lang="en-US" sz="2000" noProof="0" dirty="0">
                          <a:solidFill>
                            <a:srgbClr val="19459D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Housing Sector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48172256"/>
                  </a:ext>
                </a:extLst>
              </a:tr>
              <a:tr h="506233">
                <a:tc>
                  <a:txBody>
                    <a:bodyPr/>
                    <a:lstStyle/>
                    <a:p>
                      <a:r>
                        <a:rPr lang="en-US" sz="2000" noProof="0" dirty="0">
                          <a:solidFill>
                            <a:srgbClr val="19459D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Machinery Equipment Industry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07560354"/>
                  </a:ext>
                </a:extLst>
              </a:tr>
              <a:tr h="516687">
                <a:tc>
                  <a:txBody>
                    <a:bodyPr/>
                    <a:lstStyle/>
                    <a:p>
                      <a:r>
                        <a:rPr lang="sk-SK" sz="2000" b="1" dirty="0">
                          <a:solidFill>
                            <a:srgbClr val="19459D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</a:t>
                      </a:r>
                      <a:r>
                        <a:rPr lang="en-US" sz="2000" b="1" noProof="0" dirty="0" err="1">
                          <a:solidFill>
                            <a:srgbClr val="19459D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mendment</a:t>
                      </a:r>
                      <a:r>
                        <a:rPr lang="en-US" sz="2000" b="1" dirty="0">
                          <a:solidFill>
                            <a:srgbClr val="19459D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to the </a:t>
                      </a:r>
                      <a:r>
                        <a:rPr lang="sk-SK" sz="2000" b="1" dirty="0" err="1">
                          <a:solidFill>
                            <a:srgbClr val="19459D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Collective</a:t>
                      </a:r>
                      <a:r>
                        <a:rPr lang="sk-SK" sz="2000" b="1" dirty="0">
                          <a:solidFill>
                            <a:srgbClr val="19459D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</a:t>
                      </a:r>
                      <a:r>
                        <a:rPr lang="en-US" sz="2000" b="1" dirty="0" err="1">
                          <a:solidFill>
                            <a:srgbClr val="19459D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greement</a:t>
                      </a:r>
                      <a:endParaRPr lang="sk-SK" sz="2000" b="1" dirty="0">
                        <a:solidFill>
                          <a:srgbClr val="19459D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rgbClr val="E2E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6686555"/>
                  </a:ext>
                </a:extLst>
              </a:tr>
              <a:tr h="516687">
                <a:tc>
                  <a:txBody>
                    <a:bodyPr/>
                    <a:lstStyle/>
                    <a:p>
                      <a:r>
                        <a:rPr lang="en-US" sz="2000" noProof="0" dirty="0">
                          <a:solidFill>
                            <a:srgbClr val="19459D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Metallurgical Industry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8770229"/>
                  </a:ext>
                </a:extLst>
              </a:tr>
              <a:tr h="516687">
                <a:tc>
                  <a:txBody>
                    <a:bodyPr/>
                    <a:lstStyle/>
                    <a:p>
                      <a:r>
                        <a:rPr lang="en-US" sz="2000" noProof="0" dirty="0">
                          <a:solidFill>
                            <a:srgbClr val="19459D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Electronics &amp; Electrical Components Industry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57320405"/>
                  </a:ext>
                </a:extLst>
              </a:tr>
              <a:tr h="516687">
                <a:tc>
                  <a:txBody>
                    <a:bodyPr/>
                    <a:lstStyle/>
                    <a:p>
                      <a:r>
                        <a:rPr lang="en-US" sz="2000" noProof="0" dirty="0">
                          <a:solidFill>
                            <a:srgbClr val="19459D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Glass Industry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19153425"/>
                  </a:ext>
                </a:extLst>
              </a:tr>
            </a:tbl>
          </a:graphicData>
        </a:graphic>
      </p:graphicFrame>
      <p:pic>
        <p:nvPicPr>
          <p:cNvPr id="7" name="Grafický objekt 6" descr="Podanie ruky">
            <a:extLst>
              <a:ext uri="{FF2B5EF4-FFF2-40B4-BE49-F238E27FC236}">
                <a16:creationId xmlns:a16="http://schemas.microsoft.com/office/drawing/2014/main" xmlns="" id="{4395D52D-AF6D-328C-3317-45341272E2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615208" y="530090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76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2FCA86-BD9C-662F-C1CF-3E8D659E553B}"/>
              </a:ext>
            </a:extLst>
          </p:cNvPr>
          <p:cNvSpPr txBox="1">
            <a:spLocks/>
          </p:cNvSpPr>
          <p:nvPr/>
        </p:nvSpPr>
        <p:spPr>
          <a:xfrm>
            <a:off x="1748661" y="339365"/>
            <a:ext cx="9605139" cy="82639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GROSS DOMESTIC PRODUCT</a:t>
            </a:r>
            <a:endParaRPr lang="sk-SK" sz="32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xmlns="" id="{9634482D-EDF3-99D3-FF6E-C628E46F8C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7473278"/>
              </p:ext>
            </p:extLst>
          </p:nvPr>
        </p:nvGraphicFramePr>
        <p:xfrm>
          <a:off x="715107" y="1876296"/>
          <a:ext cx="10761785" cy="464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xmlns="" id="{F0CDBB59-585A-1DB5-500F-92109104DD39}"/>
              </a:ext>
            </a:extLst>
          </p:cNvPr>
          <p:cNvSpPr txBox="1">
            <a:spLocks/>
          </p:cNvSpPr>
          <p:nvPr/>
        </p:nvSpPr>
        <p:spPr>
          <a:xfrm>
            <a:off x="405353" y="6518634"/>
            <a:ext cx="11381294" cy="2944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k-SK" sz="1400" b="1" dirty="0" err="1">
                <a:solidFill>
                  <a:srgbClr val="19459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Source</a:t>
            </a:r>
            <a:r>
              <a:rPr lang="sk-SK" sz="1400" b="1" dirty="0">
                <a:solidFill>
                  <a:srgbClr val="19459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sz="1400" b="1" dirty="0">
                <a:solidFill>
                  <a:srgbClr val="19459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Statistical Office of the Slovak Republic</a:t>
            </a:r>
            <a:endParaRPr lang="sk-SK" sz="1400" b="1" dirty="0">
              <a:solidFill>
                <a:srgbClr val="19459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337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F5C228-C6C4-D8E4-68AE-3B4987FE7F90}"/>
              </a:ext>
            </a:extLst>
          </p:cNvPr>
          <p:cNvSpPr txBox="1">
            <a:spLocks/>
          </p:cNvSpPr>
          <p:nvPr/>
        </p:nvSpPr>
        <p:spPr>
          <a:xfrm>
            <a:off x="1748661" y="339365"/>
            <a:ext cx="9605139" cy="826394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GROSS DOMESTIC PRODUCT PER CAPITA IN</a:t>
            </a:r>
            <a:r>
              <a:rPr lang="sk-SK" sz="32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PPS 2022</a:t>
            </a:r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xmlns="" id="{F00EFF9C-397A-B74E-1B03-96DFD5EF69E9}"/>
              </a:ext>
            </a:extLst>
          </p:cNvPr>
          <p:cNvSpPr txBox="1">
            <a:spLocks/>
          </p:cNvSpPr>
          <p:nvPr/>
        </p:nvSpPr>
        <p:spPr>
          <a:xfrm>
            <a:off x="405353" y="6518634"/>
            <a:ext cx="11381294" cy="2944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k-SK" sz="1400" b="1" dirty="0" err="1">
                <a:solidFill>
                  <a:srgbClr val="19459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Source</a:t>
            </a:r>
            <a:r>
              <a:rPr lang="sk-SK" sz="1400" b="1" dirty="0">
                <a:solidFill>
                  <a:srgbClr val="19459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sk-SK" sz="1400" b="1" dirty="0" err="1">
                <a:solidFill>
                  <a:srgbClr val="19459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Eurostat</a:t>
            </a:r>
            <a:endParaRPr lang="sk-SK" sz="1400" b="1" dirty="0">
              <a:solidFill>
                <a:srgbClr val="19459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xmlns="" id="{68407B81-BF54-5027-ECA8-B9D3B6E54D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594450"/>
              </p:ext>
            </p:extLst>
          </p:nvPr>
        </p:nvGraphicFramePr>
        <p:xfrm>
          <a:off x="877614" y="1478634"/>
          <a:ext cx="1080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14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3952DBB-593F-17D8-1FDC-1C1ED125B20B}"/>
              </a:ext>
            </a:extLst>
          </p:cNvPr>
          <p:cNvSpPr txBox="1">
            <a:spLocks/>
          </p:cNvSpPr>
          <p:nvPr/>
        </p:nvSpPr>
        <p:spPr>
          <a:xfrm>
            <a:off x="1748661" y="339365"/>
            <a:ext cx="9605139" cy="826394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AVERAGE MONTHLY WAGES IN ECONOMY OF THE SR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xmlns="" id="{A96EAE12-BCD3-182B-0180-8507413454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3589908"/>
              </p:ext>
            </p:extLst>
          </p:nvPr>
        </p:nvGraphicFramePr>
        <p:xfrm>
          <a:off x="696000" y="1478634"/>
          <a:ext cx="1080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Zástupný objekt pre obsah 2">
            <a:extLst>
              <a:ext uri="{FF2B5EF4-FFF2-40B4-BE49-F238E27FC236}">
                <a16:creationId xmlns:a16="http://schemas.microsoft.com/office/drawing/2014/main" xmlns="" id="{BEAC4097-9F8D-B176-0AA1-57C41B28E2A7}"/>
              </a:ext>
            </a:extLst>
          </p:cNvPr>
          <p:cNvSpPr txBox="1">
            <a:spLocks/>
          </p:cNvSpPr>
          <p:nvPr/>
        </p:nvSpPr>
        <p:spPr>
          <a:xfrm>
            <a:off x="405353" y="6518634"/>
            <a:ext cx="11381294" cy="2944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k-SK" sz="1400" b="1" dirty="0" err="1">
                <a:solidFill>
                  <a:srgbClr val="19459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Source</a:t>
            </a:r>
            <a:r>
              <a:rPr lang="sk-SK" sz="1400" b="1" dirty="0">
                <a:solidFill>
                  <a:srgbClr val="19459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sz="1400" b="1" dirty="0">
                <a:solidFill>
                  <a:srgbClr val="19459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Statistical Office of the Slovak Republic</a:t>
            </a:r>
            <a:endParaRPr lang="sk-SK" sz="1400" b="1" dirty="0">
              <a:solidFill>
                <a:srgbClr val="19459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446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xmlns="" id="{9911C448-1B74-3BB9-5CE4-B71913369A5B}"/>
              </a:ext>
            </a:extLst>
          </p:cNvPr>
          <p:cNvSpPr txBox="1">
            <a:spLocks/>
          </p:cNvSpPr>
          <p:nvPr/>
        </p:nvSpPr>
        <p:spPr>
          <a:xfrm>
            <a:off x="1748661" y="339365"/>
            <a:ext cx="9605139" cy="82639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2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CONSUMER INFLATION (CPI)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xmlns="" id="{D869AB82-CA37-5875-EE5B-DC540F72F4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5698654"/>
              </p:ext>
            </p:extLst>
          </p:nvPr>
        </p:nvGraphicFramePr>
        <p:xfrm>
          <a:off x="293451" y="1165759"/>
          <a:ext cx="11605098" cy="5147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Obrázo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363" y="6013693"/>
            <a:ext cx="10483274" cy="59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439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xmlns="" id="{9911C448-1B74-3BB9-5CE4-B71913369A5B}"/>
              </a:ext>
            </a:extLst>
          </p:cNvPr>
          <p:cNvSpPr txBox="1">
            <a:spLocks/>
          </p:cNvSpPr>
          <p:nvPr/>
        </p:nvSpPr>
        <p:spPr>
          <a:xfrm>
            <a:off x="1748661" y="339365"/>
            <a:ext cx="9605139" cy="82639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UNEMPLOYMENT (LFS)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xmlns="" id="{5E158E7B-CE19-EF3F-0F32-AD32390F02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4710515"/>
              </p:ext>
            </p:extLst>
          </p:nvPr>
        </p:nvGraphicFramePr>
        <p:xfrm>
          <a:off x="696000" y="1478634"/>
          <a:ext cx="1080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Zástupný objekt pre obsah 2">
            <a:extLst>
              <a:ext uri="{FF2B5EF4-FFF2-40B4-BE49-F238E27FC236}">
                <a16:creationId xmlns:a16="http://schemas.microsoft.com/office/drawing/2014/main" xmlns="" id="{B48E8D61-C68B-47FD-CF5D-0BEDC2BE1C85}"/>
              </a:ext>
            </a:extLst>
          </p:cNvPr>
          <p:cNvSpPr txBox="1">
            <a:spLocks/>
          </p:cNvSpPr>
          <p:nvPr/>
        </p:nvSpPr>
        <p:spPr>
          <a:xfrm>
            <a:off x="405353" y="6518634"/>
            <a:ext cx="11381294" cy="2944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k-SK" sz="1400" b="1" dirty="0" err="1">
                <a:solidFill>
                  <a:srgbClr val="19459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Source</a:t>
            </a:r>
            <a:r>
              <a:rPr lang="sk-SK" sz="1400" b="1" dirty="0">
                <a:solidFill>
                  <a:srgbClr val="19459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sz="1400" b="1" dirty="0">
                <a:solidFill>
                  <a:srgbClr val="19459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Statistical Office of the Slovak Republic</a:t>
            </a:r>
            <a:endParaRPr lang="sk-SK" sz="1400" b="1" dirty="0">
              <a:solidFill>
                <a:srgbClr val="19459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746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xmlns="" id="{4D1B4F6C-25F0-7220-4FD8-A26841454DD2}"/>
              </a:ext>
            </a:extLst>
          </p:cNvPr>
          <p:cNvSpPr txBox="1">
            <a:spLocks/>
          </p:cNvSpPr>
          <p:nvPr/>
        </p:nvSpPr>
        <p:spPr>
          <a:xfrm>
            <a:off x="1748661" y="339365"/>
            <a:ext cx="9605139" cy="82639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200" b="1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MINIMUM WAGE</a:t>
            </a:r>
          </a:p>
        </p:txBody>
      </p:sp>
      <p:sp>
        <p:nvSpPr>
          <p:cNvPr id="5" name="Zástupný objekt pre obsah 2">
            <a:extLst>
              <a:ext uri="{FF2B5EF4-FFF2-40B4-BE49-F238E27FC236}">
                <a16:creationId xmlns:a16="http://schemas.microsoft.com/office/drawing/2014/main" xmlns="" id="{F9047529-18AC-DA3F-C1E1-3E2C1D89C324}"/>
              </a:ext>
            </a:extLst>
          </p:cNvPr>
          <p:cNvSpPr txBox="1">
            <a:spLocks/>
          </p:cNvSpPr>
          <p:nvPr/>
        </p:nvSpPr>
        <p:spPr>
          <a:xfrm>
            <a:off x="405353" y="6518634"/>
            <a:ext cx="11381294" cy="2944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k-SK" sz="1400" b="1" dirty="0" err="1">
                <a:solidFill>
                  <a:srgbClr val="19459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Source</a:t>
            </a:r>
            <a:r>
              <a:rPr lang="sk-SK" sz="1400" b="1" dirty="0">
                <a:solidFill>
                  <a:srgbClr val="19459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sz="1400" b="1" dirty="0">
                <a:solidFill>
                  <a:srgbClr val="19459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Statistical Office of the Slovak Republic</a:t>
            </a:r>
            <a:endParaRPr lang="sk-SK" sz="1400" b="1" dirty="0">
              <a:solidFill>
                <a:srgbClr val="19459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xmlns="" id="{22CA33DC-D413-B7FB-1FBD-091A4C9D8F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454479"/>
              </p:ext>
            </p:extLst>
          </p:nvPr>
        </p:nvGraphicFramePr>
        <p:xfrm>
          <a:off x="696000" y="1450428"/>
          <a:ext cx="10800000" cy="491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2411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xmlns="" id="{4D1B4F6C-25F0-7220-4FD8-A26841454DD2}"/>
              </a:ext>
            </a:extLst>
          </p:cNvPr>
          <p:cNvSpPr txBox="1">
            <a:spLocks/>
          </p:cNvSpPr>
          <p:nvPr/>
        </p:nvSpPr>
        <p:spPr>
          <a:xfrm>
            <a:off x="1748661" y="339365"/>
            <a:ext cx="9605139" cy="82639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2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POLITICAL SITUATION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xmlns="" id="{B448D2E3-C166-7639-174D-2FC9C01A18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4769324"/>
              </p:ext>
            </p:extLst>
          </p:nvPr>
        </p:nvGraphicFramePr>
        <p:xfrm>
          <a:off x="405353" y="1376855"/>
          <a:ext cx="11462392" cy="5141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Grafický objekt 6" descr="Skupina">
            <a:extLst>
              <a:ext uri="{FF2B5EF4-FFF2-40B4-BE49-F238E27FC236}">
                <a16:creationId xmlns:a16="http://schemas.microsoft.com/office/drawing/2014/main" xmlns="" id="{7A09D5A3-14AD-7DA3-A38C-6CD4B5CA2B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/>
        </p:blipFill>
        <p:spPr>
          <a:xfrm>
            <a:off x="7519481" y="2120405"/>
            <a:ext cx="1104257" cy="1104257"/>
          </a:xfrm>
          <a:prstGeom prst="rect">
            <a:avLst/>
          </a:prstGeom>
        </p:spPr>
      </p:pic>
      <p:sp>
        <p:nvSpPr>
          <p:cNvPr id="8" name="BlokTextu 7">
            <a:extLst>
              <a:ext uri="{FF2B5EF4-FFF2-40B4-BE49-F238E27FC236}">
                <a16:creationId xmlns:a16="http://schemas.microsoft.com/office/drawing/2014/main" xmlns="" id="{375202DC-C5C3-93DF-324E-BF5EBC7873BA}"/>
              </a:ext>
            </a:extLst>
          </p:cNvPr>
          <p:cNvSpPr txBox="1"/>
          <p:nvPr/>
        </p:nvSpPr>
        <p:spPr>
          <a:xfrm>
            <a:off x="8623738" y="2259045"/>
            <a:ext cx="19759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dirty="0">
                <a:solidFill>
                  <a:srgbClr val="19459D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68,5%</a:t>
            </a:r>
          </a:p>
        </p:txBody>
      </p:sp>
    </p:spTree>
    <p:extLst>
      <p:ext uri="{BB962C8B-B14F-4D97-AF65-F5344CB8AC3E}">
        <p14:creationId xmlns:p14="http://schemas.microsoft.com/office/powerpoint/2010/main" val="395206029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4366</TotalTime>
  <Words>143</Words>
  <Application>Microsoft Office PowerPoint</Application>
  <PresentationFormat>Širokouhlá</PresentationFormat>
  <Paragraphs>45</Paragraphs>
  <Slides>10</Slides>
  <Notes>5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8" baseType="lpstr">
      <vt:lpstr>맑은 고딕</vt:lpstr>
      <vt:lpstr>Arial</vt:lpstr>
      <vt:lpstr>Calibri</vt:lpstr>
      <vt:lpstr>Calibri Light</vt:lpstr>
      <vt:lpstr>Fira Sans</vt:lpstr>
      <vt:lpstr>Segoe UI</vt:lpstr>
      <vt:lpstr>Segoe UI Semibold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THANK YOU FOR YOUR ATTENTION!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Organizovanie a nábor nových členov musí byť systematickou a každodennou činnosťou odborov, bez ktorej niet budúcnosti!</dc:title>
  <dc:creator>Novakova Ivona</dc:creator>
  <cp:lastModifiedBy>Monika Hrusecka-Sitarova</cp:lastModifiedBy>
  <cp:revision>208</cp:revision>
  <dcterms:created xsi:type="dcterms:W3CDTF">2023-06-13T06:14:04Z</dcterms:created>
  <dcterms:modified xsi:type="dcterms:W3CDTF">2023-11-22T12:34:38Z</dcterms:modified>
</cp:coreProperties>
</file>