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sl-SI"/>
              <a:t>Kliknite, če želite urediti slog naslova matrice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222631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2229205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2010784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sl-SI"/>
              <a:t>Kliknite, če želite urediti slog naslova matrice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64131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2838518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sl-SI"/>
              <a:t>Kliknite, če želite urediti slog naslova matrice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3" name="Date Placeholder 2"/>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758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sl-SI"/>
              <a:t>Kliknite, če želite urediti slog naslova matrice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3" name="Date Placeholder 2"/>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886088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a:t>Kliknite, če želite urediti slog naslova matrice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124062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sl-SI"/>
              <a:t>Kliknite, če želite urediti slog naslova matrice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325491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ncho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66628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a:t>Kliknite, če želite urediti slog naslova matrice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10893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sl-SI"/>
              <a:t>Kliknite, če želite urediti slog naslova matrice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93651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l-SI"/>
              <a:t>Kliknite, če želite urediti slog naslova matrice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79476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12" name="Content Placeholder 3"/>
          <p:cNvSpPr>
            <a:spLocks noGrp="1"/>
          </p:cNvSpPr>
          <p:nvPr>
            <p:ph sz="quarter" idx="13"/>
          </p:nvPr>
        </p:nvSpPr>
        <p:spPr>
          <a:xfrm>
            <a:off x="913774" y="3051012"/>
            <a:ext cx="5106027" cy="2740187"/>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13" name="Content Placeholder 5"/>
          <p:cNvSpPr>
            <a:spLocks noGrp="1"/>
          </p:cNvSpPr>
          <p:nvPr>
            <p:ph sz="quarter" idx="14"/>
          </p:nvPr>
        </p:nvSpPr>
        <p:spPr>
          <a:xfrm>
            <a:off x="6172200" y="3051012"/>
            <a:ext cx="5105401" cy="2740187"/>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10515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2294439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428085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sl-SI"/>
              <a:t>Kliknite, če želite urediti slog naslova matrice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37995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6A4B53A7-3209-46A6-9454-F38EAC8F11E7}" type="datetimeFigureOut">
              <a:rPr lang="en-US" smtClean="0"/>
              <a:pPr/>
              <a:t>11/20/2023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212041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A4B53A7-3209-46A6-9454-F38EAC8F11E7}" type="datetimeFigureOut">
              <a:rPr lang="en-US" smtClean="0"/>
              <a:pPr/>
              <a:t>11/20/2023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94782390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 id="214748373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3DF8D6B8-836A-27A2-09D8-6BC1B13F6B33}"/>
              </a:ext>
            </a:extLst>
          </p:cNvPr>
          <p:cNvPicPr>
            <a:picLocks noChangeAspect="1"/>
          </p:cNvPicPr>
          <p:nvPr/>
        </p:nvPicPr>
        <p:blipFill rotWithShape="1">
          <a:blip r:embed="rId2">
            <a:duotone>
              <a:schemeClr val="accent1">
                <a:shade val="45000"/>
                <a:satMod val="135000"/>
              </a:schemeClr>
              <a:prstClr val="white"/>
            </a:duotone>
            <a:alphaModFix amt="35000"/>
          </a:blip>
          <a:srcRect t="15730"/>
          <a:stretch/>
        </p:blipFill>
        <p:spPr>
          <a:xfrm>
            <a:off x="20" y="-8877"/>
            <a:ext cx="12191980" cy="6858000"/>
          </a:xfrm>
          <a:prstGeom prst="rect">
            <a:avLst/>
          </a:prstGeom>
        </p:spPr>
      </p:pic>
      <p:sp>
        <p:nvSpPr>
          <p:cNvPr id="2" name="Naslov 1">
            <a:extLst>
              <a:ext uri="{FF2B5EF4-FFF2-40B4-BE49-F238E27FC236}">
                <a16:creationId xmlns:a16="http://schemas.microsoft.com/office/drawing/2014/main" id="{429777E3-7128-CA0B-6F4F-D0C5FD31A658}"/>
              </a:ext>
            </a:extLst>
          </p:cNvPr>
          <p:cNvSpPr>
            <a:spLocks noGrp="1"/>
          </p:cNvSpPr>
          <p:nvPr>
            <p:ph type="ctrTitle"/>
          </p:nvPr>
        </p:nvSpPr>
        <p:spPr>
          <a:xfrm>
            <a:off x="994873" y="2271449"/>
            <a:ext cx="6347918" cy="3670098"/>
          </a:xfrm>
        </p:spPr>
        <p:txBody>
          <a:bodyPr anchor="b">
            <a:normAutofit/>
          </a:bodyPr>
          <a:lstStyle/>
          <a:p>
            <a:pPr algn="ctr"/>
            <a:r>
              <a:rPr lang="sl-SI" sz="6600" dirty="0" err="1"/>
              <a:t>Report</a:t>
            </a:r>
            <a:r>
              <a:rPr lang="sl-SI" sz="6600" dirty="0"/>
              <a:t> </a:t>
            </a:r>
            <a:r>
              <a:rPr lang="sl-SI" sz="6600" dirty="0" err="1"/>
              <a:t>for</a:t>
            </a:r>
            <a:r>
              <a:rPr lang="sl-SI" sz="6600" dirty="0"/>
              <a:t> </a:t>
            </a:r>
            <a:r>
              <a:rPr lang="sl-SI" sz="6600" dirty="0" err="1"/>
              <a:t>slovenia</a:t>
            </a:r>
            <a:br>
              <a:rPr lang="sl-SI" sz="6600" dirty="0"/>
            </a:br>
            <a:r>
              <a:rPr lang="sl-SI" sz="4000" dirty="0" err="1"/>
              <a:t>eastern</a:t>
            </a:r>
            <a:r>
              <a:rPr lang="sl-SI" sz="4000" dirty="0"/>
              <a:t> </a:t>
            </a:r>
            <a:r>
              <a:rPr lang="sl-SI" sz="4000" dirty="0" err="1"/>
              <a:t>region</a:t>
            </a:r>
            <a:r>
              <a:rPr lang="sl-SI" sz="4000" dirty="0"/>
              <a:t> meeting</a:t>
            </a:r>
          </a:p>
        </p:txBody>
      </p:sp>
      <p:sp>
        <p:nvSpPr>
          <p:cNvPr id="3" name="Podnaslov 2">
            <a:extLst>
              <a:ext uri="{FF2B5EF4-FFF2-40B4-BE49-F238E27FC236}">
                <a16:creationId xmlns:a16="http://schemas.microsoft.com/office/drawing/2014/main" id="{0F63AD97-1CA2-E261-638E-D812D0547144}"/>
              </a:ext>
            </a:extLst>
          </p:cNvPr>
          <p:cNvSpPr>
            <a:spLocks noGrp="1"/>
          </p:cNvSpPr>
          <p:nvPr>
            <p:ph type="subTitle" idx="1"/>
          </p:nvPr>
        </p:nvSpPr>
        <p:spPr>
          <a:xfrm>
            <a:off x="7449798" y="4969583"/>
            <a:ext cx="3633923" cy="971963"/>
          </a:xfrm>
        </p:spPr>
        <p:txBody>
          <a:bodyPr anchor="ctr">
            <a:normAutofit/>
          </a:bodyPr>
          <a:lstStyle/>
          <a:p>
            <a:r>
              <a:rPr lang="sl-SI" sz="2000" dirty="0" err="1">
                <a:solidFill>
                  <a:schemeClr val="tx1"/>
                </a:solidFill>
              </a:rPr>
              <a:t>Prague</a:t>
            </a:r>
            <a:r>
              <a:rPr lang="sl-SI" sz="2000" dirty="0">
                <a:solidFill>
                  <a:schemeClr val="tx1"/>
                </a:solidFill>
              </a:rPr>
              <a:t>, 28.11.2023</a:t>
            </a:r>
          </a:p>
          <a:p>
            <a:r>
              <a:rPr lang="sl-SI" sz="2000" dirty="0">
                <a:solidFill>
                  <a:schemeClr val="tx1"/>
                </a:solidFill>
              </a:rPr>
              <a:t>Mateja Gerečnik, SKEI</a:t>
            </a:r>
          </a:p>
        </p:txBody>
      </p:sp>
    </p:spTree>
    <p:extLst>
      <p:ext uri="{BB962C8B-B14F-4D97-AF65-F5344CB8AC3E}">
        <p14:creationId xmlns:p14="http://schemas.microsoft.com/office/powerpoint/2010/main" val="533553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D58954F-C5AC-4BE0-811D-8DFE18E350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59E835-CE77-4DCC-8EC3-1924094D3B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6061" y="-2"/>
            <a:ext cx="81313" cy="6858002"/>
          </a:xfrm>
          <a:prstGeom prst="rect">
            <a:avLst/>
          </a:prstGeom>
          <a:gradFill flip="none" rotWithShape="1">
            <a:gsLst>
              <a:gs pos="84000">
                <a:srgbClr val="B5B5B5"/>
              </a:gs>
              <a:gs pos="60159">
                <a:srgbClr val="D5D5D5"/>
              </a:gs>
              <a:gs pos="50447">
                <a:srgbClr val="E6E6E6"/>
              </a:gs>
              <a:gs pos="44260">
                <a:srgbClr val="D5D5D5"/>
              </a:gs>
              <a:gs pos="15928">
                <a:srgbClr val="B5B5B5"/>
              </a:gs>
              <a:gs pos="7000">
                <a:srgbClr val="8A8A8A"/>
              </a:gs>
              <a:gs pos="0">
                <a:srgbClr val="BBBBBB"/>
              </a:gs>
              <a:gs pos="93000">
                <a:srgbClr val="8A8A8A"/>
              </a:gs>
              <a:gs pos="100000">
                <a:srgbClr val="BBBBB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ph on document with pen">
            <a:extLst>
              <a:ext uri="{FF2B5EF4-FFF2-40B4-BE49-F238E27FC236}">
                <a16:creationId xmlns:a16="http://schemas.microsoft.com/office/drawing/2014/main" id="{E665F7AB-2976-FA3C-D9A4-27CEFA98BB6D}"/>
              </a:ext>
            </a:extLst>
          </p:cNvPr>
          <p:cNvPicPr>
            <a:picLocks noChangeAspect="1"/>
          </p:cNvPicPr>
          <p:nvPr/>
        </p:nvPicPr>
        <p:blipFill rotWithShape="1">
          <a:blip r:embed="rId2"/>
          <a:srcRect l="37226" r="23504" b="-1"/>
          <a:stretch/>
        </p:blipFill>
        <p:spPr>
          <a:xfrm>
            <a:off x="8157374" y="10"/>
            <a:ext cx="4034626" cy="6857990"/>
          </a:xfrm>
          <a:prstGeom prst="rect">
            <a:avLst/>
          </a:prstGeom>
        </p:spPr>
      </p:pic>
      <p:pic>
        <p:nvPicPr>
          <p:cNvPr id="13" name="Picture 12">
            <a:extLst>
              <a:ext uri="{FF2B5EF4-FFF2-40B4-BE49-F238E27FC236}">
                <a16:creationId xmlns:a16="http://schemas.microsoft.com/office/drawing/2014/main" id="{B03B59B5-123A-4DC5-87BD-6D3E22FA65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Naslov 1">
            <a:extLst>
              <a:ext uri="{FF2B5EF4-FFF2-40B4-BE49-F238E27FC236}">
                <a16:creationId xmlns:a16="http://schemas.microsoft.com/office/drawing/2014/main" id="{F269401A-B0EF-46AF-0755-B4FCAE31EDD9}"/>
              </a:ext>
            </a:extLst>
          </p:cNvPr>
          <p:cNvSpPr>
            <a:spLocks noGrp="1"/>
          </p:cNvSpPr>
          <p:nvPr>
            <p:ph type="title"/>
          </p:nvPr>
        </p:nvSpPr>
        <p:spPr>
          <a:xfrm>
            <a:off x="913776" y="618517"/>
            <a:ext cx="6672886" cy="1596177"/>
          </a:xfrm>
        </p:spPr>
        <p:txBody>
          <a:bodyPr>
            <a:normAutofit/>
          </a:bodyPr>
          <a:lstStyle/>
          <a:p>
            <a:r>
              <a:rPr lang="sl-SI" dirty="0"/>
              <a:t>General</a:t>
            </a:r>
          </a:p>
        </p:txBody>
      </p:sp>
      <p:sp>
        <p:nvSpPr>
          <p:cNvPr id="3" name="Označba mesta vsebine 2">
            <a:extLst>
              <a:ext uri="{FF2B5EF4-FFF2-40B4-BE49-F238E27FC236}">
                <a16:creationId xmlns:a16="http://schemas.microsoft.com/office/drawing/2014/main" id="{7A74F7FD-8A56-1252-CFA7-391F1DA81762}"/>
              </a:ext>
            </a:extLst>
          </p:cNvPr>
          <p:cNvSpPr>
            <a:spLocks noGrp="1"/>
          </p:cNvSpPr>
          <p:nvPr>
            <p:ph idx="1"/>
          </p:nvPr>
        </p:nvSpPr>
        <p:spPr>
          <a:xfrm>
            <a:off x="913774" y="2367092"/>
            <a:ext cx="6672887" cy="3424107"/>
          </a:xfrm>
        </p:spPr>
        <p:txBody>
          <a:bodyPr>
            <a:normAutofit/>
          </a:bodyPr>
          <a:lstStyle/>
          <a:p>
            <a:pPr>
              <a:lnSpc>
                <a:spcPct val="110000"/>
              </a:lnSpc>
            </a:pPr>
            <a:r>
              <a:rPr lang="sl-SI" sz="1700" err="1"/>
              <a:t>Average</a:t>
            </a:r>
            <a:r>
              <a:rPr lang="sl-SI" sz="1700"/>
              <a:t> </a:t>
            </a:r>
            <a:r>
              <a:rPr lang="sl-SI" sz="1700" err="1"/>
              <a:t>monthly</a:t>
            </a:r>
            <a:r>
              <a:rPr lang="sl-SI" sz="1700"/>
              <a:t> </a:t>
            </a:r>
            <a:r>
              <a:rPr lang="sl-SI" sz="1700" err="1"/>
              <a:t>gross</a:t>
            </a:r>
            <a:r>
              <a:rPr lang="sl-SI" sz="1700"/>
              <a:t> </a:t>
            </a:r>
            <a:r>
              <a:rPr lang="sl-SI" sz="1700" err="1"/>
              <a:t>earnings</a:t>
            </a:r>
            <a:r>
              <a:rPr lang="sl-SI" sz="1700"/>
              <a:t> </a:t>
            </a:r>
            <a:r>
              <a:rPr lang="sl-SI" sz="1700" err="1"/>
              <a:t>August</a:t>
            </a:r>
            <a:r>
              <a:rPr lang="sl-SI" sz="1700"/>
              <a:t> 2023 – 2221,85 €</a:t>
            </a:r>
          </a:p>
          <a:p>
            <a:pPr>
              <a:lnSpc>
                <a:spcPct val="110000"/>
              </a:lnSpc>
            </a:pPr>
            <a:r>
              <a:rPr lang="en-US" sz="1700"/>
              <a:t>Average monthly gross earnings for year </a:t>
            </a:r>
            <a:r>
              <a:rPr lang="sl-SI" sz="1700"/>
              <a:t>– 2023,92 €</a:t>
            </a:r>
          </a:p>
          <a:p>
            <a:pPr>
              <a:lnSpc>
                <a:spcPct val="110000"/>
              </a:lnSpc>
            </a:pPr>
            <a:r>
              <a:rPr lang="en-US" sz="1700" err="1"/>
              <a:t>Labour</a:t>
            </a:r>
            <a:r>
              <a:rPr lang="en-US" sz="1700"/>
              <a:t> cost index (same quarter of previous year = 100) </a:t>
            </a:r>
            <a:r>
              <a:rPr lang="sl-SI" sz="1700"/>
              <a:t>– 114,6</a:t>
            </a:r>
          </a:p>
          <a:p>
            <a:pPr>
              <a:lnSpc>
                <a:spcPct val="110000"/>
              </a:lnSpc>
            </a:pPr>
            <a:r>
              <a:rPr lang="sl-SI" sz="1700"/>
              <a:t>Minimum </a:t>
            </a:r>
            <a:r>
              <a:rPr lang="sl-SI" sz="1700" err="1"/>
              <a:t>wage</a:t>
            </a:r>
            <a:r>
              <a:rPr lang="sl-SI" sz="1700"/>
              <a:t> – 1203,36 €</a:t>
            </a:r>
          </a:p>
          <a:p>
            <a:pPr>
              <a:lnSpc>
                <a:spcPct val="110000"/>
              </a:lnSpc>
            </a:pPr>
            <a:r>
              <a:rPr lang="sl-SI" sz="1700" err="1"/>
              <a:t>Inflation</a:t>
            </a:r>
            <a:r>
              <a:rPr lang="sl-SI" sz="1700"/>
              <a:t> – </a:t>
            </a:r>
            <a:r>
              <a:rPr lang="sl-SI" sz="1700" err="1"/>
              <a:t>annual</a:t>
            </a:r>
            <a:r>
              <a:rPr lang="sl-SI" sz="1700"/>
              <a:t> </a:t>
            </a:r>
            <a:r>
              <a:rPr lang="sl-SI" sz="1700" err="1"/>
              <a:t>inflation</a:t>
            </a:r>
            <a:r>
              <a:rPr lang="sl-SI" sz="1700"/>
              <a:t> </a:t>
            </a:r>
            <a:r>
              <a:rPr lang="sl-SI" sz="1700" err="1"/>
              <a:t>rate</a:t>
            </a:r>
            <a:r>
              <a:rPr lang="sl-SI" sz="1700"/>
              <a:t> – 6,9 %</a:t>
            </a:r>
          </a:p>
          <a:p>
            <a:pPr>
              <a:lnSpc>
                <a:spcPct val="110000"/>
              </a:lnSpc>
            </a:pPr>
            <a:r>
              <a:rPr lang="sl-SI" sz="1700" err="1"/>
              <a:t>Inflation</a:t>
            </a:r>
            <a:r>
              <a:rPr lang="sl-SI" sz="1700"/>
              <a:t> – </a:t>
            </a:r>
            <a:r>
              <a:rPr lang="sl-SI" sz="1700" err="1"/>
              <a:t>monthly</a:t>
            </a:r>
            <a:r>
              <a:rPr lang="sl-SI" sz="1700"/>
              <a:t> </a:t>
            </a:r>
            <a:r>
              <a:rPr lang="sl-SI" sz="1700" err="1"/>
              <a:t>inflation</a:t>
            </a:r>
            <a:r>
              <a:rPr lang="sl-SI" sz="1700"/>
              <a:t> </a:t>
            </a:r>
            <a:r>
              <a:rPr lang="sl-SI" sz="1700" err="1"/>
              <a:t>rate</a:t>
            </a:r>
            <a:r>
              <a:rPr lang="sl-SI" sz="1700"/>
              <a:t> </a:t>
            </a:r>
            <a:r>
              <a:rPr lang="sl-SI" sz="1700" err="1"/>
              <a:t>October</a:t>
            </a:r>
            <a:r>
              <a:rPr lang="sl-SI" sz="1700"/>
              <a:t> 2023 – 0,2 %</a:t>
            </a:r>
          </a:p>
          <a:p>
            <a:pPr marL="0" indent="0">
              <a:lnSpc>
                <a:spcPct val="110000"/>
              </a:lnSpc>
              <a:buNone/>
            </a:pPr>
            <a:endParaRPr lang="sl-SI" sz="1700"/>
          </a:p>
          <a:p>
            <a:pPr>
              <a:lnSpc>
                <a:spcPct val="110000"/>
              </a:lnSpc>
            </a:pPr>
            <a:endParaRPr lang="sl-SI" sz="1700"/>
          </a:p>
          <a:p>
            <a:pPr marL="0" indent="0">
              <a:lnSpc>
                <a:spcPct val="110000"/>
              </a:lnSpc>
              <a:buNone/>
            </a:pPr>
            <a:endParaRPr lang="sl-SI" sz="17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8363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21E3CED-92EA-D19F-543B-D025EF6D08D8}"/>
              </a:ext>
            </a:extLst>
          </p:cNvPr>
          <p:cNvSpPr>
            <a:spLocks noGrp="1"/>
          </p:cNvSpPr>
          <p:nvPr>
            <p:ph type="title"/>
          </p:nvPr>
        </p:nvSpPr>
        <p:spPr/>
        <p:txBody>
          <a:bodyPr/>
          <a:lstStyle/>
          <a:p>
            <a:r>
              <a:rPr lang="sl-SI" dirty="0" err="1"/>
              <a:t>Legislation</a:t>
            </a:r>
            <a:r>
              <a:rPr lang="sl-SI" dirty="0"/>
              <a:t> </a:t>
            </a:r>
            <a:r>
              <a:rPr lang="sl-SI" dirty="0" err="1"/>
              <a:t>changes</a:t>
            </a:r>
            <a:r>
              <a:rPr lang="sl-SI" dirty="0"/>
              <a:t> – Labor </a:t>
            </a:r>
            <a:r>
              <a:rPr lang="sl-SI" dirty="0" err="1"/>
              <a:t>relations</a:t>
            </a:r>
            <a:r>
              <a:rPr lang="sl-SI" dirty="0"/>
              <a:t> </a:t>
            </a:r>
            <a:r>
              <a:rPr lang="sl-SI" dirty="0" err="1"/>
              <a:t>act</a:t>
            </a:r>
            <a:endParaRPr lang="sl-SI" dirty="0"/>
          </a:p>
        </p:txBody>
      </p:sp>
      <p:sp>
        <p:nvSpPr>
          <p:cNvPr id="3" name="Označba mesta vsebine 2">
            <a:extLst>
              <a:ext uri="{FF2B5EF4-FFF2-40B4-BE49-F238E27FC236}">
                <a16:creationId xmlns:a16="http://schemas.microsoft.com/office/drawing/2014/main" id="{FD741A25-C65F-0F2E-FCAD-386282E5E3D8}"/>
              </a:ext>
            </a:extLst>
          </p:cNvPr>
          <p:cNvSpPr>
            <a:spLocks noGrp="1"/>
          </p:cNvSpPr>
          <p:nvPr>
            <p:ph sz="quarter" idx="13"/>
          </p:nvPr>
        </p:nvSpPr>
        <p:spPr>
          <a:xfrm>
            <a:off x="913774" y="1922106"/>
            <a:ext cx="10363826" cy="4637314"/>
          </a:xfrm>
        </p:spPr>
        <p:txBody>
          <a:bodyPr>
            <a:normAutofit fontScale="77500" lnSpcReduction="20000"/>
          </a:bodyPr>
          <a:lstStyle/>
          <a:p>
            <a:pPr lvl="1"/>
            <a:r>
              <a:rPr lang="sl-SI" dirty="0"/>
              <a:t>A</a:t>
            </a:r>
            <a:r>
              <a:rPr lang="en-US" dirty="0"/>
              <a:t>n additional five days of unpaid leave in the case of caring for a family member or a person with whom the employee lives in the same household who needs more extensive care and support for health reasons.</a:t>
            </a:r>
            <a:endParaRPr lang="sl-SI" dirty="0"/>
          </a:p>
          <a:p>
            <a:pPr lvl="1"/>
            <a:r>
              <a:rPr lang="en-US" dirty="0"/>
              <a:t>The non-discriminatory subsidiary liability of the contractor for non-payment of wages to the employee is regulated, namely in the context of the provision of a service in the context of subcontracting, which until now was limited only to foreign employers who perform work with workers in the context of cross-border provision of services.</a:t>
            </a:r>
            <a:endParaRPr lang="sl-SI" dirty="0"/>
          </a:p>
          <a:p>
            <a:pPr lvl="1"/>
            <a:r>
              <a:rPr lang="en-US" dirty="0"/>
              <a:t>The wage compensation for agency workers at companies is increased, thereby increasing the social security of workers during periods of unemployment. During the time when the agency does not guarantee the work of workers at the user, instead of at least 70 percent of the minimum wage, the workers will be entitled to 80 percent of the worker's wage, as is the case for compensation of the wages of the remaining workers in the case of waiting for work.</a:t>
            </a:r>
          </a:p>
          <a:p>
            <a:pPr lvl="1"/>
            <a:r>
              <a:rPr lang="en-US" dirty="0"/>
              <a:t>The right to disconnection is introduced, which gives the employee the right that the employer does not interfere with his free time during a daily or weekly rest period, the use of annual leave or other justified absence from work.</a:t>
            </a:r>
            <a:endParaRPr lang="sl-SI" dirty="0"/>
          </a:p>
          <a:p>
            <a:pPr lvl="1"/>
            <a:r>
              <a:rPr lang="en-US" b="1" dirty="0"/>
              <a:t>Employee representatives and trade union trustees will now be guaranteed effective legal security. Amendment ZDR-1 legislates the suspension of the effect of the dismissal until the decision of the labor courts at the first instance, i.e. a maximum of 6 months for labor representatives and their higher compensation due to the prohibition to perform work (instead of 50 percent they will be entitled to 80 percent of the salary) and legal protection against a written warning from resignation.</a:t>
            </a:r>
            <a:endParaRPr lang="sl-SI" dirty="0"/>
          </a:p>
        </p:txBody>
      </p:sp>
    </p:spTree>
    <p:extLst>
      <p:ext uri="{BB962C8B-B14F-4D97-AF65-F5344CB8AC3E}">
        <p14:creationId xmlns:p14="http://schemas.microsoft.com/office/powerpoint/2010/main" val="343140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EB41EDC-111A-087E-1B7A-EAD52F6C6A3F}"/>
              </a:ext>
            </a:extLst>
          </p:cNvPr>
          <p:cNvSpPr>
            <a:spLocks noGrp="1"/>
          </p:cNvSpPr>
          <p:nvPr>
            <p:ph type="title"/>
          </p:nvPr>
        </p:nvSpPr>
        <p:spPr/>
        <p:txBody>
          <a:bodyPr/>
          <a:lstStyle/>
          <a:p>
            <a:r>
              <a:rPr lang="sl-SI" dirty="0" err="1"/>
              <a:t>Legislation</a:t>
            </a:r>
            <a:r>
              <a:rPr lang="sl-SI" dirty="0"/>
              <a:t> </a:t>
            </a:r>
            <a:r>
              <a:rPr lang="sl-SI" dirty="0" err="1"/>
              <a:t>changes</a:t>
            </a:r>
            <a:r>
              <a:rPr lang="sl-SI" dirty="0"/>
              <a:t> - </a:t>
            </a:r>
            <a:r>
              <a:rPr lang="en-US" sz="3600" dirty="0"/>
              <a:t>the law to speed up the recruitment of foreigners</a:t>
            </a:r>
            <a:endParaRPr lang="sl-SI" dirty="0"/>
          </a:p>
        </p:txBody>
      </p:sp>
      <p:sp>
        <p:nvSpPr>
          <p:cNvPr id="3" name="Označba mesta vsebine 2">
            <a:extLst>
              <a:ext uri="{FF2B5EF4-FFF2-40B4-BE49-F238E27FC236}">
                <a16:creationId xmlns:a16="http://schemas.microsoft.com/office/drawing/2014/main" id="{041C5E65-4C03-79C2-CDB4-02BC9AB269F3}"/>
              </a:ext>
            </a:extLst>
          </p:cNvPr>
          <p:cNvSpPr>
            <a:spLocks noGrp="1"/>
          </p:cNvSpPr>
          <p:nvPr>
            <p:ph sz="quarter" idx="13"/>
          </p:nvPr>
        </p:nvSpPr>
        <p:spPr>
          <a:xfrm>
            <a:off x="913774" y="2015412"/>
            <a:ext cx="10363826" cy="4777274"/>
          </a:xfrm>
        </p:spPr>
        <p:txBody>
          <a:bodyPr>
            <a:normAutofit fontScale="62500" lnSpcReduction="20000"/>
          </a:bodyPr>
          <a:lstStyle/>
          <a:p>
            <a:pPr marL="0" indent="0">
              <a:buNone/>
            </a:pPr>
            <a:r>
              <a:rPr lang="en-US" dirty="0"/>
              <a:t>The amendments to the Employment, Self-employment and Work of Foreigners Act are aimed at simplifying procedures, though this does not mean less legal protection for foreign workers. The aim of the Ministry of </a:t>
            </a:r>
            <a:r>
              <a:rPr lang="en-US" dirty="0" err="1"/>
              <a:t>Labour</a:t>
            </a:r>
            <a:r>
              <a:rPr lang="en-US" dirty="0"/>
              <a:t> is not only to ensure that there are enough workers, but also to ensure adequate working conditions and fair pay.</a:t>
            </a:r>
            <a:endParaRPr lang="sl-SI" dirty="0"/>
          </a:p>
          <a:p>
            <a:pPr marL="0" indent="0">
              <a:buNone/>
            </a:pPr>
            <a:r>
              <a:rPr lang="en-US" dirty="0"/>
              <a:t>With the amendment coming into force, a foreigner, during the validity period of a single permit, will be allowed to change employers and jobs, or to be employed by several employers, solely on the basis of the consent of the Employment Service of Slovenia (ESS), i.e. without the need for an administrative unit ruling.</a:t>
            </a:r>
          </a:p>
          <a:p>
            <a:pPr marL="0" indent="0">
              <a:buNone/>
            </a:pPr>
            <a:r>
              <a:rPr lang="en-US" dirty="0"/>
              <a:t>Foreigner nationals who are employed in the public sector will not be subject to the provisions of the amended law. There is a serious shortage of suitable staff in the public sector, especially in the health and social services sectors (health </a:t>
            </a:r>
            <a:r>
              <a:rPr lang="en-US" dirty="0" err="1"/>
              <a:t>centres</a:t>
            </a:r>
            <a:r>
              <a:rPr lang="en-US" dirty="0"/>
              <a:t>, homes for the elderly, day-care </a:t>
            </a:r>
            <a:r>
              <a:rPr lang="en-US" dirty="0" err="1"/>
              <a:t>centres</a:t>
            </a:r>
            <a:r>
              <a:rPr lang="en-US" dirty="0"/>
              <a:t> and social security training institutions, public institutions providing social services such as family care in the home, and public social security institutions that provide social welfare services). The procedures at the ESS are complex because of the need to determine the education, language skills and qualifications of foreign nationals. Therefore, the amendment does not apply to foreign nationals who will be employed in the public sector, which means that the ESS will not grant consent for employment in the public sector.</a:t>
            </a:r>
          </a:p>
          <a:p>
            <a:pPr marL="0" indent="0">
              <a:buNone/>
            </a:pPr>
            <a:r>
              <a:rPr lang="en-US" dirty="0"/>
              <a:t>Asylum seekers who have the right to access the </a:t>
            </a:r>
            <a:r>
              <a:rPr lang="en-US" dirty="0" err="1"/>
              <a:t>labour</a:t>
            </a:r>
            <a:r>
              <a:rPr lang="en-US" dirty="0"/>
              <a:t> market under international protection laws will be able to exercise their right to free access to the Slovenian </a:t>
            </a:r>
            <a:r>
              <a:rPr lang="en-US" dirty="0" err="1"/>
              <a:t>labour</a:t>
            </a:r>
            <a:r>
              <a:rPr lang="en-US" dirty="0"/>
              <a:t> market after having had asylum seeker status for three months. The Law on Employment, Self-employment and Work of Foreigners currently states that they have free access to the </a:t>
            </a:r>
            <a:r>
              <a:rPr lang="en-US" dirty="0" err="1"/>
              <a:t>labour</a:t>
            </a:r>
            <a:r>
              <a:rPr lang="en-US" dirty="0"/>
              <a:t> market after nine months of asylum seeker status.</a:t>
            </a:r>
          </a:p>
          <a:p>
            <a:pPr marL="0" indent="0">
              <a:buNone/>
            </a:pPr>
            <a:r>
              <a:rPr lang="en-US" dirty="0"/>
              <a:t>A new time limit has been introduced for entry into employment when a foreign national, during the validity of a single permit, changes employer or is employed by two or more employers on the basis of a new consent from the ESS, i.e. without the written approval of the administrative unit.</a:t>
            </a:r>
          </a:p>
        </p:txBody>
      </p:sp>
    </p:spTree>
    <p:extLst>
      <p:ext uri="{BB962C8B-B14F-4D97-AF65-F5344CB8AC3E}">
        <p14:creationId xmlns:p14="http://schemas.microsoft.com/office/powerpoint/2010/main" val="99596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BC3634B-6B0C-B039-6ADB-D0EF1311DD87}"/>
              </a:ext>
            </a:extLst>
          </p:cNvPr>
          <p:cNvSpPr>
            <a:spLocks noGrp="1"/>
          </p:cNvSpPr>
          <p:nvPr>
            <p:ph type="title"/>
          </p:nvPr>
        </p:nvSpPr>
        <p:spPr/>
        <p:txBody>
          <a:bodyPr/>
          <a:lstStyle/>
          <a:p>
            <a:r>
              <a:rPr lang="sl-SI" dirty="0" err="1"/>
              <a:t>Legislation</a:t>
            </a:r>
            <a:r>
              <a:rPr lang="sl-SI" dirty="0"/>
              <a:t> </a:t>
            </a:r>
            <a:r>
              <a:rPr lang="sl-SI" dirty="0" err="1"/>
              <a:t>changes</a:t>
            </a:r>
            <a:r>
              <a:rPr lang="sl-SI" dirty="0"/>
              <a:t> – </a:t>
            </a:r>
            <a:r>
              <a:rPr lang="sl-SI" dirty="0" err="1"/>
              <a:t>Recording</a:t>
            </a:r>
            <a:r>
              <a:rPr lang="sl-SI" dirty="0"/>
              <a:t> </a:t>
            </a:r>
            <a:r>
              <a:rPr lang="sl-SI" dirty="0" err="1"/>
              <a:t>of</a:t>
            </a:r>
            <a:r>
              <a:rPr lang="sl-SI" dirty="0"/>
              <a:t> </a:t>
            </a:r>
            <a:r>
              <a:rPr lang="sl-SI" dirty="0" err="1"/>
              <a:t>working</a:t>
            </a:r>
            <a:r>
              <a:rPr lang="sl-SI" dirty="0"/>
              <a:t> </a:t>
            </a:r>
            <a:r>
              <a:rPr lang="sl-SI" dirty="0" err="1"/>
              <a:t>hours</a:t>
            </a:r>
            <a:endParaRPr lang="sl-SI" dirty="0"/>
          </a:p>
        </p:txBody>
      </p:sp>
      <p:sp>
        <p:nvSpPr>
          <p:cNvPr id="3" name="Označba mesta vsebine 2">
            <a:extLst>
              <a:ext uri="{FF2B5EF4-FFF2-40B4-BE49-F238E27FC236}">
                <a16:creationId xmlns:a16="http://schemas.microsoft.com/office/drawing/2014/main" id="{F868C06D-1C4E-0F88-619D-47D58CAF64AA}"/>
              </a:ext>
            </a:extLst>
          </p:cNvPr>
          <p:cNvSpPr>
            <a:spLocks noGrp="1"/>
          </p:cNvSpPr>
          <p:nvPr>
            <p:ph sz="quarter" idx="13"/>
          </p:nvPr>
        </p:nvSpPr>
        <p:spPr/>
        <p:txBody>
          <a:bodyPr/>
          <a:lstStyle/>
          <a:p>
            <a:r>
              <a:rPr lang="en-US" dirty="0"/>
              <a:t>The purpose and meaning of the law is to protect the rights of employees and ensure payment for work performed and to prosecute the worst forms of violations of labor rights, which we have witnessed in the past due to the disorderly situation in this area.</a:t>
            </a:r>
            <a:endParaRPr lang="sl-SI" dirty="0"/>
          </a:p>
          <a:p>
            <a:r>
              <a:rPr lang="en-US" dirty="0"/>
              <a:t>the law primarily protects male and female workers, because by keeping records more accurately, we ensure compliance with the provisions on working hours and the provision of rest and breaks.</a:t>
            </a:r>
            <a:endParaRPr lang="sl-SI" dirty="0"/>
          </a:p>
          <a:p>
            <a:endParaRPr lang="sl-SI" dirty="0"/>
          </a:p>
        </p:txBody>
      </p:sp>
    </p:spTree>
    <p:extLst>
      <p:ext uri="{BB962C8B-B14F-4D97-AF65-F5344CB8AC3E}">
        <p14:creationId xmlns:p14="http://schemas.microsoft.com/office/powerpoint/2010/main" val="478094344"/>
      </p:ext>
    </p:extLst>
  </p:cSld>
  <p:clrMapOvr>
    <a:masterClrMapping/>
  </p:clrMapOvr>
</p:sld>
</file>

<file path=ppt/theme/theme1.xml><?xml version="1.0" encoding="utf-8"?>
<a:theme xmlns:a="http://schemas.openxmlformats.org/drawingml/2006/main" name="Kapljica">
  <a:themeElements>
    <a:clrScheme name="Kapljic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Kapljic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pljic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Kapljica</Template>
  <TotalTime>18</TotalTime>
  <Words>879</Words>
  <Application>Microsoft Office PowerPoint</Application>
  <PresentationFormat>Širokozaslonsko</PresentationFormat>
  <Paragraphs>26</Paragraphs>
  <Slides>5</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Arial</vt:lpstr>
      <vt:lpstr>Times New Roman</vt:lpstr>
      <vt:lpstr>Tw Cen MT</vt:lpstr>
      <vt:lpstr>Kapljica</vt:lpstr>
      <vt:lpstr>Report for slovenia eastern region meeting</vt:lpstr>
      <vt:lpstr>General</vt:lpstr>
      <vt:lpstr>Legislation changes – Labor relations act</vt:lpstr>
      <vt:lpstr>Legislation changes - the law to speed up the recruitment of foreigners</vt:lpstr>
      <vt:lpstr>Legislation changes – Recording of working hours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for slovenia eastern region meeting</dc:title>
  <dc:creator>m g</dc:creator>
  <cp:lastModifiedBy>m g</cp:lastModifiedBy>
  <cp:revision>1</cp:revision>
  <dcterms:created xsi:type="dcterms:W3CDTF">2023-11-20T11:20:37Z</dcterms:created>
  <dcterms:modified xsi:type="dcterms:W3CDTF">2023-11-20T11:42:44Z</dcterms:modified>
</cp:coreProperties>
</file>