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471" r:id="rId1"/>
    <p:sldMasterId id="2147493469" r:id="rId2"/>
    <p:sldMasterId id="2147493455" r:id="rId3"/>
    <p:sldMasterId id="2147493467" r:id="rId4"/>
  </p:sldMasterIdLst>
  <p:notesMasterIdLst>
    <p:notesMasterId r:id="rId31"/>
  </p:notesMasterIdLst>
  <p:sldIdLst>
    <p:sldId id="303" r:id="rId5"/>
    <p:sldId id="288" r:id="rId6"/>
    <p:sldId id="289" r:id="rId7"/>
    <p:sldId id="270" r:id="rId8"/>
    <p:sldId id="290" r:id="rId9"/>
    <p:sldId id="302" r:id="rId10"/>
    <p:sldId id="273" r:id="rId11"/>
    <p:sldId id="291" r:id="rId12"/>
    <p:sldId id="304" r:id="rId13"/>
    <p:sldId id="293" r:id="rId14"/>
    <p:sldId id="294" r:id="rId15"/>
    <p:sldId id="295" r:id="rId16"/>
    <p:sldId id="296" r:id="rId17"/>
    <p:sldId id="297" r:id="rId18"/>
    <p:sldId id="298" r:id="rId19"/>
    <p:sldId id="301" r:id="rId20"/>
    <p:sldId id="300" r:id="rId21"/>
    <p:sldId id="277" r:id="rId22"/>
    <p:sldId id="278" r:id="rId23"/>
    <p:sldId id="279" r:id="rId24"/>
    <p:sldId id="281" r:id="rId25"/>
    <p:sldId id="280" r:id="rId26"/>
    <p:sldId id="282" r:id="rId27"/>
    <p:sldId id="283" r:id="rId28"/>
    <p:sldId id="284" r:id="rId29"/>
    <p:sldId id="285"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2000" b="1">
                <a:solidFill>
                  <a:schemeClr val="tx1"/>
                </a:solidFill>
              </a:rPr>
              <a:t>Opinion</a:t>
            </a:r>
            <a:r>
              <a:rPr lang="de-DE" sz="2000" b="1" baseline="0">
                <a:solidFill>
                  <a:schemeClr val="tx1"/>
                </a:solidFill>
              </a:rPr>
              <a:t> </a:t>
            </a:r>
            <a:r>
              <a:rPr lang="de-DE" sz="2000" b="1" baseline="0" err="1">
                <a:solidFill>
                  <a:schemeClr val="tx1"/>
                </a:solidFill>
              </a:rPr>
              <a:t>polls</a:t>
            </a:r>
            <a:r>
              <a:rPr lang="de-DE" sz="2000" b="1" baseline="0">
                <a:solidFill>
                  <a:schemeClr val="tx1"/>
                </a:solidFill>
              </a:rPr>
              <a:t> </a:t>
            </a:r>
            <a:r>
              <a:rPr lang="de-DE" sz="2000" b="1" baseline="0" err="1">
                <a:solidFill>
                  <a:schemeClr val="tx1"/>
                </a:solidFill>
              </a:rPr>
              <a:t>October</a:t>
            </a:r>
            <a:r>
              <a:rPr lang="de-DE" sz="2000" b="1" baseline="0">
                <a:solidFill>
                  <a:schemeClr val="tx1"/>
                </a:solidFill>
              </a:rPr>
              <a:t> 2023</a:t>
            </a:r>
            <a:endParaRPr lang="de-DE" sz="200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aktuelle Umfrage</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27C9-4EC3-9961-47E0673EA994}"/>
              </c:ext>
            </c:extLst>
          </c:dPt>
          <c:dPt>
            <c:idx val="1"/>
            <c:invertIfNegative val="0"/>
            <c:bubble3D val="0"/>
            <c:spPr>
              <a:solidFill>
                <a:srgbClr val="FF0000"/>
              </a:solidFill>
              <a:ln>
                <a:noFill/>
              </a:ln>
              <a:effectLst/>
            </c:spPr>
            <c:extLst>
              <c:ext xmlns:c16="http://schemas.microsoft.com/office/drawing/2014/chart" uri="{C3380CC4-5D6E-409C-BE32-E72D297353CC}">
                <c16:uniqueId val="{00000006-27C9-4EC3-9961-47E0673EA994}"/>
              </c:ext>
            </c:extLst>
          </c:dPt>
          <c:dPt>
            <c:idx val="2"/>
            <c:invertIfNegative val="0"/>
            <c:bubble3D val="0"/>
            <c:spPr>
              <a:solidFill>
                <a:srgbClr val="0070C0"/>
              </a:solidFill>
              <a:ln>
                <a:noFill/>
              </a:ln>
              <a:effectLst/>
            </c:spPr>
            <c:extLst>
              <c:ext xmlns:c16="http://schemas.microsoft.com/office/drawing/2014/chart" uri="{C3380CC4-5D6E-409C-BE32-E72D297353CC}">
                <c16:uniqueId val="{00000008-27C9-4EC3-9961-47E0673EA994}"/>
              </c:ext>
            </c:extLst>
          </c:dPt>
          <c:dPt>
            <c:idx val="3"/>
            <c:invertIfNegative val="0"/>
            <c:bubble3D val="0"/>
            <c:spPr>
              <a:solidFill>
                <a:srgbClr val="00B050"/>
              </a:solidFill>
              <a:ln>
                <a:noFill/>
              </a:ln>
              <a:effectLst/>
            </c:spPr>
            <c:extLst>
              <c:ext xmlns:c16="http://schemas.microsoft.com/office/drawing/2014/chart" uri="{C3380CC4-5D6E-409C-BE32-E72D297353CC}">
                <c16:uniqueId val="{0000000A-27C9-4EC3-9961-47E0673EA994}"/>
              </c:ext>
            </c:extLst>
          </c:dPt>
          <c:dPt>
            <c:idx val="4"/>
            <c:invertIfNegative val="0"/>
            <c:bubble3D val="0"/>
            <c:spPr>
              <a:solidFill>
                <a:srgbClr val="D60093"/>
              </a:solidFill>
              <a:ln>
                <a:noFill/>
              </a:ln>
              <a:effectLst/>
            </c:spPr>
            <c:extLst>
              <c:ext xmlns:c16="http://schemas.microsoft.com/office/drawing/2014/chart" uri="{C3380CC4-5D6E-409C-BE32-E72D297353CC}">
                <c16:uniqueId val="{0000000C-27C9-4EC3-9961-47E0673EA994}"/>
              </c:ext>
            </c:extLst>
          </c:dPt>
          <c:dPt>
            <c:idx val="5"/>
            <c:invertIfNegative val="0"/>
            <c:bubble3D val="0"/>
            <c:spPr>
              <a:solidFill>
                <a:srgbClr val="FFFF00"/>
              </a:solidFill>
              <a:ln>
                <a:noFill/>
              </a:ln>
              <a:effectLst/>
            </c:spPr>
            <c:extLst>
              <c:ext xmlns:c16="http://schemas.microsoft.com/office/drawing/2014/chart" uri="{C3380CC4-5D6E-409C-BE32-E72D297353CC}">
                <c16:uniqueId val="{0000000E-27C9-4EC3-9961-47E0673EA994}"/>
              </c:ext>
            </c:extLst>
          </c:dPt>
          <c:cat>
            <c:strRef>
              <c:f>Tabelle1!$A$2:$A$7</c:f>
              <c:strCache>
                <c:ptCount val="6"/>
                <c:pt idx="0">
                  <c:v>ÖVP</c:v>
                </c:pt>
                <c:pt idx="1">
                  <c:v>SPÖ</c:v>
                </c:pt>
                <c:pt idx="2">
                  <c:v>FPÖ</c:v>
                </c:pt>
                <c:pt idx="3">
                  <c:v>Grüne</c:v>
                </c:pt>
                <c:pt idx="4">
                  <c:v>NEOS</c:v>
                </c:pt>
                <c:pt idx="5">
                  <c:v>Sonstige</c:v>
                </c:pt>
              </c:strCache>
            </c:strRef>
          </c:cat>
          <c:val>
            <c:numRef>
              <c:f>Tabelle1!$B$2:$B$7</c:f>
              <c:numCache>
                <c:formatCode>General</c:formatCode>
                <c:ptCount val="6"/>
                <c:pt idx="0">
                  <c:v>22</c:v>
                </c:pt>
                <c:pt idx="1">
                  <c:v>24</c:v>
                </c:pt>
                <c:pt idx="2">
                  <c:v>29</c:v>
                </c:pt>
                <c:pt idx="3">
                  <c:v>9</c:v>
                </c:pt>
                <c:pt idx="4">
                  <c:v>12</c:v>
                </c:pt>
                <c:pt idx="5">
                  <c:v>3</c:v>
                </c:pt>
              </c:numCache>
            </c:numRef>
          </c:val>
          <c:extLst>
            <c:ext xmlns:c16="http://schemas.microsoft.com/office/drawing/2014/chart" uri="{C3380CC4-5D6E-409C-BE32-E72D297353CC}">
              <c16:uniqueId val="{00000000-27C9-4EC3-9961-47E0673EA994}"/>
            </c:ext>
          </c:extLst>
        </c:ser>
        <c:dLbls>
          <c:showLegendKey val="0"/>
          <c:showVal val="0"/>
          <c:showCatName val="0"/>
          <c:showSerName val="0"/>
          <c:showPercent val="0"/>
          <c:showBubbleSize val="0"/>
        </c:dLbls>
        <c:gapWidth val="219"/>
        <c:overlap val="-27"/>
        <c:axId val="333795688"/>
        <c:axId val="333796016"/>
      </c:barChart>
      <c:catAx>
        <c:axId val="33379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33796016"/>
        <c:crosses val="autoZero"/>
        <c:auto val="1"/>
        <c:lblAlgn val="ctr"/>
        <c:lblOffset val="100"/>
        <c:noMultiLvlLbl val="0"/>
      </c:catAx>
      <c:valAx>
        <c:axId val="33379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33795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46515-A1EF-4A59-AD09-7B433594C8B3}" type="datetimeFigureOut">
              <a:rPr lang="de-DE" smtClean="0"/>
              <a:t>09.11.2023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3E3F8-B8C7-4DF0-92C9-BE3B10B2E725}" type="slidenum">
              <a:rPr lang="de-DE" smtClean="0"/>
              <a:t>‹Nr.›</a:t>
            </a:fld>
            <a:endParaRPr lang="de-DE"/>
          </a:p>
        </p:txBody>
      </p:sp>
    </p:spTree>
    <p:extLst>
      <p:ext uri="{BB962C8B-B14F-4D97-AF65-F5344CB8AC3E}">
        <p14:creationId xmlns:p14="http://schemas.microsoft.com/office/powerpoint/2010/main" val="162904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8465B257-D014-4221-9C00-674E7BA111EB}" type="slidenum">
              <a:rPr lang="de-DE" smtClean="0"/>
              <a:t>3</a:t>
            </a:fld>
            <a:endParaRPr lang="de-DE"/>
          </a:p>
        </p:txBody>
      </p:sp>
    </p:spTree>
    <p:extLst>
      <p:ext uri="{BB962C8B-B14F-4D97-AF65-F5344CB8AC3E}">
        <p14:creationId xmlns:p14="http://schemas.microsoft.com/office/powerpoint/2010/main" val="250242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7C269-303B-09F6-E763-9FE6995A8AA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CA0ABDF-45DD-3E9C-011B-BF0B5D783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AD47339-42C7-0317-95D9-93E4387FC93E}"/>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5" name="Fußzeilenplatzhalter 4">
            <a:extLst>
              <a:ext uri="{FF2B5EF4-FFF2-40B4-BE49-F238E27FC236}">
                <a16:creationId xmlns:a16="http://schemas.microsoft.com/office/drawing/2014/main" id="{EDA57037-6285-B4D8-3F92-F4DB5001CE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226249-314B-2D29-85FB-4E8037827B69}"/>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137519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D977C-8E19-9AC1-E5ED-C6D09CEBF98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A20257F-631E-44B6-5876-A047575369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853E8DC-440F-FABB-3AB5-2B5D949ECB71}"/>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5" name="Fußzeilenplatzhalter 4">
            <a:extLst>
              <a:ext uri="{FF2B5EF4-FFF2-40B4-BE49-F238E27FC236}">
                <a16:creationId xmlns:a16="http://schemas.microsoft.com/office/drawing/2014/main" id="{ACFE24CC-E8AF-68F1-8B36-A761DC103D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AD48EA-B7DC-5B52-D14A-FAB2B4DB28EC}"/>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421885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7146587-92F2-6ACB-87B2-0124893C575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1B14CE4-985B-5830-1832-B72B93DDA9A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0ABF3C-A632-7CAE-20D9-F9807B53F447}"/>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5" name="Fußzeilenplatzhalter 4">
            <a:extLst>
              <a:ext uri="{FF2B5EF4-FFF2-40B4-BE49-F238E27FC236}">
                <a16:creationId xmlns:a16="http://schemas.microsoft.com/office/drawing/2014/main" id="{1E02FDBA-85CC-7FB8-9CCE-15AC6138BD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4EE30E-5AA4-54CC-1F7B-D64BDF1AB295}"/>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99049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2005C-239E-BDBC-2E7B-00640F9381AE}"/>
              </a:ext>
            </a:extLst>
          </p:cNvPr>
          <p:cNvSpPr>
            <a:spLocks noGrp="1"/>
          </p:cNvSpPr>
          <p:nvPr>
            <p:ph type="title"/>
          </p:nvPr>
        </p:nvSpPr>
        <p:spPr/>
        <p:txBody>
          <a:bodyPr>
            <a:normAutofit/>
          </a:bodyPr>
          <a:lstStyle>
            <a:lvl1pPr>
              <a:defRPr sz="3600" b="1"/>
            </a:lvl1pPr>
          </a:lstStyle>
          <a:p>
            <a:r>
              <a:rPr lang="de-DE"/>
              <a:t>Mastertitelformat bearbeiten</a:t>
            </a:r>
          </a:p>
        </p:txBody>
      </p:sp>
      <p:sp>
        <p:nvSpPr>
          <p:cNvPr id="3" name="Inhaltsplatzhalter 2">
            <a:extLst>
              <a:ext uri="{FF2B5EF4-FFF2-40B4-BE49-F238E27FC236}">
                <a16:creationId xmlns:a16="http://schemas.microsoft.com/office/drawing/2014/main" id="{22A949CD-5684-5836-A056-F5E298B2C44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DAC526D-03E3-E3D6-0280-382A4E7BF9B0}"/>
              </a:ext>
            </a:extLst>
          </p:cNvPr>
          <p:cNvSpPr>
            <a:spLocks noGrp="1"/>
          </p:cNvSpPr>
          <p:nvPr>
            <p:ph type="dt" sz="half" idx="10"/>
          </p:nvPr>
        </p:nvSpPr>
        <p:spPr/>
        <p:txBody>
          <a:bodyPr/>
          <a:lstStyle/>
          <a:p>
            <a:fld id="{5BA5DA9C-5267-2D46-B678-2EAC62FEFF37}" type="datetimeFigureOut">
              <a:rPr lang="de-DE" smtClean="0"/>
              <a:t>09.11.2023</a:t>
            </a:fld>
            <a:endParaRPr lang="de-DE"/>
          </a:p>
        </p:txBody>
      </p:sp>
      <p:sp>
        <p:nvSpPr>
          <p:cNvPr id="5" name="Fußzeilenplatzhalter 4">
            <a:extLst>
              <a:ext uri="{FF2B5EF4-FFF2-40B4-BE49-F238E27FC236}">
                <a16:creationId xmlns:a16="http://schemas.microsoft.com/office/drawing/2014/main" id="{1BEA1F89-23FA-8BCE-1361-FC52A60AC99D}"/>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87210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37FB4-56A8-1C97-96D8-A0771C29505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5CD249B-3F12-74CE-8CE4-60C538B8000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B5D2F7-DF4B-02F2-C5E7-3A3C05CABD2D}"/>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5" name="Fußzeilenplatzhalter 4">
            <a:extLst>
              <a:ext uri="{FF2B5EF4-FFF2-40B4-BE49-F238E27FC236}">
                <a16:creationId xmlns:a16="http://schemas.microsoft.com/office/drawing/2014/main" id="{5EA1C249-82E4-0E9F-D0FE-07AA0B9676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657F21-D0B4-3F8A-3358-E9B3471117DB}"/>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359143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EEF0A-D7B3-E319-91AE-F01A6E8AF8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8F3D5A5-F9D7-B2EC-B1EE-26C37C92C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7CC7F79-8A9A-ECC9-B500-52DCDA8CF555}"/>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5" name="Fußzeilenplatzhalter 4">
            <a:extLst>
              <a:ext uri="{FF2B5EF4-FFF2-40B4-BE49-F238E27FC236}">
                <a16:creationId xmlns:a16="http://schemas.microsoft.com/office/drawing/2014/main" id="{1F363E91-ADD1-23F9-4F16-AE0D13B87D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5AF1D3D-A73B-F722-541F-9565B98F12E6}"/>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152926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1C8BE-BEF6-4EBC-7DD7-5831E5B8919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05EEE88-A690-6F75-B598-50443FA5199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55B0516-6270-4648-2296-04A139EA7C0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AEE4C2-5AB8-02CE-490C-A804A32BF9A9}"/>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6" name="Fußzeilenplatzhalter 5">
            <a:extLst>
              <a:ext uri="{FF2B5EF4-FFF2-40B4-BE49-F238E27FC236}">
                <a16:creationId xmlns:a16="http://schemas.microsoft.com/office/drawing/2014/main" id="{786870EE-086D-92E7-015B-6C7EE03BD4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ED1CC7-6AB6-09C1-1A91-9DC7B152A5E0}"/>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368971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47B59-A958-27F2-3F1D-B4A52453A7A8}"/>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53A923A-73D3-DD7E-345B-60D298DCF8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C17DA6D-DAE6-3419-2BA3-511C4D69234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2B74F9F-4252-EA72-FE2E-E43DDEA55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B466FDD-73F7-B4EE-3943-E7D51992B3A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73F7F51-ECA5-FB35-3351-DE2016411369}"/>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8" name="Fußzeilenplatzhalter 7">
            <a:extLst>
              <a:ext uri="{FF2B5EF4-FFF2-40B4-BE49-F238E27FC236}">
                <a16:creationId xmlns:a16="http://schemas.microsoft.com/office/drawing/2014/main" id="{94736259-C6ED-513B-8A27-01A4C61B73D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3354B52-A6EE-1025-698B-EFC9FC2F51A8}"/>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123261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FD86B-7A0E-C31C-420D-2D7431F4DA3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B256BA7-4F93-D9A0-38C5-752BDE0BFDA0}"/>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4" name="Fußzeilenplatzhalter 3">
            <a:extLst>
              <a:ext uri="{FF2B5EF4-FFF2-40B4-BE49-F238E27FC236}">
                <a16:creationId xmlns:a16="http://schemas.microsoft.com/office/drawing/2014/main" id="{81C0B0FE-015C-220F-3B97-E090F155B16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200C154-CDF1-545A-1FC4-99406FD0CDB7}"/>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220440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A0F40A-AC56-EAB6-09E3-F43180BC821C}"/>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3" name="Fußzeilenplatzhalter 2">
            <a:extLst>
              <a:ext uri="{FF2B5EF4-FFF2-40B4-BE49-F238E27FC236}">
                <a16:creationId xmlns:a16="http://schemas.microsoft.com/office/drawing/2014/main" id="{0A25A0D3-F3AA-63B4-D737-6C825CC6C4E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F6CB556-C7E0-55A5-23D4-93D70D39374E}"/>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224704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4BBBE-3740-8D8C-E08C-26FE0615BB3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9318E73-AD49-6F5F-4737-443075725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1A16BF9-B28B-566C-6C39-57514031E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9DBBD1-945A-7E73-81E4-F365EE699C6A}"/>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6" name="Fußzeilenplatzhalter 5">
            <a:extLst>
              <a:ext uri="{FF2B5EF4-FFF2-40B4-BE49-F238E27FC236}">
                <a16:creationId xmlns:a16="http://schemas.microsoft.com/office/drawing/2014/main" id="{428E3F66-2A11-C69F-14F1-6CB0092071A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C4D1BC8-2051-B793-E1F9-2A7CAC7DCFBC}"/>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5251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38C48-F433-42B1-AFE1-8A0F691C2D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223D669-2313-3A22-2C70-74DD560AB5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B8A4BD1-2A26-4203-240C-399027F5E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9D7863-F02F-0148-D917-9EF5101C49F2}"/>
              </a:ext>
            </a:extLst>
          </p:cNvPr>
          <p:cNvSpPr>
            <a:spLocks noGrp="1"/>
          </p:cNvSpPr>
          <p:nvPr>
            <p:ph type="dt" sz="half" idx="10"/>
          </p:nvPr>
        </p:nvSpPr>
        <p:spPr/>
        <p:txBody>
          <a:bodyPr/>
          <a:lstStyle/>
          <a:p>
            <a:fld id="{C21CE4AF-F6D2-4AA0-9D84-241ED350199F}" type="datetimeFigureOut">
              <a:rPr lang="de-DE" smtClean="0"/>
              <a:t>09.11.2023</a:t>
            </a:fld>
            <a:endParaRPr lang="de-DE"/>
          </a:p>
        </p:txBody>
      </p:sp>
      <p:sp>
        <p:nvSpPr>
          <p:cNvPr id="6" name="Fußzeilenplatzhalter 5">
            <a:extLst>
              <a:ext uri="{FF2B5EF4-FFF2-40B4-BE49-F238E27FC236}">
                <a16:creationId xmlns:a16="http://schemas.microsoft.com/office/drawing/2014/main" id="{3B76E4A4-A807-A1EE-C880-67C2C87E875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7A0AF4B-D979-04BE-7258-5537EF02563C}"/>
              </a:ext>
            </a:extLst>
          </p:cNvPr>
          <p:cNvSpPr>
            <a:spLocks noGrp="1"/>
          </p:cNvSpPr>
          <p:nvPr>
            <p:ph type="sldNum" sz="quarter" idx="12"/>
          </p:nvPr>
        </p:nvSpPr>
        <p:spPr/>
        <p:txBody>
          <a:bodyPr/>
          <a:lstStyle/>
          <a:p>
            <a:fld id="{ED5E711A-A90D-4328-8D3C-022AAEC14AD1}" type="slidenum">
              <a:rPr lang="de-DE" smtClean="0"/>
              <a:t>‹Nr.›</a:t>
            </a:fld>
            <a:endParaRPr lang="de-DE"/>
          </a:p>
        </p:txBody>
      </p:sp>
    </p:spTree>
    <p:extLst>
      <p:ext uri="{BB962C8B-B14F-4D97-AF65-F5344CB8AC3E}">
        <p14:creationId xmlns:p14="http://schemas.microsoft.com/office/powerpoint/2010/main" val="112075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5F8A161-688C-3F73-C047-133D08A23A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29C103C-B5B8-12C9-85CC-725C0676C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F0D69C5-BD6A-A5DE-FED5-D6A1D8AFB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CE4AF-F6D2-4AA0-9D84-241ED350199F}" type="datetimeFigureOut">
              <a:rPr lang="de-DE" smtClean="0"/>
              <a:t>09.11.2023</a:t>
            </a:fld>
            <a:endParaRPr lang="de-DE"/>
          </a:p>
        </p:txBody>
      </p:sp>
      <p:sp>
        <p:nvSpPr>
          <p:cNvPr id="5" name="Fußzeilenplatzhalter 4">
            <a:extLst>
              <a:ext uri="{FF2B5EF4-FFF2-40B4-BE49-F238E27FC236}">
                <a16:creationId xmlns:a16="http://schemas.microsoft.com/office/drawing/2014/main" id="{C88D1AD0-4E85-4BE3-D082-CF67245B5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761C63B-8E5A-C32B-6D32-D2D89597F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E711A-A90D-4328-8D3C-022AAEC14AD1}" type="slidenum">
              <a:rPr lang="de-DE" smtClean="0"/>
              <a:t>‹Nr.›</a:t>
            </a:fld>
            <a:endParaRPr lang="de-DE"/>
          </a:p>
        </p:txBody>
      </p:sp>
    </p:spTree>
    <p:extLst>
      <p:ext uri="{BB962C8B-B14F-4D97-AF65-F5344CB8AC3E}">
        <p14:creationId xmlns:p14="http://schemas.microsoft.com/office/powerpoint/2010/main" val="1813172462"/>
      </p:ext>
    </p:extLst>
  </p:cSld>
  <p:clrMap bg1="lt1" tx1="dk1" bg2="lt2" tx2="dk2" accent1="accent1" accent2="accent2" accent3="accent3" accent4="accent4" accent5="accent5" accent6="accent6" hlink="hlink" folHlink="folHlink"/>
  <p:sldLayoutIdLst>
    <p:sldLayoutId id="2147493472" r:id="rId1"/>
    <p:sldLayoutId id="214749347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PPT-Vorlage-S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5968"/>
          </a:xfrm>
          <a:prstGeom prst="rect">
            <a:avLst/>
          </a:prstGeom>
        </p:spPr>
      </p:pic>
      <p:sp>
        <p:nvSpPr>
          <p:cNvPr id="2" name="Title Placeholder 1"/>
          <p:cNvSpPr>
            <a:spLocks noGrp="1"/>
          </p:cNvSpPr>
          <p:nvPr>
            <p:ph type="title"/>
          </p:nvPr>
        </p:nvSpPr>
        <p:spPr>
          <a:xfrm>
            <a:off x="609600" y="477855"/>
            <a:ext cx="10972800" cy="10761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03418"/>
            <a:ext cx="10972800" cy="42613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Bild 11"/>
          <p:cNvPicPr>
            <a:picLocks noChangeAspect="1"/>
          </p:cNvPicPr>
          <p:nvPr userDrawn="1"/>
        </p:nvPicPr>
        <p:blipFill>
          <a:blip r:embed="rId5"/>
          <a:stretch>
            <a:fillRect/>
          </a:stretch>
        </p:blipFill>
        <p:spPr>
          <a:xfrm>
            <a:off x="5687850" y="6488513"/>
            <a:ext cx="816301" cy="125584"/>
          </a:xfrm>
          <a:prstGeom prst="rect">
            <a:avLst/>
          </a:prstGeom>
        </p:spPr>
      </p:pic>
      <p:pic>
        <p:nvPicPr>
          <p:cNvPr id="13" name="Bild 12"/>
          <p:cNvPicPr>
            <a:picLocks noChangeAspect="1"/>
          </p:cNvPicPr>
          <p:nvPr userDrawn="1"/>
        </p:nvPicPr>
        <p:blipFill>
          <a:blip r:embed="rId6"/>
          <a:stretch>
            <a:fillRect/>
          </a:stretch>
        </p:blipFill>
        <p:spPr>
          <a:xfrm>
            <a:off x="5556586" y="274639"/>
            <a:ext cx="1078829" cy="211536"/>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PPT-Vorlage-S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5968"/>
          </a:xfrm>
          <a:prstGeom prst="rect">
            <a:avLst/>
          </a:prstGeom>
        </p:spPr>
      </p:pic>
      <p:sp>
        <p:nvSpPr>
          <p:cNvPr id="2" name="Title Placeholder 1"/>
          <p:cNvSpPr>
            <a:spLocks noGrp="1"/>
          </p:cNvSpPr>
          <p:nvPr>
            <p:ph type="title"/>
          </p:nvPr>
        </p:nvSpPr>
        <p:spPr>
          <a:xfrm>
            <a:off x="609600" y="477855"/>
            <a:ext cx="10972800" cy="107616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09600" y="1803418"/>
            <a:ext cx="10972800" cy="426132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12" name="Bild 11"/>
          <p:cNvPicPr>
            <a:picLocks noChangeAspect="1"/>
          </p:cNvPicPr>
          <p:nvPr userDrawn="1"/>
        </p:nvPicPr>
        <p:blipFill>
          <a:blip r:embed="rId4"/>
          <a:stretch>
            <a:fillRect/>
          </a:stretch>
        </p:blipFill>
        <p:spPr>
          <a:xfrm>
            <a:off x="5687850" y="6488513"/>
            <a:ext cx="816301" cy="125584"/>
          </a:xfrm>
          <a:prstGeom prst="rect">
            <a:avLst/>
          </a:prstGeom>
        </p:spPr>
      </p:pic>
      <p:pic>
        <p:nvPicPr>
          <p:cNvPr id="13" name="Bild 12"/>
          <p:cNvPicPr>
            <a:picLocks noChangeAspect="1"/>
          </p:cNvPicPr>
          <p:nvPr userDrawn="1"/>
        </p:nvPicPr>
        <p:blipFill>
          <a:blip r:embed="rId5"/>
          <a:stretch>
            <a:fillRect/>
          </a:stretch>
        </p:blipFill>
        <p:spPr>
          <a:xfrm>
            <a:off x="5556586" y="274639"/>
            <a:ext cx="1078829" cy="211536"/>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9463B0-155C-9CF3-8461-319C8080DB09}"/>
              </a:ext>
            </a:extLst>
          </p:cNvPr>
          <p:cNvPicPr>
            <a:picLocks noChangeAspect="1"/>
          </p:cNvPicPr>
          <p:nvPr userDrawn="1"/>
        </p:nvPicPr>
        <p:blipFill>
          <a:blip r:embed="rId3"/>
          <a:srcRect/>
          <a:stretch/>
        </p:blipFill>
        <p:spPr>
          <a:xfrm>
            <a:off x="0" y="3389"/>
            <a:ext cx="12192000" cy="6858003"/>
          </a:xfrm>
          <a:prstGeom prst="rect">
            <a:avLst/>
          </a:prstGeom>
        </p:spPr>
      </p:pic>
      <p:sp>
        <p:nvSpPr>
          <p:cNvPr id="2" name="Titelplatzhalter 1">
            <a:extLst>
              <a:ext uri="{FF2B5EF4-FFF2-40B4-BE49-F238E27FC236}">
                <a16:creationId xmlns:a16="http://schemas.microsoft.com/office/drawing/2014/main" id="{335932BE-46F7-DC4B-840F-308911AFB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4090271-8378-6F0F-96DE-D12EEA007447}"/>
              </a:ext>
            </a:extLst>
          </p:cNvPr>
          <p:cNvSpPr>
            <a:spLocks noGrp="1"/>
          </p:cNvSpPr>
          <p:nvPr>
            <p:ph type="body" idx="1"/>
          </p:nvPr>
        </p:nvSpPr>
        <p:spPr>
          <a:xfrm>
            <a:off x="838200" y="1825626"/>
            <a:ext cx="10515600" cy="386397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4A57A8-453B-9D2E-723B-97F32582F9CF}"/>
              </a:ext>
            </a:extLst>
          </p:cNvPr>
          <p:cNvSpPr>
            <a:spLocks noGrp="1"/>
          </p:cNvSpPr>
          <p:nvPr>
            <p:ph type="dt" sz="half" idx="2"/>
          </p:nvPr>
        </p:nvSpPr>
        <p:spPr>
          <a:xfrm>
            <a:off x="838200" y="579981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5DA9C-5267-2D46-B678-2EAC62FEFF37}" type="datetimeFigureOut">
              <a:rPr lang="de-DE" smtClean="0"/>
              <a:pPr/>
              <a:t>09.11.2023</a:t>
            </a:fld>
            <a:endParaRPr lang="de-DE"/>
          </a:p>
        </p:txBody>
      </p:sp>
      <p:sp>
        <p:nvSpPr>
          <p:cNvPr id="5" name="Fußzeilenplatzhalter 4">
            <a:extLst>
              <a:ext uri="{FF2B5EF4-FFF2-40B4-BE49-F238E27FC236}">
                <a16:creationId xmlns:a16="http://schemas.microsoft.com/office/drawing/2014/main" id="{B55BB95B-1097-483D-A620-FD439C25C072}"/>
              </a:ext>
            </a:extLst>
          </p:cNvPr>
          <p:cNvSpPr>
            <a:spLocks noGrp="1"/>
          </p:cNvSpPr>
          <p:nvPr>
            <p:ph type="ftr" sz="quarter" idx="3"/>
          </p:nvPr>
        </p:nvSpPr>
        <p:spPr>
          <a:xfrm>
            <a:off x="4038600" y="57955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Tree>
    <p:extLst>
      <p:ext uri="{BB962C8B-B14F-4D97-AF65-F5344CB8AC3E}">
        <p14:creationId xmlns:p14="http://schemas.microsoft.com/office/powerpoint/2010/main" val="1464612565"/>
      </p:ext>
    </p:extLst>
  </p:cSld>
  <p:clrMap bg1="lt1" tx1="dk1" bg2="lt2" tx2="dk2" accent1="accent1" accent2="accent2" accent3="accent3" accent4="accent4" accent5="accent5" accent6="accent6" hlink="hlink" folHlink="folHlink"/>
  <p:sldLayoutIdLst>
    <p:sldLayoutId id="214749346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ndustriemagazin.at/rankings/top-250-das-sind-die-groessten-industrieunternehmen-oesterreichs/oesterreichs-industrie-in-zahl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n.wikipedia.org/wiki/%E0%A6%9A%E0%A6%BF%E0%A6%A4%E0%A7%8D%E0%A6%B0:%22LPG_flame%22.JPG" TargetMode="External"/><Relationship Id="rId2"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hyperlink" Target="https://creativecommons.org/licenses/by-sa/3.0/" TargetMode="External"/><Relationship Id="rId5" Type="http://schemas.openxmlformats.org/officeDocument/2006/relationships/hyperlink" Target="https://www.bauen-und-heimwerken.de/hausbau/heizung/"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de-DE" b="1" dirty="0">
                <a:solidFill>
                  <a:srgbClr val="FF0000"/>
                </a:solidFill>
                <a:latin typeface="Arial" panose="020B0604020202020204" pitchFamily="34" charset="0"/>
                <a:cs typeface="Arial" panose="020B0604020202020204" pitchFamily="34" charset="0"/>
              </a:rPr>
            </a:br>
            <a:br>
              <a:rPr lang="de-DE" b="1" dirty="0">
                <a:solidFill>
                  <a:srgbClr val="FF0000"/>
                </a:solidFill>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Wiener Memorandum</a:t>
            </a:r>
            <a:br>
              <a:rPr lang="de-DE" sz="4000" dirty="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Expert </a:t>
            </a:r>
            <a:r>
              <a:rPr lang="de-DE" sz="4000" dirty="0" err="1">
                <a:latin typeface="Arial" panose="020B0604020202020204" pitchFamily="34" charset="0"/>
                <a:cs typeface="Arial" panose="020B0604020202020204" pitchFamily="34" charset="0"/>
              </a:rPr>
              <a:t>meeting</a:t>
            </a:r>
            <a:r>
              <a:rPr lang="de-DE" sz="4000" dirty="0">
                <a:latin typeface="Arial" panose="020B0604020202020204" pitchFamily="34" charset="0"/>
                <a:cs typeface="Arial" panose="020B0604020202020204" pitchFamily="34" charset="0"/>
              </a:rPr>
              <a:t> in </a:t>
            </a:r>
            <a:r>
              <a:rPr lang="de-DE" sz="4000" dirty="0" err="1">
                <a:latin typeface="Arial" panose="020B0604020202020204" pitchFamily="34" charset="0"/>
                <a:cs typeface="Arial" panose="020B0604020202020204" pitchFamily="34" charset="0"/>
              </a:rPr>
              <a:t>Györ</a:t>
            </a:r>
            <a:br>
              <a:rPr lang="de-DE" sz="4000" dirty="0">
                <a:latin typeface="Arial" panose="020B0604020202020204" pitchFamily="34" charset="0"/>
                <a:cs typeface="Arial" panose="020B0604020202020204" pitchFamily="34" charset="0"/>
              </a:rPr>
            </a:br>
            <a:r>
              <a:rPr lang="de-DE" sz="4000" dirty="0">
                <a:latin typeface="Arial" panose="020B0604020202020204" pitchFamily="34" charset="0"/>
                <a:cs typeface="Arial" panose="020B0604020202020204" pitchFamily="34" charset="0"/>
              </a:rPr>
              <a:t>6.-8.November 2023</a:t>
            </a:r>
            <a:endParaRPr lang="de-AT" sz="4000" dirty="0">
              <a:solidFill>
                <a:srgbClr val="E61E1E"/>
              </a:solidFill>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1828800" y="4963101"/>
            <a:ext cx="8534400" cy="1470027"/>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e-AT" sz="3200" dirty="0">
                <a:latin typeface="Arial" panose="020B0604020202020204" pitchFamily="34" charset="0"/>
                <a:cs typeface="Arial" panose="020B0604020202020204" pitchFamily="34" charset="0"/>
              </a:rPr>
              <a:t>PRO-GE </a:t>
            </a:r>
          </a:p>
          <a:p>
            <a:r>
              <a:rPr lang="de-AT" sz="3200" dirty="0">
                <a:latin typeface="Arial" panose="020B0604020202020204" pitchFamily="34" charset="0"/>
                <a:cs typeface="Arial" panose="020B0604020202020204" pitchFamily="34" charset="0"/>
              </a:rPr>
              <a:t>Martina Schneller</a:t>
            </a:r>
          </a:p>
        </p:txBody>
      </p:sp>
    </p:spTree>
    <p:extLst>
      <p:ext uri="{BB962C8B-B14F-4D97-AF65-F5344CB8AC3E}">
        <p14:creationId xmlns:p14="http://schemas.microsoft.com/office/powerpoint/2010/main" val="1552639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A8EB2-8082-5A39-CBBC-CC4C44634C8A}"/>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e-DE" sz="3733" b="1" dirty="0">
                <a:solidFill>
                  <a:srgbClr val="FF0000"/>
                </a:solidFill>
              </a:rPr>
              <a:t>Collective </a:t>
            </a:r>
            <a:r>
              <a:rPr lang="de-DE" sz="3733" b="1" dirty="0" err="1">
                <a:solidFill>
                  <a:srgbClr val="FF0000"/>
                </a:solidFill>
              </a:rPr>
              <a:t>bargaining</a:t>
            </a:r>
            <a:r>
              <a:rPr lang="de-DE" sz="3733" b="1" dirty="0">
                <a:solidFill>
                  <a:srgbClr val="FF0000"/>
                </a:solidFill>
              </a:rPr>
              <a:t> </a:t>
            </a:r>
            <a:r>
              <a:rPr lang="de-DE" sz="3733" b="1" dirty="0" err="1">
                <a:solidFill>
                  <a:srgbClr val="FF0000"/>
                </a:solidFill>
              </a:rPr>
              <a:t>round</a:t>
            </a:r>
            <a:r>
              <a:rPr lang="de-DE" sz="3733" b="1" dirty="0">
                <a:solidFill>
                  <a:srgbClr val="FF0000"/>
                </a:solidFill>
              </a:rPr>
              <a:t> in </a:t>
            </a:r>
            <a:r>
              <a:rPr lang="de-DE" sz="3733" b="1" dirty="0" err="1">
                <a:solidFill>
                  <a:srgbClr val="FF0000"/>
                </a:solidFill>
              </a:rPr>
              <a:t>metal</a:t>
            </a:r>
            <a:r>
              <a:rPr lang="de-DE" sz="3733" b="1" dirty="0">
                <a:solidFill>
                  <a:srgbClr val="FF0000"/>
                </a:solidFill>
              </a:rPr>
              <a:t> </a:t>
            </a:r>
            <a:r>
              <a:rPr lang="de-DE" sz="3733" b="1" dirty="0" err="1">
                <a:solidFill>
                  <a:srgbClr val="FF0000"/>
                </a:solidFill>
              </a:rPr>
              <a:t>industry</a:t>
            </a:r>
            <a:endParaRPr lang="de-DE" sz="3733" b="1" dirty="0">
              <a:solidFill>
                <a:srgbClr val="FF0000"/>
              </a:solidFill>
            </a:endParaRPr>
          </a:p>
        </p:txBody>
      </p:sp>
      <p:sp>
        <p:nvSpPr>
          <p:cNvPr id="3" name="Inhaltsplatzhalter 2">
            <a:extLst>
              <a:ext uri="{FF2B5EF4-FFF2-40B4-BE49-F238E27FC236}">
                <a16:creationId xmlns:a16="http://schemas.microsoft.com/office/drawing/2014/main" id="{69A1A5D0-AEAD-D5E8-A0B0-0F6DCEAC5981}"/>
              </a:ext>
            </a:extLst>
          </p:cNvPr>
          <p:cNvSpPr>
            <a:spLocks noGrp="1"/>
          </p:cNvSpPr>
          <p:nvPr>
            <p:ph idx="1"/>
          </p:nvPr>
        </p:nvSpPr>
        <p:spPr/>
        <p:txBody>
          <a:bodyPr>
            <a:normAutofit fontScale="925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1">
              <a:lnSpc>
                <a:spcPct val="107000"/>
              </a:lnSpc>
              <a:spcAft>
                <a:spcPts val="800"/>
              </a:spcAft>
            </a:pPr>
            <a:r>
              <a:rPr lang="en-GB" sz="2133"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The PRO-GE and GPA unions kicked off the autumn wage round on Monday, 25 September 25</a:t>
            </a:r>
            <a:r>
              <a:rPr lang="en-GB" sz="2133" spc="40" baseline="30000" dirty="0">
                <a:solidFill>
                  <a:srgbClr val="2B2B2A"/>
                </a:solidFill>
                <a:effectLst/>
                <a:latin typeface="Arial" panose="020B0604020202020204" pitchFamily="34" charset="0"/>
                <a:ea typeface="Calibri" panose="020F0502020204030204" pitchFamily="34" charset="0"/>
                <a:cs typeface="Arial" panose="020B0604020202020204" pitchFamily="34" charset="0"/>
              </a:rPr>
              <a:t>th</a:t>
            </a:r>
            <a:r>
              <a:rPr lang="en-GB" sz="2133"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 by handing over their demands to the employers' associations in all six subsectors of the Austrian metal sector for 200.000 workers and employees. </a:t>
            </a:r>
            <a:endParaRPr lang="de-DE" sz="2133"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en-GB" sz="2133" spc="40" dirty="0">
                <a:solidFill>
                  <a:srgbClr val="FF0000"/>
                </a:solidFill>
                <a:effectLst/>
                <a:latin typeface="Arial" panose="020B0604020202020204" pitchFamily="34" charset="0"/>
                <a:ea typeface="Calibri" panose="020F0502020204030204" pitchFamily="34" charset="0"/>
                <a:cs typeface="Arial" panose="020B0604020202020204" pitchFamily="34" charset="0"/>
              </a:rPr>
              <a:t>Demand for a pay rise of 11,6 percent</a:t>
            </a:r>
            <a:endParaRPr lang="de-DE" sz="2133"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en-GB" sz="2133"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The core demand of this year´s autumn bargaining round is an increase of minimum wages/ salaries as well as actually paid out wages/salaries of 11,6 percent. </a:t>
            </a:r>
            <a:endParaRPr lang="de-DE" sz="2133"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pPr>
            <a:r>
              <a:rPr lang="en-GB" sz="2133"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As the negotiations of the metal industry set the pace for the subsequent negotiations in other sectors (</a:t>
            </a:r>
            <a:r>
              <a:rPr lang="en-GB" sz="2133" spc="40" dirty="0" err="1">
                <a:solidFill>
                  <a:srgbClr val="2B2B2A"/>
                </a:solidFill>
                <a:effectLst/>
                <a:latin typeface="Arial" panose="020B0604020202020204" pitchFamily="34" charset="0"/>
                <a:ea typeface="Calibri" panose="020F0502020204030204" pitchFamily="34" charset="0"/>
                <a:cs typeface="Arial" panose="020B0604020202020204" pitchFamily="34" charset="0"/>
              </a:rPr>
              <a:t>f.e</a:t>
            </a:r>
            <a:r>
              <a:rPr lang="en-GB" sz="2133"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 commerce) of the autumn bargaining round for 500.000 workers in total in all sectors, high public attention is placed on the course of our negotiations that are expected to be tougher than in previous years.</a:t>
            </a:r>
            <a:endParaRPr lang="de-DE" sz="2133" dirty="0">
              <a:effectLst/>
              <a:latin typeface="Arial" panose="020B0604020202020204" pitchFamily="34" charset="0"/>
              <a:ea typeface="Calibri" panose="020F050202020403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06805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BF951-A284-D099-F964-AE431543445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GB" sz="3733" spc="40" dirty="0">
                <a:solidFill>
                  <a:srgbClr val="FF0000"/>
                </a:solidFill>
                <a:effectLst/>
                <a:latin typeface="Abadi" panose="020B0604020104020204" pitchFamily="34" charset="0"/>
                <a:ea typeface="Calibri" panose="020F0502020204030204" pitchFamily="34" charset="0"/>
                <a:cs typeface="Calibri" panose="020F0502020204030204" pitchFamily="34" charset="0"/>
              </a:rPr>
              <a:t>Working time on the agenda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AA2F183A-79C3-202E-6823-34B323D98986}"/>
              </a:ext>
            </a:extLst>
          </p:cNvPr>
          <p:cNvSpPr>
            <a:spLocks noGrp="1"/>
          </p:cNvSpPr>
          <p:nvPr>
            <p:ph idx="1"/>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7000"/>
              </a:lnSpc>
              <a:spcAft>
                <a:spcPts val="800"/>
              </a:spcAft>
            </a:pPr>
            <a:r>
              <a:rPr lang="en-GB" sz="2400"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The union negotiating team also wants to discuss the issue of working hours with the employers' associations and seek improvements. As has been agreed in previous collective agreements, individual workers should have the possibility to decide if they want to have their additional wage increase paid out in cash or in extra days off. </a:t>
            </a:r>
            <a:endParaRPr lang="de-DE"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spc="40" dirty="0">
                <a:solidFill>
                  <a:srgbClr val="2B2B2A"/>
                </a:solidFill>
                <a:effectLst/>
                <a:latin typeface="Arial" panose="020B0604020202020204" pitchFamily="34" charset="0"/>
                <a:ea typeface="Calibri" panose="020F0502020204030204" pitchFamily="34" charset="0"/>
                <a:cs typeface="Arial" panose="020B0604020202020204" pitchFamily="34" charset="0"/>
              </a:rPr>
              <a:t>Easier accessibility for the sixth week of annual leave is also on the agenda. Since almost no one has worked for the same employer for 25 years or more, the sixth week of vacation is out of reach for most workers.</a:t>
            </a:r>
            <a:endParaRPr lang="de-DE"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7216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252B2-DE98-A660-03FF-EB8DAFFB2DC6}"/>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e-DE" sz="3733" dirty="0" err="1">
                <a:solidFill>
                  <a:srgbClr val="FF0000"/>
                </a:solidFill>
              </a:rPr>
              <a:t>Outraging</a:t>
            </a:r>
            <a:r>
              <a:rPr lang="de-DE" sz="3733" dirty="0">
                <a:solidFill>
                  <a:srgbClr val="FF0000"/>
                </a:solidFill>
              </a:rPr>
              <a:t> </a:t>
            </a:r>
            <a:r>
              <a:rPr lang="de-DE" sz="3733" dirty="0" err="1">
                <a:solidFill>
                  <a:srgbClr val="FF0000"/>
                </a:solidFill>
              </a:rPr>
              <a:t>offer</a:t>
            </a:r>
            <a:r>
              <a:rPr lang="de-DE" sz="3733" dirty="0">
                <a:solidFill>
                  <a:srgbClr val="FF0000"/>
                </a:solidFill>
              </a:rPr>
              <a:t> </a:t>
            </a:r>
            <a:r>
              <a:rPr lang="de-DE" sz="3733" dirty="0" err="1">
                <a:solidFill>
                  <a:srgbClr val="FF0000"/>
                </a:solidFill>
              </a:rPr>
              <a:t>by</a:t>
            </a:r>
            <a:r>
              <a:rPr lang="de-DE" sz="3733" dirty="0">
                <a:solidFill>
                  <a:srgbClr val="FF0000"/>
                </a:solidFill>
              </a:rPr>
              <a:t> the </a:t>
            </a:r>
            <a:r>
              <a:rPr lang="de-DE" sz="3733" dirty="0" err="1">
                <a:solidFill>
                  <a:srgbClr val="FF0000"/>
                </a:solidFill>
              </a:rPr>
              <a:t>employers</a:t>
            </a:r>
            <a:r>
              <a:rPr lang="de-DE" sz="3733" dirty="0">
                <a:solidFill>
                  <a:srgbClr val="FF0000"/>
                </a:solidFill>
              </a:rPr>
              <a:t> </a:t>
            </a:r>
          </a:p>
        </p:txBody>
      </p:sp>
      <p:sp>
        <p:nvSpPr>
          <p:cNvPr id="3" name="Inhaltsplatzhalter 2">
            <a:extLst>
              <a:ext uri="{FF2B5EF4-FFF2-40B4-BE49-F238E27FC236}">
                <a16:creationId xmlns:a16="http://schemas.microsoft.com/office/drawing/2014/main" id="{7846EC4D-3866-7067-2297-D11C4ED59323}"/>
              </a:ext>
            </a:extLst>
          </p:cNvPr>
          <p:cNvSpPr>
            <a:spLocks noGrp="1"/>
          </p:cNvSpPr>
          <p:nvPr>
            <p:ph idx="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dirty="0">
                <a:effectLst/>
                <a:ea typeface="Calibri" panose="020F0502020204030204" pitchFamily="34" charset="0"/>
                <a:cs typeface="Arial" panose="020B0604020202020204" pitchFamily="34" charset="0"/>
              </a:rPr>
              <a:t>After the start of the autumn bargaining round on 25</a:t>
            </a:r>
            <a:r>
              <a:rPr lang="en-GB" baseline="30000" dirty="0">
                <a:effectLst/>
                <a:ea typeface="Calibri" panose="020F0502020204030204" pitchFamily="34" charset="0"/>
                <a:cs typeface="Arial" panose="020B0604020202020204" pitchFamily="34" charset="0"/>
              </a:rPr>
              <a:t>th</a:t>
            </a:r>
            <a:r>
              <a:rPr lang="en-GB" dirty="0">
                <a:effectLst/>
                <a:ea typeface="Calibri" panose="020F0502020204030204" pitchFamily="34" charset="0"/>
                <a:cs typeface="Arial" panose="020B0604020202020204" pitchFamily="34" charset="0"/>
              </a:rPr>
              <a:t> September with the presentation of the demands from our joint PRO-GE and GPA negotiating team and the first social partners´ meeting on 2</a:t>
            </a:r>
            <a:r>
              <a:rPr lang="en-GB" baseline="30000" dirty="0">
                <a:effectLst/>
                <a:ea typeface="Calibri" panose="020F0502020204030204" pitchFamily="34" charset="0"/>
                <a:cs typeface="Arial" panose="020B0604020202020204" pitchFamily="34" charset="0"/>
              </a:rPr>
              <a:t>nd</a:t>
            </a:r>
            <a:r>
              <a:rPr lang="en-GB" dirty="0">
                <a:effectLst/>
                <a:ea typeface="Calibri" panose="020F0502020204030204" pitchFamily="34" charset="0"/>
                <a:cs typeface="Arial" panose="020B0604020202020204" pitchFamily="34" charset="0"/>
              </a:rPr>
              <a:t> October, the second round of negotiations took place with the employers of the largest subsector Metal Technology Industry Association (FMTI) on Monday, October 9th. </a:t>
            </a:r>
            <a:endParaRPr lang="de-DE" dirty="0">
              <a:effectLst/>
              <a:ea typeface="Calibri" panose="020F0502020204030204" pitchFamily="34" charset="0"/>
              <a:cs typeface="Arial" panose="020B0604020202020204" pitchFamily="34" charset="0"/>
            </a:endParaRPr>
          </a:p>
          <a:p>
            <a:pPr indent="0">
              <a:buNone/>
            </a:pPr>
            <a:endParaRPr lang="de-DE" dirty="0">
              <a:effectLst/>
              <a:ea typeface="Calibri" panose="020F0502020204030204" pitchFamily="34" charset="0"/>
              <a:cs typeface="Arial" panose="020B0604020202020204" pitchFamily="34" charset="0"/>
            </a:endParaRPr>
          </a:p>
          <a:p>
            <a:r>
              <a:rPr lang="en-GB" dirty="0">
                <a:effectLst/>
                <a:ea typeface="Calibri" panose="020F0502020204030204" pitchFamily="34" charset="0"/>
                <a:cs typeface="Arial" panose="020B0604020202020204" pitchFamily="34" charset="0"/>
              </a:rPr>
              <a:t>At the end of the session, the employers came up with an outraging offer of: </a:t>
            </a:r>
            <a:endParaRPr lang="de-DE" dirty="0">
              <a:effectLst/>
              <a:ea typeface="Calibri" panose="020F0502020204030204" pitchFamily="34" charset="0"/>
              <a:cs typeface="Arial" panose="020B0604020202020204" pitchFamily="34" charset="0"/>
            </a:endParaRPr>
          </a:p>
          <a:p>
            <a:pPr marL="342891" lvl="0" indent="-342891">
              <a:buFont typeface="Symbol" panose="05050102010706020507" pitchFamily="18" charset="2"/>
              <a:buChar char=""/>
            </a:pPr>
            <a:r>
              <a:rPr lang="en-GB" b="1" dirty="0">
                <a:effectLst/>
                <a:ea typeface="Calibri" panose="020F0502020204030204" pitchFamily="34" charset="0"/>
                <a:cs typeface="Arial" panose="020B0604020202020204" pitchFamily="34" charset="0"/>
              </a:rPr>
              <a:t>+ 2.5 percent pay increase on the minimum or actually paid out wages and salaries, allowances, and expense allowances.</a:t>
            </a:r>
            <a:endParaRPr lang="de-DE" dirty="0">
              <a:effectLst/>
              <a:ea typeface="Calibri" panose="020F0502020204030204" pitchFamily="34" charset="0"/>
              <a:cs typeface="Arial" panose="020B0604020202020204" pitchFamily="34" charset="0"/>
            </a:endParaRPr>
          </a:p>
          <a:p>
            <a:pPr marL="342891" lvl="0" indent="-342891">
              <a:buFont typeface="Symbol" panose="05050102010706020507" pitchFamily="18" charset="2"/>
              <a:buChar char=""/>
            </a:pPr>
            <a:r>
              <a:rPr lang="en-GB" b="1" dirty="0">
                <a:effectLst/>
                <a:ea typeface="Calibri" panose="020F0502020204030204" pitchFamily="34" charset="0"/>
                <a:cs typeface="Arial" panose="020B0604020202020204" pitchFamily="34" charset="0"/>
              </a:rPr>
              <a:t>plus, an additional one-off payment of 1,050 euros </a:t>
            </a:r>
            <a:endParaRPr lang="de-DE" dirty="0">
              <a:effectLst/>
              <a:ea typeface="Calibri" panose="020F0502020204030204" pitchFamily="34" charset="0"/>
              <a:cs typeface="Arial" panose="020B0604020202020204" pitchFamily="34" charset="0"/>
            </a:endParaRPr>
          </a:p>
          <a:p>
            <a:pPr marL="0" indent="0">
              <a:buNone/>
            </a:pP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449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00D38-C3F6-4139-DF24-5407316BCA20}"/>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e-DE" sz="3600" dirty="0" err="1">
                <a:solidFill>
                  <a:srgbClr val="FF0000"/>
                </a:solidFill>
              </a:rPr>
              <a:t>Employers</a:t>
            </a:r>
            <a:r>
              <a:rPr lang="de-DE" sz="3600" dirty="0">
                <a:solidFill>
                  <a:srgbClr val="FF0000"/>
                </a:solidFill>
              </a:rPr>
              <a:t> </a:t>
            </a:r>
            <a:r>
              <a:rPr lang="de-DE" sz="3600" dirty="0" err="1">
                <a:solidFill>
                  <a:srgbClr val="FF0000"/>
                </a:solidFill>
              </a:rPr>
              <a:t>reject</a:t>
            </a:r>
            <a:r>
              <a:rPr lang="de-DE" sz="3600" dirty="0">
                <a:solidFill>
                  <a:srgbClr val="FF0000"/>
                </a:solidFill>
              </a:rPr>
              <a:t> </a:t>
            </a:r>
            <a:r>
              <a:rPr lang="de-DE" sz="3600" dirty="0" err="1">
                <a:solidFill>
                  <a:srgbClr val="FF0000"/>
                </a:solidFill>
              </a:rPr>
              <a:t>demands</a:t>
            </a:r>
            <a:r>
              <a:rPr lang="de-DE" sz="3600" dirty="0">
                <a:solidFill>
                  <a:srgbClr val="FF0000"/>
                </a:solidFill>
              </a:rPr>
              <a:t> </a:t>
            </a:r>
            <a:r>
              <a:rPr lang="de-DE" sz="3600" dirty="0" err="1">
                <a:solidFill>
                  <a:srgbClr val="FF0000"/>
                </a:solidFill>
              </a:rPr>
              <a:t>for</a:t>
            </a:r>
            <a:r>
              <a:rPr lang="de-DE" sz="3600" dirty="0">
                <a:solidFill>
                  <a:srgbClr val="FF0000"/>
                </a:solidFill>
              </a:rPr>
              <a:t> </a:t>
            </a:r>
            <a:r>
              <a:rPr lang="de-DE" sz="3600" dirty="0" err="1">
                <a:solidFill>
                  <a:srgbClr val="FF0000"/>
                </a:solidFill>
              </a:rPr>
              <a:t>wt</a:t>
            </a:r>
            <a:r>
              <a:rPr lang="de-DE" sz="3600" dirty="0">
                <a:solidFill>
                  <a:srgbClr val="FF0000"/>
                </a:solidFill>
              </a:rPr>
              <a:t> </a:t>
            </a:r>
            <a:r>
              <a:rPr lang="de-DE" sz="3600" dirty="0" err="1">
                <a:solidFill>
                  <a:srgbClr val="FF0000"/>
                </a:solidFill>
              </a:rPr>
              <a:t>reduction</a:t>
            </a:r>
            <a:endParaRPr lang="de-DE" sz="3600" dirty="0">
              <a:solidFill>
                <a:srgbClr val="FF0000"/>
              </a:solidFill>
            </a:endParaRPr>
          </a:p>
        </p:txBody>
      </p:sp>
      <p:sp>
        <p:nvSpPr>
          <p:cNvPr id="3" name="Inhaltsplatzhalter 2">
            <a:extLst>
              <a:ext uri="{FF2B5EF4-FFF2-40B4-BE49-F238E27FC236}">
                <a16:creationId xmlns:a16="http://schemas.microsoft.com/office/drawing/2014/main" id="{07EBC18C-0C98-A286-1C78-154A2F3BE080}"/>
              </a:ext>
            </a:extLst>
          </p:cNvPr>
          <p:cNvSpPr>
            <a:spLocks noGrp="1"/>
          </p:cNvSpPr>
          <p:nvPr>
            <p:ph idx="1"/>
          </p:nvPr>
        </p:nvSpPr>
        <p:spPr/>
        <p:txBody>
          <a:bodyPr>
            <a:normAutofit fontScale="925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dirty="0">
                <a:solidFill>
                  <a:srgbClr val="FF0000"/>
                </a:solidFill>
                <a:effectLst/>
                <a:latin typeface="Calibri" panose="020F0502020204030204" pitchFamily="34" charset="0"/>
                <a:ea typeface="Calibri" panose="020F0502020204030204" pitchFamily="34" charset="0"/>
              </a:rPr>
              <a:t>Improvements in working hours and other demands rejected.</a:t>
            </a:r>
            <a:endParaRPr lang="de-DE"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Our demands regarding working hours as the right to convert the actual pay increase to extra time off or an easier access to a sixth week of vacation and the equal classification of graduates of apprenticeship with graduates of higher vocational training schools were completely rejected by the employer.</a:t>
            </a:r>
            <a:endParaRPr lang="de-DE"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As the employers refused to improve their offer of a 2,5 percent pay rise rejected by our negotiators as insufficient due to an average inflation rate of 9,6 percent during the last 12 months, negotiations were broken off after 5 hours.</a:t>
            </a:r>
            <a:endParaRPr lang="de-DE"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Not only our negotiators are outraged about this offer, negative comments have been appearing also in our media and the public  supporting our demands as necessary in the downswing to sustain purchasing power. </a:t>
            </a:r>
          </a:p>
          <a:p>
            <a:r>
              <a:rPr lang="en-GB" sz="2400" dirty="0">
                <a:latin typeface="Calibri" panose="020F0502020204030204" pitchFamily="34" charset="0"/>
                <a:ea typeface="Calibri" panose="020F0502020204030204" pitchFamily="34" charset="0"/>
              </a:rPr>
              <a:t>Economists (WIFO-economic research institute) propose to review collective </a:t>
            </a:r>
            <a:r>
              <a:rPr lang="en-GB" sz="2400" dirty="0" err="1">
                <a:latin typeface="Calibri" panose="020F0502020204030204" pitchFamily="34" charset="0"/>
                <a:ea typeface="Calibri" panose="020F0502020204030204" pitchFamily="34" charset="0"/>
              </a:rPr>
              <a:t>bargaininging</a:t>
            </a:r>
            <a:r>
              <a:rPr lang="en-GB" sz="2400" dirty="0">
                <a:latin typeface="Calibri" panose="020F0502020204030204" pitchFamily="34" charset="0"/>
                <a:ea typeface="Calibri" panose="020F0502020204030204" pitchFamily="34" charset="0"/>
              </a:rPr>
              <a:t> parameters and principles (</a:t>
            </a:r>
            <a:r>
              <a:rPr lang="en-GB" sz="2400" dirty="0" err="1">
                <a:latin typeface="Calibri" panose="020F0502020204030204" pitchFamily="34" charset="0"/>
                <a:ea typeface="Calibri" panose="020F0502020204030204" pitchFamily="34" charset="0"/>
              </a:rPr>
              <a:t>Benya</a:t>
            </a:r>
            <a:r>
              <a:rPr lang="en-GB" sz="2400" dirty="0">
                <a:latin typeface="Calibri" panose="020F0502020204030204" pitchFamily="34" charset="0"/>
                <a:ea typeface="Calibri" panose="020F0502020204030204" pitchFamily="34" charset="0"/>
              </a:rPr>
              <a:t> Formula- setting off inflation and securing productivity gains); referring to collective agreements in other European countries (opening clauses)</a:t>
            </a:r>
            <a:endParaRPr lang="de-DE" sz="2400" dirty="0">
              <a:effectLst/>
              <a:latin typeface="Calibri" panose="020F0502020204030204" pitchFamily="34" charset="0"/>
              <a:ea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181914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553392-157D-BD7A-0423-13519292F7D4}"/>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e-DE" sz="3733" dirty="0" err="1">
                <a:solidFill>
                  <a:srgbClr val="FF0000"/>
                </a:solidFill>
              </a:rPr>
              <a:t>Stepping</a:t>
            </a:r>
            <a:r>
              <a:rPr lang="de-DE" sz="3733" dirty="0">
                <a:solidFill>
                  <a:srgbClr val="FF0000"/>
                </a:solidFill>
              </a:rPr>
              <a:t> </a:t>
            </a:r>
            <a:r>
              <a:rPr lang="de-DE" sz="3733" dirty="0" err="1">
                <a:solidFill>
                  <a:srgbClr val="FF0000"/>
                </a:solidFill>
              </a:rPr>
              <a:t>up</a:t>
            </a:r>
            <a:r>
              <a:rPr lang="de-DE" sz="3733" dirty="0">
                <a:solidFill>
                  <a:srgbClr val="FF0000"/>
                </a:solidFill>
              </a:rPr>
              <a:t> of </a:t>
            </a:r>
            <a:r>
              <a:rPr lang="de-DE" sz="3733" dirty="0" err="1">
                <a:solidFill>
                  <a:srgbClr val="FF0000"/>
                </a:solidFill>
              </a:rPr>
              <a:t>pressure</a:t>
            </a:r>
            <a:r>
              <a:rPr lang="de-DE" sz="3733" dirty="0">
                <a:solidFill>
                  <a:srgbClr val="FF0000"/>
                </a:solidFill>
              </a:rPr>
              <a:t>- regional </a:t>
            </a:r>
            <a:r>
              <a:rPr lang="de-DE" sz="3733" dirty="0" err="1">
                <a:solidFill>
                  <a:srgbClr val="FF0000"/>
                </a:solidFill>
              </a:rPr>
              <a:t>conferences</a:t>
            </a:r>
            <a:r>
              <a:rPr lang="de-DE" sz="3733" dirty="0">
                <a:solidFill>
                  <a:srgbClr val="FF0000"/>
                </a:solidFill>
              </a:rPr>
              <a:t> and </a:t>
            </a:r>
            <a:r>
              <a:rPr lang="de-DE" sz="3733" dirty="0" err="1">
                <a:solidFill>
                  <a:srgbClr val="FF0000"/>
                </a:solidFill>
              </a:rPr>
              <a:t>gatherings</a:t>
            </a:r>
            <a:r>
              <a:rPr lang="de-DE" sz="3733" dirty="0">
                <a:solidFill>
                  <a:srgbClr val="FF0000"/>
                </a:solidFill>
              </a:rPr>
              <a:t> in </a:t>
            </a:r>
            <a:r>
              <a:rPr lang="de-DE" sz="3733" dirty="0" err="1">
                <a:solidFill>
                  <a:srgbClr val="FF0000"/>
                </a:solidFill>
              </a:rPr>
              <a:t>comppanies</a:t>
            </a:r>
            <a:endParaRPr lang="de-DE" sz="3733" dirty="0">
              <a:solidFill>
                <a:srgbClr val="FF0000"/>
              </a:solidFill>
            </a:endParaRPr>
          </a:p>
        </p:txBody>
      </p:sp>
      <p:sp>
        <p:nvSpPr>
          <p:cNvPr id="3" name="Inhaltsplatzhalter 2">
            <a:extLst>
              <a:ext uri="{FF2B5EF4-FFF2-40B4-BE49-F238E27FC236}">
                <a16:creationId xmlns:a16="http://schemas.microsoft.com/office/drawing/2014/main" id="{60996C72-14ED-BE45-50C3-D5AAC40197D7}"/>
              </a:ext>
            </a:extLst>
          </p:cNvPr>
          <p:cNvSpPr>
            <a:spLocks noGrp="1"/>
          </p:cNvSpPr>
          <p:nvPr>
            <p:ph idx="1"/>
          </p:nvPr>
        </p:nvSpPr>
        <p:spPr/>
        <p:txBody>
          <a:bodyPr>
            <a:normAutofit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400" dirty="0" err="1">
                <a:solidFill>
                  <a:srgbClr val="FF0000"/>
                </a:solidFill>
                <a:effectLst/>
                <a:latin typeface="Calibri" panose="020F0502020204030204" pitchFamily="34" charset="0"/>
                <a:ea typeface="Calibri" panose="020F0502020204030204" pitchFamily="34" charset="0"/>
              </a:rPr>
              <a:t>Employers´low</a:t>
            </a:r>
            <a:r>
              <a:rPr lang="en-GB" sz="2400" dirty="0">
                <a:solidFill>
                  <a:srgbClr val="FF0000"/>
                </a:solidFill>
                <a:effectLst/>
                <a:latin typeface="Calibri" panose="020F0502020204030204" pitchFamily="34" charset="0"/>
                <a:ea typeface="Calibri" panose="020F0502020204030204" pitchFamily="34" charset="0"/>
              </a:rPr>
              <a:t> offer explained by government´s relief in the income taxation</a:t>
            </a:r>
            <a:endParaRPr lang="de-DE"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The employers explain their embarrassingly low offer that workers in the sector benefit anyway from relief measures by the Austrian government as the abolition of the so-called cold progression (increase in tax burden for income taxpayers due to a lack of inflation adaption in the income tax system) and valorisation of social and family benefits that will bring an income increase of 7 percent.</a:t>
            </a:r>
            <a:endParaRPr lang="de-DE" sz="2400" dirty="0">
              <a:effectLst/>
              <a:latin typeface="Calibri" panose="020F0502020204030204" pitchFamily="34" charset="0"/>
              <a:ea typeface="Calibri" panose="020F0502020204030204" pitchFamily="34" charset="0"/>
            </a:endParaRPr>
          </a:p>
          <a:p>
            <a:r>
              <a:rPr lang="en-GB" sz="2400" dirty="0">
                <a:solidFill>
                  <a:srgbClr val="FF0000"/>
                </a:solidFill>
                <a:effectLst/>
                <a:latin typeface="Calibri" panose="020F0502020204030204" pitchFamily="34" charset="0"/>
                <a:ea typeface="Calibri" panose="020F0502020204030204" pitchFamily="34" charset="0"/>
              </a:rPr>
              <a:t>Regional conferences with company representatives</a:t>
            </a:r>
            <a:endParaRPr lang="de-DE"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rPr>
              <a:t>From October 12th to 16th, seven regional conferences were held across Austria attended by more than 2300 company representatives. They unanimously decided to hold works meetings/stoppages in all companies across the metal and mining industries between October 21st and November 1st, 2023, till a deal is reached between trade unions and employers during the next bargaining round on October 20th.</a:t>
            </a:r>
          </a:p>
          <a:p>
            <a:pPr indent="0">
              <a:buNone/>
            </a:pPr>
            <a:endParaRPr lang="de-DE" sz="2400" dirty="0">
              <a:effectLst/>
              <a:latin typeface="Calibri" panose="020F0502020204030204" pitchFamily="34" charset="0"/>
              <a:ea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82624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0B537-6145-7B90-86C6-727C85815F3E}"/>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e-DE" sz="3733" b="1" dirty="0">
                <a:solidFill>
                  <a:srgbClr val="FF0000"/>
                </a:solidFill>
              </a:rPr>
              <a:t>4th </a:t>
            </a:r>
            <a:r>
              <a:rPr lang="de-DE" sz="3733" b="1" dirty="0" err="1">
                <a:solidFill>
                  <a:srgbClr val="FF0000"/>
                </a:solidFill>
              </a:rPr>
              <a:t>negotiation</a:t>
            </a:r>
            <a:r>
              <a:rPr lang="de-DE" sz="3733" b="1" dirty="0">
                <a:solidFill>
                  <a:srgbClr val="FF0000"/>
                </a:solidFill>
              </a:rPr>
              <a:t> </a:t>
            </a:r>
            <a:r>
              <a:rPr lang="de-DE" sz="3733" b="1" dirty="0" err="1">
                <a:solidFill>
                  <a:srgbClr val="FF0000"/>
                </a:solidFill>
              </a:rPr>
              <a:t>round</a:t>
            </a:r>
            <a:r>
              <a:rPr lang="de-DE" sz="3733" b="1" dirty="0">
                <a:solidFill>
                  <a:srgbClr val="FF0000"/>
                </a:solidFill>
              </a:rPr>
              <a:t> on 2 November</a:t>
            </a:r>
          </a:p>
        </p:txBody>
      </p:sp>
      <p:sp>
        <p:nvSpPr>
          <p:cNvPr id="3" name="Inhaltsplatzhalter 2">
            <a:extLst>
              <a:ext uri="{FF2B5EF4-FFF2-40B4-BE49-F238E27FC236}">
                <a16:creationId xmlns:a16="http://schemas.microsoft.com/office/drawing/2014/main" id="{4A515A9D-7A64-4A1D-8623-5613E3AF83C7}"/>
              </a:ext>
            </a:extLst>
          </p:cNvPr>
          <p:cNvSpPr>
            <a:spLocks noGrp="1"/>
          </p:cNvSpPr>
          <p:nvPr>
            <p:ph idx="1"/>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400" dirty="0"/>
              <a:t>We could reach out to more than 75,000 employees across the metal industry and inform them directly about the status of collective bargaining negotiations at 466 works meetings in companies</a:t>
            </a:r>
          </a:p>
          <a:p>
            <a:r>
              <a:rPr lang="en-US" sz="2400" dirty="0"/>
              <a:t>The fourth round of negotiations between the PRO-GE and GPA unions and the Metal Technology Industry Association (FMTI) in the Austrian Chamber of Commerce begins on November 2nd at 11 a.m. </a:t>
            </a:r>
          </a:p>
          <a:p>
            <a:r>
              <a:rPr lang="en-US" sz="2400" dirty="0"/>
              <a:t>We are demanding a new, negotiable offer from the employer side. If there is no agreement on Thursday, there will be a strike from November 6th. The ÖGB's strike clearance has already been obtained.</a:t>
            </a:r>
            <a:endParaRPr lang="de-DE" sz="2400" dirty="0"/>
          </a:p>
        </p:txBody>
      </p:sp>
    </p:spTree>
    <p:extLst>
      <p:ext uri="{BB962C8B-B14F-4D97-AF65-F5344CB8AC3E}">
        <p14:creationId xmlns:p14="http://schemas.microsoft.com/office/powerpoint/2010/main" val="238662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6584D-3E9B-39CE-E640-08E431190075}"/>
              </a:ext>
            </a:extLst>
          </p:cNvPr>
          <p:cNvSpPr>
            <a:spLocks noGrp="1"/>
          </p:cNvSpPr>
          <p:nvPr>
            <p:ph type="title"/>
          </p:nvPr>
        </p:nvSpPr>
        <p:spPr/>
        <p:txBody>
          <a:bodyPr>
            <a:normAutofit/>
          </a:bodyPr>
          <a:lstStyle/>
          <a:p>
            <a:pPr algn="ctr"/>
            <a:r>
              <a:rPr lang="de-DE" sz="3200" dirty="0">
                <a:solidFill>
                  <a:srgbClr val="FF0000"/>
                </a:solidFill>
              </a:rPr>
              <a:t>4 </a:t>
            </a:r>
            <a:r>
              <a:rPr lang="de-DE" sz="3200" dirty="0" err="1">
                <a:solidFill>
                  <a:srgbClr val="FF0000"/>
                </a:solidFill>
              </a:rPr>
              <a:t>rounds</a:t>
            </a:r>
            <a:r>
              <a:rPr lang="de-DE" sz="3200" dirty="0">
                <a:solidFill>
                  <a:srgbClr val="FF0000"/>
                </a:solidFill>
              </a:rPr>
              <a:t> </a:t>
            </a:r>
            <a:r>
              <a:rPr lang="de-DE" sz="3200" dirty="0" err="1">
                <a:solidFill>
                  <a:srgbClr val="FF0000"/>
                </a:solidFill>
              </a:rPr>
              <a:t>without</a:t>
            </a:r>
            <a:r>
              <a:rPr lang="de-DE" sz="3200" dirty="0">
                <a:solidFill>
                  <a:srgbClr val="FF0000"/>
                </a:solidFill>
              </a:rPr>
              <a:t> </a:t>
            </a:r>
            <a:r>
              <a:rPr lang="de-DE" sz="3200" dirty="0" err="1">
                <a:solidFill>
                  <a:srgbClr val="FF0000"/>
                </a:solidFill>
              </a:rPr>
              <a:t>result</a:t>
            </a:r>
            <a:r>
              <a:rPr lang="de-DE" sz="3200" dirty="0">
                <a:solidFill>
                  <a:srgbClr val="FF0000"/>
                </a:solidFill>
              </a:rPr>
              <a:t> in </a:t>
            </a:r>
            <a:r>
              <a:rPr lang="de-DE" sz="3200" dirty="0" err="1">
                <a:solidFill>
                  <a:srgbClr val="FF0000"/>
                </a:solidFill>
              </a:rPr>
              <a:t>sight</a:t>
            </a:r>
            <a:r>
              <a:rPr lang="de-DE" sz="3200" dirty="0">
                <a:solidFill>
                  <a:srgbClr val="FF0000"/>
                </a:solidFill>
              </a:rPr>
              <a:t>- </a:t>
            </a:r>
            <a:r>
              <a:rPr lang="de-DE" sz="3200" dirty="0" err="1">
                <a:solidFill>
                  <a:srgbClr val="FF0000"/>
                </a:solidFill>
              </a:rPr>
              <a:t>industrial</a:t>
            </a:r>
            <a:r>
              <a:rPr lang="de-DE" sz="3200" dirty="0">
                <a:solidFill>
                  <a:srgbClr val="FF0000"/>
                </a:solidFill>
              </a:rPr>
              <a:t> </a:t>
            </a:r>
            <a:r>
              <a:rPr lang="de-DE" sz="3200" dirty="0" err="1">
                <a:solidFill>
                  <a:srgbClr val="FF0000"/>
                </a:solidFill>
              </a:rPr>
              <a:t>action</a:t>
            </a:r>
            <a:endParaRPr lang="de-DE" sz="3200" dirty="0">
              <a:solidFill>
                <a:srgbClr val="FF0000"/>
              </a:solidFill>
            </a:endParaRPr>
          </a:p>
        </p:txBody>
      </p:sp>
      <p:sp>
        <p:nvSpPr>
          <p:cNvPr id="3" name="Inhaltsplatzhalter 2">
            <a:extLst>
              <a:ext uri="{FF2B5EF4-FFF2-40B4-BE49-F238E27FC236}">
                <a16:creationId xmlns:a16="http://schemas.microsoft.com/office/drawing/2014/main" id="{EA730AE7-E1BE-2626-C3D5-8294D7E3D46F}"/>
              </a:ext>
            </a:extLst>
          </p:cNvPr>
          <p:cNvSpPr>
            <a:spLocks noGrp="1"/>
          </p:cNvSpPr>
          <p:nvPr>
            <p:ph idx="1"/>
          </p:nvPr>
        </p:nvSpPr>
        <p:spPr/>
        <p:txBody>
          <a:bodyPr>
            <a:normAutofit fontScale="85000" lnSpcReduction="10000"/>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Before today´s fifth round of negotiations with the employers of the largest subsector in metal industry with more than 120.000 workers, the Metal Technology Industry Association (FMTI), the PRO-GE and GPA unions have significantly increased the pressure to reach a fair new deal . If negotiations fail again, strike activities will be expanded.</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From November 6th to 8th, rallies and three-hour warning strikes with workers blocking the entrances to factories, took place in more than 400 companies and factories. On Wednesday, ten thousands of workers in major companies took part in the solidarity work stoppages at companies as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Welser</a:t>
            </a:r>
            <a:r>
              <a:rPr lang="en-GB" sz="2800" dirty="0">
                <a:effectLst/>
                <a:latin typeface="Calibri" panose="020F0502020204030204" pitchFamily="34" charset="0"/>
                <a:ea typeface="Calibri" panose="020F0502020204030204" pitchFamily="34" charset="0"/>
                <a:cs typeface="Times New Roman" panose="02020603050405020304" pitchFamily="18" charset="0"/>
              </a:rPr>
              <a:t> Profile, Engel, voestalpine, ZKW, Neuman Aluminium,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Schoeller</a:t>
            </a:r>
            <a:r>
              <a:rPr lang="en-GB" sz="2800" dirty="0">
                <a:effectLst/>
                <a:latin typeface="Calibri" panose="020F0502020204030204" pitchFamily="34" charset="0"/>
                <a:ea typeface="Calibri" panose="020F0502020204030204" pitchFamily="34" charset="0"/>
                <a:cs typeface="Times New Roman" panose="02020603050405020304" pitchFamily="18" charset="0"/>
              </a:rPr>
              <a:t>-Bleckmann,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Amag</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Borbet</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Leitz</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Miba</a:t>
            </a:r>
            <a:r>
              <a:rPr lang="en-GB" sz="2800" dirty="0">
                <a:effectLst/>
                <a:latin typeface="Calibri" panose="020F0502020204030204" pitchFamily="34" charset="0"/>
                <a:ea typeface="Calibri" panose="020F0502020204030204" pitchFamily="34" charset="0"/>
                <a:cs typeface="Times New Roman" panose="02020603050405020304" pitchFamily="18" charset="0"/>
              </a:rPr>
              <a:t>, TCG Unitech, BMW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Motoren</a:t>
            </a:r>
            <a:r>
              <a:rPr lang="en-GB" sz="2800" dirty="0">
                <a:effectLst/>
                <a:latin typeface="Calibri" panose="020F0502020204030204" pitchFamily="34" charset="0"/>
                <a:ea typeface="Calibri" panose="020F0502020204030204" pitchFamily="34" charset="0"/>
                <a:cs typeface="Times New Roman" panose="02020603050405020304" pitchFamily="18" charset="0"/>
              </a:rPr>
              <a:t>, Wacker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Neuson</a:t>
            </a:r>
            <a:r>
              <a:rPr lang="en-GB" sz="2800" dirty="0">
                <a:effectLst/>
                <a:latin typeface="Calibri" panose="020F0502020204030204" pitchFamily="34" charset="0"/>
                <a:ea typeface="Calibri" panose="020F0502020204030204" pitchFamily="34" charset="0"/>
                <a:cs typeface="Times New Roman" panose="02020603050405020304" pitchFamily="18" charset="0"/>
              </a:rPr>
              <a:t> or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Plasser</a:t>
            </a:r>
            <a:r>
              <a:rPr lang="en-GB" sz="2800" dirty="0">
                <a:effectLst/>
                <a:latin typeface="Calibri" panose="020F0502020204030204" pitchFamily="34" charset="0"/>
                <a:ea typeface="Calibri" panose="020F0502020204030204" pitchFamily="34" charset="0"/>
                <a:cs typeface="Times New Roman" panose="02020603050405020304" pitchFamily="18" charset="0"/>
              </a:rPr>
              <a:t> &amp;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Theurer</a:t>
            </a:r>
            <a:r>
              <a:rPr lang="en-GB" sz="2800" dirty="0">
                <a:effectLst/>
                <a:latin typeface="Calibri" panose="020F0502020204030204" pitchFamily="34" charset="0"/>
                <a:ea typeface="Calibri" panose="020F0502020204030204" pitchFamily="34" charset="0"/>
                <a:cs typeface="Times New Roman" panose="02020603050405020304" pitchFamily="18" charset="0"/>
              </a:rPr>
              <a: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49908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5CE7C8-1410-7448-F3B2-958FF28E1166}"/>
              </a:ext>
            </a:extLst>
          </p:cNvPr>
          <p:cNvSpPr>
            <a:spLocks noGrp="1"/>
          </p:cNvSpPr>
          <p:nvPr>
            <p:ph type="title"/>
          </p:nvPr>
        </p:nvSpPr>
        <p:spPr/>
        <p:txBody>
          <a:bodyPr>
            <a:normAutofit/>
          </a:bodyPr>
          <a:lstStyle/>
          <a:p>
            <a:r>
              <a:rPr lang="de-DE" sz="2800" dirty="0">
                <a:solidFill>
                  <a:srgbClr val="FF0000"/>
                </a:solidFill>
              </a:rPr>
              <a:t>High </a:t>
            </a:r>
            <a:r>
              <a:rPr lang="de-DE" sz="2800" dirty="0" err="1">
                <a:solidFill>
                  <a:srgbClr val="FF0000"/>
                </a:solidFill>
              </a:rPr>
              <a:t>participation</a:t>
            </a:r>
            <a:r>
              <a:rPr lang="de-DE" sz="2800" dirty="0">
                <a:solidFill>
                  <a:srgbClr val="FF0000"/>
                </a:solidFill>
              </a:rPr>
              <a:t> in </a:t>
            </a:r>
            <a:r>
              <a:rPr lang="de-DE" sz="2800" dirty="0" err="1">
                <a:solidFill>
                  <a:srgbClr val="FF0000"/>
                </a:solidFill>
              </a:rPr>
              <a:t>strikes</a:t>
            </a:r>
            <a:r>
              <a:rPr lang="de-DE" sz="2800" dirty="0">
                <a:solidFill>
                  <a:srgbClr val="FF0000"/>
                </a:solidFill>
              </a:rPr>
              <a:t>, </a:t>
            </a:r>
            <a:r>
              <a:rPr lang="de-DE" sz="2800" dirty="0" err="1">
                <a:solidFill>
                  <a:srgbClr val="FF0000"/>
                </a:solidFill>
              </a:rPr>
              <a:t>blockades</a:t>
            </a:r>
            <a:endParaRPr lang="de-DE" sz="2800" dirty="0">
              <a:solidFill>
                <a:srgbClr val="FF0000"/>
              </a:solidFill>
            </a:endParaRPr>
          </a:p>
        </p:txBody>
      </p:sp>
      <p:sp>
        <p:nvSpPr>
          <p:cNvPr id="3" name="Inhaltsplatzhalter 2">
            <a:extLst>
              <a:ext uri="{FF2B5EF4-FFF2-40B4-BE49-F238E27FC236}">
                <a16:creationId xmlns:a16="http://schemas.microsoft.com/office/drawing/2014/main" id="{D2B995D0-03A1-1CAF-2C84-F0334E2D89B2}"/>
              </a:ext>
            </a:extLst>
          </p:cNvPr>
          <p:cNvSpPr>
            <a:spLocks noGrp="1"/>
          </p:cNvSpPr>
          <p:nvPr>
            <p:ph idx="1"/>
          </p:nvPr>
        </p:nvSpPr>
        <p:spPr/>
        <p:txBody>
          <a:bodyPr>
            <a:normAutofit fontScale="70000" lnSpcReduction="20000"/>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Workers in the metal industry are willing to continue the fight for a decent wage increase. It is now up to the employers to come up at last with a new offer that is in line with an average inflation rate of 9,6 percent over the last 12 months and is therefore negotiable for us. This is the only way to prevent an indefinite strike. In any case, we are ready for serious negotiations to reach a deal with the employers on Thursday 9</a:t>
            </a:r>
            <a:r>
              <a:rPr lang="en-GB" sz="2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800" dirty="0">
                <a:effectLst/>
                <a:latin typeface="Calibri" panose="020F0502020204030204" pitchFamily="34" charset="0"/>
                <a:ea typeface="Calibri" panose="020F0502020204030204" pitchFamily="34" charset="0"/>
                <a:cs typeface="Times New Roman" panose="02020603050405020304" pitchFamily="18" charset="0"/>
              </a:rPr>
              <a:t> November, even if we will have to continue till the small hours, says PRO-GE chief negotiator Reinhold Binder.</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The fifth round of negotiations starts on November 9th at 11 am. The demand for a 11.6 percent pay rise for 200,000 workers in the metal industry is still unchanged.</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The new collective agreement should have been in force since November 1st.</a:t>
            </a:r>
            <a:endParaRPr lang="de-DE" dirty="0"/>
          </a:p>
        </p:txBody>
      </p:sp>
      <p:pic>
        <p:nvPicPr>
          <p:cNvPr id="6" name="Grafik 5">
            <a:extLst>
              <a:ext uri="{FF2B5EF4-FFF2-40B4-BE49-F238E27FC236}">
                <a16:creationId xmlns:a16="http://schemas.microsoft.com/office/drawing/2014/main" id="{F5B0526A-BC06-F4E9-CEA4-CA348400E6B4}"/>
              </a:ext>
            </a:extLst>
          </p:cNvPr>
          <p:cNvPicPr>
            <a:picLocks noChangeAspect="1"/>
          </p:cNvPicPr>
          <p:nvPr/>
        </p:nvPicPr>
        <p:blipFill>
          <a:blip r:embed="rId2"/>
          <a:stretch>
            <a:fillRect/>
          </a:stretch>
        </p:blipFill>
        <p:spPr>
          <a:xfrm>
            <a:off x="1261640" y="2403736"/>
            <a:ext cx="3748289" cy="3507753"/>
          </a:xfrm>
          <a:prstGeom prst="rect">
            <a:avLst/>
          </a:prstGeom>
        </p:spPr>
      </p:pic>
      <p:sp>
        <p:nvSpPr>
          <p:cNvPr id="5" name="Textplatzhalter 4">
            <a:extLst>
              <a:ext uri="{FF2B5EF4-FFF2-40B4-BE49-F238E27FC236}">
                <a16:creationId xmlns:a16="http://schemas.microsoft.com/office/drawing/2014/main" id="{6A430773-7E7C-FAD2-F54E-8A7A14D73E13}"/>
              </a:ext>
            </a:extLst>
          </p:cNvPr>
          <p:cNvSpPr>
            <a:spLocks noGrp="1"/>
          </p:cNvSpPr>
          <p:nvPr>
            <p:ph type="body" sz="half" idx="2"/>
          </p:nvPr>
        </p:nvSpPr>
        <p:spPr>
          <a:xfrm>
            <a:off x="601884" y="2361235"/>
            <a:ext cx="10660283" cy="3499816"/>
          </a:xfrm>
        </p:spPr>
        <p:txBody>
          <a:bodyPr/>
          <a:lstStyle/>
          <a:p>
            <a:endParaRPr lang="de-DE" dirty="0"/>
          </a:p>
        </p:txBody>
      </p:sp>
    </p:spTree>
    <p:extLst>
      <p:ext uri="{BB962C8B-B14F-4D97-AF65-F5344CB8AC3E}">
        <p14:creationId xmlns:p14="http://schemas.microsoft.com/office/powerpoint/2010/main" val="742450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234C8E81-A311-26E7-C0CE-CC831BA35FB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Employment of foreigners in Austria (09/23)</a:t>
            </a:r>
          </a:p>
        </p:txBody>
      </p:sp>
      <p:graphicFrame>
        <p:nvGraphicFramePr>
          <p:cNvPr id="4" name="Inhaltsplatzhalter 3">
            <a:extLst>
              <a:ext uri="{FF2B5EF4-FFF2-40B4-BE49-F238E27FC236}">
                <a16:creationId xmlns:a16="http://schemas.microsoft.com/office/drawing/2014/main" id="{D4D33129-06A6-4F02-214D-48BD200C4E2F}"/>
              </a:ext>
            </a:extLst>
          </p:cNvPr>
          <p:cNvGraphicFramePr>
            <a:graphicFrameLocks noGrp="1"/>
          </p:cNvGraphicFramePr>
          <p:nvPr>
            <p:ph idx="1"/>
            <p:extLst>
              <p:ext uri="{D42A27DB-BD31-4B8C-83A1-F6EECF244321}">
                <p14:modId xmlns:p14="http://schemas.microsoft.com/office/powerpoint/2010/main" val="3501967942"/>
              </p:ext>
            </p:extLst>
          </p:nvPr>
        </p:nvGraphicFramePr>
        <p:xfrm>
          <a:off x="4502428" y="1303074"/>
          <a:ext cx="7225749" cy="4251856"/>
        </p:xfrm>
        <a:graphic>
          <a:graphicData uri="http://schemas.openxmlformats.org/drawingml/2006/table">
            <a:tbl>
              <a:tblPr firstRow="1" bandRow="1">
                <a:tableStyleId>{5C22544A-7EE6-4342-B048-85BDC9FD1C3A}</a:tableStyleId>
              </a:tblPr>
              <a:tblGrid>
                <a:gridCol w="658996">
                  <a:extLst>
                    <a:ext uri="{9D8B030D-6E8A-4147-A177-3AD203B41FA5}">
                      <a16:colId xmlns:a16="http://schemas.microsoft.com/office/drawing/2014/main" val="3908083507"/>
                    </a:ext>
                  </a:extLst>
                </a:gridCol>
                <a:gridCol w="4374258">
                  <a:extLst>
                    <a:ext uri="{9D8B030D-6E8A-4147-A177-3AD203B41FA5}">
                      <a16:colId xmlns:a16="http://schemas.microsoft.com/office/drawing/2014/main" val="263557256"/>
                    </a:ext>
                  </a:extLst>
                </a:gridCol>
                <a:gridCol w="2192495">
                  <a:extLst>
                    <a:ext uri="{9D8B030D-6E8A-4147-A177-3AD203B41FA5}">
                      <a16:colId xmlns:a16="http://schemas.microsoft.com/office/drawing/2014/main" val="2676023081"/>
                    </a:ext>
                  </a:extLst>
                </a:gridCol>
              </a:tblGrid>
              <a:tr h="531482">
                <a:tc>
                  <a:txBody>
                    <a:bodyPr/>
                    <a:lstStyle/>
                    <a:p>
                      <a:pPr algn="ctr" fontAlgn="ctr"/>
                      <a:endParaRPr lang="de-DE" sz="3100" b="0" i="0" u="none" strike="noStrike">
                        <a:effectLst/>
                        <a:latin typeface="Arial" panose="020B0604020202020204" pitchFamily="34" charset="0"/>
                      </a:endParaRPr>
                    </a:p>
                  </a:txBody>
                  <a:tcPr marL="16226" marR="16226" marT="16226" marB="0" anchor="ctr"/>
                </a:tc>
                <a:tc>
                  <a:txBody>
                    <a:bodyPr/>
                    <a:lstStyle/>
                    <a:p>
                      <a:pPr algn="ctr" fontAlgn="ctr"/>
                      <a:r>
                        <a:rPr lang="pt-BR" sz="3100" u="none" strike="noStrike">
                          <a:effectLst/>
                        </a:rPr>
                        <a:t>Origin</a:t>
                      </a:r>
                      <a:endParaRPr lang="pt-BR" sz="3100" b="0" i="0" u="none" strike="noStrike">
                        <a:effectLst/>
                        <a:latin typeface="Arial" panose="020B0604020202020204" pitchFamily="34" charset="0"/>
                      </a:endParaRPr>
                    </a:p>
                  </a:txBody>
                  <a:tcPr marL="16226" marR="16226" marT="16226" marB="0" anchor="ctr"/>
                </a:tc>
                <a:tc>
                  <a:txBody>
                    <a:bodyPr/>
                    <a:lstStyle/>
                    <a:p>
                      <a:pPr algn="ctr" fontAlgn="ctr"/>
                      <a:r>
                        <a:rPr lang="de-DE" sz="3100" u="none" strike="noStrike">
                          <a:effectLst/>
                        </a:rPr>
                        <a:t>Number</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1608358665"/>
                  </a:ext>
                </a:extLst>
              </a:tr>
              <a:tr h="531482">
                <a:tc>
                  <a:txBody>
                    <a:bodyPr/>
                    <a:lstStyle/>
                    <a:p>
                      <a:pPr algn="r" fontAlgn="ctr"/>
                      <a:r>
                        <a:rPr lang="de-DE" sz="3100" u="none" strike="noStrike">
                          <a:effectLst/>
                        </a:rPr>
                        <a:t>1  </a:t>
                      </a:r>
                      <a:endParaRPr lang="de-DE" sz="3100" b="1" i="0" u="none" strike="noStrike">
                        <a:effectLst/>
                        <a:latin typeface="Arial" panose="020B0604020202020204" pitchFamily="34" charset="0"/>
                      </a:endParaRPr>
                    </a:p>
                  </a:txBody>
                  <a:tcPr marL="16226" marR="16226" marT="16226" marB="0" anchor="ctr"/>
                </a:tc>
                <a:tc>
                  <a:txBody>
                    <a:bodyPr/>
                    <a:lstStyle/>
                    <a:p>
                      <a:pPr algn="l" fontAlgn="ctr"/>
                      <a:r>
                        <a:rPr lang="de-DE" sz="3100" u="none" strike="noStrike">
                          <a:solidFill>
                            <a:srgbClr val="FF0000"/>
                          </a:solidFill>
                          <a:effectLst/>
                        </a:rPr>
                        <a:t>Total figure</a:t>
                      </a:r>
                      <a:endParaRPr lang="de-DE" sz="3100" b="1" i="0" u="none" strike="noStrike">
                        <a:solidFill>
                          <a:srgbClr val="FF0000"/>
                        </a:solidFill>
                        <a:effectLst/>
                        <a:latin typeface="Arial" panose="020B0604020202020204" pitchFamily="34" charset="0"/>
                      </a:endParaRPr>
                    </a:p>
                  </a:txBody>
                  <a:tcPr marL="292071" marR="16226" marT="16226" marB="0" anchor="ctr"/>
                </a:tc>
                <a:tc>
                  <a:txBody>
                    <a:bodyPr/>
                    <a:lstStyle/>
                    <a:p>
                      <a:pPr algn="r" fontAlgn="ctr"/>
                      <a:r>
                        <a:rPr lang="de-DE" sz="3100" u="none" strike="noStrike">
                          <a:effectLst/>
                        </a:rPr>
                        <a:t>1.000.840  </a:t>
                      </a:r>
                      <a:endParaRPr lang="de-DE" sz="3100" b="1"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1497714229"/>
                  </a:ext>
                </a:extLst>
              </a:tr>
              <a:tr h="531482">
                <a:tc>
                  <a:txBody>
                    <a:bodyPr/>
                    <a:lstStyle/>
                    <a:p>
                      <a:pPr algn="r" fontAlgn="ctr"/>
                      <a:r>
                        <a:rPr lang="de-DE" sz="3100" u="none" strike="noStrike">
                          <a:effectLst/>
                        </a:rPr>
                        <a:t>2  </a:t>
                      </a:r>
                      <a:endParaRPr lang="de-DE" sz="3100" b="0" i="0" u="none" strike="noStrike">
                        <a:effectLst/>
                        <a:latin typeface="Arial" panose="020B0604020202020204" pitchFamily="34" charset="0"/>
                      </a:endParaRPr>
                    </a:p>
                  </a:txBody>
                  <a:tcPr marL="16226" marR="16226" marT="16226" marB="0" anchor="ctr"/>
                </a:tc>
                <a:tc>
                  <a:txBody>
                    <a:bodyPr/>
                    <a:lstStyle/>
                    <a:p>
                      <a:pPr algn="l" fontAlgn="ctr"/>
                      <a:r>
                        <a:rPr lang="de-DE" sz="3100" u="none" strike="noStrike">
                          <a:solidFill>
                            <a:srgbClr val="FF0000"/>
                          </a:solidFill>
                          <a:effectLst/>
                        </a:rPr>
                        <a:t>Europe</a:t>
                      </a:r>
                      <a:endParaRPr lang="de-DE" sz="3100" b="0" i="0" u="none" strike="noStrike">
                        <a:solidFill>
                          <a:srgbClr val="FF0000"/>
                        </a:solidFill>
                        <a:effectLst/>
                        <a:latin typeface="Arial" panose="020B0604020202020204" pitchFamily="34" charset="0"/>
                      </a:endParaRPr>
                    </a:p>
                  </a:txBody>
                  <a:tcPr marL="292071" marR="16226" marT="16226" marB="0" anchor="ctr"/>
                </a:tc>
                <a:tc>
                  <a:txBody>
                    <a:bodyPr/>
                    <a:lstStyle/>
                    <a:p>
                      <a:pPr algn="r" fontAlgn="ctr"/>
                      <a:r>
                        <a:rPr lang="de-DE" sz="3100" u="none" strike="noStrike">
                          <a:effectLst/>
                        </a:rPr>
                        <a:t>875.313  </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2994147847"/>
                  </a:ext>
                </a:extLst>
              </a:tr>
              <a:tr h="531482">
                <a:tc>
                  <a:txBody>
                    <a:bodyPr/>
                    <a:lstStyle/>
                    <a:p>
                      <a:pPr algn="r" fontAlgn="ctr"/>
                      <a:r>
                        <a:rPr lang="de-DE" sz="3100" u="none" strike="noStrike">
                          <a:effectLst/>
                        </a:rPr>
                        <a:t>3  </a:t>
                      </a:r>
                      <a:endParaRPr lang="de-DE" sz="3100" b="0" i="0" u="none" strike="noStrike">
                        <a:effectLst/>
                        <a:latin typeface="Arial" panose="020B0604020202020204" pitchFamily="34" charset="0"/>
                      </a:endParaRPr>
                    </a:p>
                  </a:txBody>
                  <a:tcPr marL="16226" marR="16226" marT="16226" marB="0" anchor="ctr"/>
                </a:tc>
                <a:tc>
                  <a:txBody>
                    <a:bodyPr/>
                    <a:lstStyle/>
                    <a:p>
                      <a:pPr algn="l" fontAlgn="ctr"/>
                      <a:r>
                        <a:rPr lang="de-DE" sz="3100" u="none" strike="noStrike">
                          <a:effectLst/>
                        </a:rPr>
                        <a:t>Asia</a:t>
                      </a:r>
                      <a:endParaRPr lang="de-DE" sz="3100" b="0" i="0" u="none" strike="noStrike">
                        <a:solidFill>
                          <a:srgbClr val="000000"/>
                        </a:solidFill>
                        <a:effectLst/>
                        <a:latin typeface="Arial" panose="020B0604020202020204" pitchFamily="34" charset="0"/>
                      </a:endParaRPr>
                    </a:p>
                  </a:txBody>
                  <a:tcPr marL="292071" marR="16226" marT="16226" marB="0" anchor="ctr"/>
                </a:tc>
                <a:tc>
                  <a:txBody>
                    <a:bodyPr/>
                    <a:lstStyle/>
                    <a:p>
                      <a:pPr algn="r" fontAlgn="ctr"/>
                      <a:r>
                        <a:rPr lang="de-DE" sz="3100" u="none" strike="noStrike">
                          <a:effectLst/>
                        </a:rPr>
                        <a:t>86.584  </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1443652049"/>
                  </a:ext>
                </a:extLst>
              </a:tr>
              <a:tr h="531482">
                <a:tc>
                  <a:txBody>
                    <a:bodyPr/>
                    <a:lstStyle/>
                    <a:p>
                      <a:pPr algn="r" fontAlgn="ctr"/>
                      <a:r>
                        <a:rPr lang="de-DE" sz="3100" u="none" strike="noStrike">
                          <a:effectLst/>
                        </a:rPr>
                        <a:t>4  </a:t>
                      </a:r>
                      <a:endParaRPr lang="de-DE" sz="3100" b="0" i="0" u="none" strike="noStrike">
                        <a:effectLst/>
                        <a:latin typeface="Arial" panose="020B0604020202020204" pitchFamily="34" charset="0"/>
                      </a:endParaRPr>
                    </a:p>
                  </a:txBody>
                  <a:tcPr marL="16226" marR="16226" marT="16226" marB="0" anchor="ctr"/>
                </a:tc>
                <a:tc>
                  <a:txBody>
                    <a:bodyPr/>
                    <a:lstStyle/>
                    <a:p>
                      <a:pPr algn="l" fontAlgn="ctr"/>
                      <a:r>
                        <a:rPr lang="de-DE" sz="3100" u="none" strike="noStrike">
                          <a:effectLst/>
                        </a:rPr>
                        <a:t>Africa</a:t>
                      </a:r>
                      <a:endParaRPr lang="de-DE" sz="3100" b="0" i="0" u="none" strike="noStrike">
                        <a:solidFill>
                          <a:srgbClr val="000000"/>
                        </a:solidFill>
                        <a:effectLst/>
                        <a:latin typeface="Arial" panose="020B0604020202020204" pitchFamily="34" charset="0"/>
                      </a:endParaRPr>
                    </a:p>
                  </a:txBody>
                  <a:tcPr marL="292071" marR="16226" marT="16226" marB="0" anchor="ctr"/>
                </a:tc>
                <a:tc>
                  <a:txBody>
                    <a:bodyPr/>
                    <a:lstStyle/>
                    <a:p>
                      <a:pPr algn="r" fontAlgn="ctr"/>
                      <a:r>
                        <a:rPr lang="de-DE" sz="3100" u="none" strike="noStrike">
                          <a:effectLst/>
                        </a:rPr>
                        <a:t>19.251  </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110577571"/>
                  </a:ext>
                </a:extLst>
              </a:tr>
              <a:tr h="531482">
                <a:tc>
                  <a:txBody>
                    <a:bodyPr/>
                    <a:lstStyle/>
                    <a:p>
                      <a:pPr algn="r" fontAlgn="ctr"/>
                      <a:r>
                        <a:rPr lang="de-DE" sz="3100" u="none" strike="noStrike">
                          <a:effectLst/>
                        </a:rPr>
                        <a:t>5  </a:t>
                      </a:r>
                      <a:endParaRPr lang="de-DE" sz="3100" b="0" i="0" u="none" strike="noStrike">
                        <a:effectLst/>
                        <a:latin typeface="Arial" panose="020B0604020202020204" pitchFamily="34" charset="0"/>
                      </a:endParaRPr>
                    </a:p>
                  </a:txBody>
                  <a:tcPr marL="16226" marR="16226" marT="16226" marB="0" anchor="ctr"/>
                </a:tc>
                <a:tc>
                  <a:txBody>
                    <a:bodyPr/>
                    <a:lstStyle/>
                    <a:p>
                      <a:pPr algn="l" fontAlgn="ctr"/>
                      <a:r>
                        <a:rPr lang="de-DE" sz="3100" u="none" strike="noStrike">
                          <a:effectLst/>
                        </a:rPr>
                        <a:t>America</a:t>
                      </a:r>
                      <a:endParaRPr lang="de-DE" sz="3100" b="0" i="0" u="none" strike="noStrike">
                        <a:solidFill>
                          <a:srgbClr val="000000"/>
                        </a:solidFill>
                        <a:effectLst/>
                        <a:latin typeface="Arial" panose="020B0604020202020204" pitchFamily="34" charset="0"/>
                      </a:endParaRPr>
                    </a:p>
                  </a:txBody>
                  <a:tcPr marL="292071" marR="16226" marT="16226" marB="0" anchor="ctr"/>
                </a:tc>
                <a:tc>
                  <a:txBody>
                    <a:bodyPr/>
                    <a:lstStyle/>
                    <a:p>
                      <a:pPr algn="r" fontAlgn="ctr"/>
                      <a:r>
                        <a:rPr lang="de-DE" sz="3100" u="none" strike="noStrike">
                          <a:effectLst/>
                        </a:rPr>
                        <a:t>12.957  </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2727934736"/>
                  </a:ext>
                </a:extLst>
              </a:tr>
              <a:tr h="531482">
                <a:tc>
                  <a:txBody>
                    <a:bodyPr/>
                    <a:lstStyle/>
                    <a:p>
                      <a:pPr algn="r" fontAlgn="ctr"/>
                      <a:r>
                        <a:rPr lang="de-DE" sz="3100" u="none" strike="noStrike">
                          <a:effectLst/>
                        </a:rPr>
                        <a:t>6  </a:t>
                      </a:r>
                      <a:endParaRPr lang="de-DE" sz="3100" b="0" i="0" u="none" strike="noStrike">
                        <a:effectLst/>
                        <a:latin typeface="Arial" panose="020B0604020202020204" pitchFamily="34" charset="0"/>
                      </a:endParaRPr>
                    </a:p>
                  </a:txBody>
                  <a:tcPr marL="16226" marR="16226" marT="16226" marB="0" anchor="ctr"/>
                </a:tc>
                <a:tc>
                  <a:txBody>
                    <a:bodyPr/>
                    <a:lstStyle/>
                    <a:p>
                      <a:pPr algn="l" fontAlgn="ctr"/>
                      <a:r>
                        <a:rPr lang="de-DE" sz="3100" u="none" strike="noStrike">
                          <a:effectLst/>
                        </a:rPr>
                        <a:t>Australia and Oceania</a:t>
                      </a:r>
                      <a:endParaRPr lang="de-DE" sz="3100" b="0" i="0" u="none" strike="noStrike">
                        <a:solidFill>
                          <a:srgbClr val="000000"/>
                        </a:solidFill>
                        <a:effectLst/>
                        <a:latin typeface="Arial" panose="020B0604020202020204" pitchFamily="34" charset="0"/>
                      </a:endParaRPr>
                    </a:p>
                  </a:txBody>
                  <a:tcPr marL="292071" marR="16226" marT="16226" marB="0" anchor="ctr"/>
                </a:tc>
                <a:tc>
                  <a:txBody>
                    <a:bodyPr/>
                    <a:lstStyle/>
                    <a:p>
                      <a:pPr algn="r" fontAlgn="ctr"/>
                      <a:r>
                        <a:rPr lang="de-DE" sz="3100" u="none" strike="noStrike">
                          <a:effectLst/>
                        </a:rPr>
                        <a:t>799  </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782804290"/>
                  </a:ext>
                </a:extLst>
              </a:tr>
              <a:tr h="531482">
                <a:tc>
                  <a:txBody>
                    <a:bodyPr/>
                    <a:lstStyle/>
                    <a:p>
                      <a:pPr algn="r" fontAlgn="ctr"/>
                      <a:r>
                        <a:rPr lang="de-DE" sz="3100" u="none" strike="noStrike">
                          <a:effectLst/>
                        </a:rPr>
                        <a:t>7  </a:t>
                      </a:r>
                      <a:endParaRPr lang="de-DE" sz="3100" b="0" i="0" u="none" strike="noStrike">
                        <a:effectLst/>
                        <a:latin typeface="Arial" panose="020B0604020202020204" pitchFamily="34" charset="0"/>
                      </a:endParaRPr>
                    </a:p>
                  </a:txBody>
                  <a:tcPr marL="16226" marR="16226" marT="16226" marB="0" anchor="ctr"/>
                </a:tc>
                <a:tc>
                  <a:txBody>
                    <a:bodyPr/>
                    <a:lstStyle/>
                    <a:p>
                      <a:pPr algn="l" fontAlgn="ctr"/>
                      <a:r>
                        <a:rPr lang="de-DE" sz="3100" b="0" i="0" u="none" strike="noStrike">
                          <a:solidFill>
                            <a:srgbClr val="000000"/>
                          </a:solidFill>
                          <a:effectLst/>
                          <a:latin typeface="Arial" panose="020B0604020202020204" pitchFamily="34" charset="0"/>
                        </a:rPr>
                        <a:t>Unknown nationality</a:t>
                      </a:r>
                    </a:p>
                  </a:txBody>
                  <a:tcPr marL="292071" marR="16226" marT="16226" marB="0" anchor="ctr"/>
                </a:tc>
                <a:tc>
                  <a:txBody>
                    <a:bodyPr/>
                    <a:lstStyle/>
                    <a:p>
                      <a:pPr algn="r" fontAlgn="ctr"/>
                      <a:r>
                        <a:rPr lang="de-DE" sz="3100" u="none" strike="noStrike">
                          <a:effectLst/>
                        </a:rPr>
                        <a:t>5.936  </a:t>
                      </a:r>
                      <a:endParaRPr lang="de-DE" sz="3100" b="0" i="0" u="none" strike="noStrike">
                        <a:effectLst/>
                        <a:latin typeface="Arial" panose="020B0604020202020204" pitchFamily="34" charset="0"/>
                      </a:endParaRPr>
                    </a:p>
                  </a:txBody>
                  <a:tcPr marL="16226" marR="16226" marT="16226" marB="0" anchor="ctr"/>
                </a:tc>
                <a:extLst>
                  <a:ext uri="{0D108BD9-81ED-4DB2-BD59-A6C34878D82A}">
                    <a16:rowId xmlns:a16="http://schemas.microsoft.com/office/drawing/2014/main" val="1418728996"/>
                  </a:ext>
                </a:extLst>
              </a:tr>
            </a:tbl>
          </a:graphicData>
        </a:graphic>
      </p:graphicFrame>
    </p:spTree>
    <p:extLst>
      <p:ext uri="{BB962C8B-B14F-4D97-AF65-F5344CB8AC3E}">
        <p14:creationId xmlns:p14="http://schemas.microsoft.com/office/powerpoint/2010/main" val="197776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2AFFE-2E7C-2336-AEA9-36B81F552274}"/>
              </a:ext>
            </a:extLst>
          </p:cNvPr>
          <p:cNvSpPr>
            <a:spLocks noGrp="1"/>
          </p:cNvSpPr>
          <p:nvPr>
            <p:ph type="title"/>
          </p:nvPr>
        </p:nvSpPr>
        <p:spPr/>
        <p:txBody>
          <a:bodyPr>
            <a:normAutofit/>
          </a:bodyPr>
          <a:lstStyle/>
          <a:p>
            <a:pPr algn="ctr"/>
            <a:r>
              <a:rPr lang="de-DE" sz="2800" b="1" dirty="0" err="1">
                <a:solidFill>
                  <a:srgbClr val="FF0000"/>
                </a:solidFill>
              </a:rPr>
              <a:t>Foreign</a:t>
            </a:r>
            <a:r>
              <a:rPr lang="de-DE" sz="2800" b="1" dirty="0">
                <a:solidFill>
                  <a:srgbClr val="FF0000"/>
                </a:solidFill>
              </a:rPr>
              <a:t> </a:t>
            </a:r>
            <a:r>
              <a:rPr lang="de-DE" sz="2800" b="1" dirty="0" err="1">
                <a:solidFill>
                  <a:srgbClr val="FF0000"/>
                </a:solidFill>
              </a:rPr>
              <a:t>workers</a:t>
            </a:r>
            <a:r>
              <a:rPr lang="de-DE" sz="2800" b="1" dirty="0">
                <a:solidFill>
                  <a:srgbClr val="FF0000"/>
                </a:solidFill>
              </a:rPr>
              <a:t> </a:t>
            </a:r>
            <a:r>
              <a:rPr lang="de-DE" sz="2800" b="1" dirty="0" err="1">
                <a:solidFill>
                  <a:srgbClr val="FF0000"/>
                </a:solidFill>
              </a:rPr>
              <a:t>from</a:t>
            </a:r>
            <a:r>
              <a:rPr lang="de-DE" sz="2800" b="1" dirty="0">
                <a:solidFill>
                  <a:srgbClr val="FF0000"/>
                </a:solidFill>
              </a:rPr>
              <a:t> Asia and </a:t>
            </a:r>
            <a:r>
              <a:rPr lang="de-DE" sz="2800" b="1" dirty="0" err="1">
                <a:solidFill>
                  <a:srgbClr val="FF0000"/>
                </a:solidFill>
              </a:rPr>
              <a:t>Africa</a:t>
            </a:r>
            <a:r>
              <a:rPr lang="de-DE" sz="2800" b="1" dirty="0">
                <a:solidFill>
                  <a:srgbClr val="FF0000"/>
                </a:solidFill>
              </a:rPr>
              <a:t> (09/23)</a:t>
            </a:r>
          </a:p>
        </p:txBody>
      </p:sp>
      <p:graphicFrame>
        <p:nvGraphicFramePr>
          <p:cNvPr id="4" name="Tabelle 4">
            <a:extLst>
              <a:ext uri="{FF2B5EF4-FFF2-40B4-BE49-F238E27FC236}">
                <a16:creationId xmlns:a16="http://schemas.microsoft.com/office/drawing/2014/main" id="{61479BDA-4EB1-7893-6414-B7CEFD13CAA0}"/>
              </a:ext>
            </a:extLst>
          </p:cNvPr>
          <p:cNvGraphicFramePr>
            <a:graphicFrameLocks noGrp="1"/>
          </p:cNvGraphicFramePr>
          <p:nvPr>
            <p:ph sz="half" idx="1"/>
            <p:extLst>
              <p:ext uri="{D42A27DB-BD31-4B8C-83A1-F6EECF244321}">
                <p14:modId xmlns:p14="http://schemas.microsoft.com/office/powerpoint/2010/main" val="3083143846"/>
              </p:ext>
            </p:extLst>
          </p:nvPr>
        </p:nvGraphicFramePr>
        <p:xfrm>
          <a:off x="838200" y="1825625"/>
          <a:ext cx="5181600" cy="435094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22040779"/>
                    </a:ext>
                  </a:extLst>
                </a:gridCol>
                <a:gridCol w="2590800">
                  <a:extLst>
                    <a:ext uri="{9D8B030D-6E8A-4147-A177-3AD203B41FA5}">
                      <a16:colId xmlns:a16="http://schemas.microsoft.com/office/drawing/2014/main" val="662994187"/>
                    </a:ext>
                  </a:extLst>
                </a:gridCol>
              </a:tblGrid>
              <a:tr h="1029843">
                <a:tc>
                  <a:txBody>
                    <a:bodyPr/>
                    <a:lstStyle/>
                    <a:p>
                      <a:r>
                        <a:rPr lang="de-DE" dirty="0"/>
                        <a:t>Asia</a:t>
                      </a:r>
                    </a:p>
                  </a:txBody>
                  <a:tcPr/>
                </a:tc>
                <a:tc>
                  <a:txBody>
                    <a:bodyPr/>
                    <a:lstStyle/>
                    <a:p>
                      <a:r>
                        <a:rPr lang="de-DE" dirty="0"/>
                        <a:t>86.600</a:t>
                      </a:r>
                    </a:p>
                  </a:txBody>
                  <a:tcPr/>
                </a:tc>
                <a:extLst>
                  <a:ext uri="{0D108BD9-81ED-4DB2-BD59-A6C34878D82A}">
                    <a16:rowId xmlns:a16="http://schemas.microsoft.com/office/drawing/2014/main" val="3711229520"/>
                  </a:ext>
                </a:extLst>
              </a:tr>
              <a:tr h="547185">
                <a:tc>
                  <a:txBody>
                    <a:bodyPr/>
                    <a:lstStyle/>
                    <a:p>
                      <a:r>
                        <a:rPr lang="de-DE" dirty="0"/>
                        <a:t>Afghanistan</a:t>
                      </a:r>
                    </a:p>
                  </a:txBody>
                  <a:tcPr/>
                </a:tc>
                <a:tc>
                  <a:txBody>
                    <a:bodyPr/>
                    <a:lstStyle/>
                    <a:p>
                      <a:r>
                        <a:rPr lang="de-DE" dirty="0"/>
                        <a:t>19.300</a:t>
                      </a:r>
                    </a:p>
                  </a:txBody>
                  <a:tcPr/>
                </a:tc>
                <a:extLst>
                  <a:ext uri="{0D108BD9-81ED-4DB2-BD59-A6C34878D82A}">
                    <a16:rowId xmlns:a16="http://schemas.microsoft.com/office/drawing/2014/main" val="423177407"/>
                  </a:ext>
                </a:extLst>
              </a:tr>
              <a:tr h="554784">
                <a:tc>
                  <a:txBody>
                    <a:bodyPr/>
                    <a:lstStyle/>
                    <a:p>
                      <a:r>
                        <a:rPr lang="de-DE" dirty="0"/>
                        <a:t>Iran</a:t>
                      </a:r>
                    </a:p>
                  </a:txBody>
                  <a:tcPr/>
                </a:tc>
                <a:tc>
                  <a:txBody>
                    <a:bodyPr/>
                    <a:lstStyle/>
                    <a:p>
                      <a:r>
                        <a:rPr lang="de-DE" dirty="0"/>
                        <a:t>8.000</a:t>
                      </a:r>
                    </a:p>
                  </a:txBody>
                  <a:tcPr/>
                </a:tc>
                <a:extLst>
                  <a:ext uri="{0D108BD9-81ED-4DB2-BD59-A6C34878D82A}">
                    <a16:rowId xmlns:a16="http://schemas.microsoft.com/office/drawing/2014/main" val="4280167236"/>
                  </a:ext>
                </a:extLst>
              </a:tr>
              <a:tr h="554784">
                <a:tc>
                  <a:txBody>
                    <a:bodyPr/>
                    <a:lstStyle/>
                    <a:p>
                      <a:r>
                        <a:rPr lang="de-DE" dirty="0"/>
                        <a:t>India</a:t>
                      </a:r>
                    </a:p>
                  </a:txBody>
                  <a:tcPr/>
                </a:tc>
                <a:tc>
                  <a:txBody>
                    <a:bodyPr/>
                    <a:lstStyle/>
                    <a:p>
                      <a:r>
                        <a:rPr lang="de-DE" dirty="0"/>
                        <a:t>7.000</a:t>
                      </a:r>
                    </a:p>
                  </a:txBody>
                  <a:tcPr/>
                </a:tc>
                <a:extLst>
                  <a:ext uri="{0D108BD9-81ED-4DB2-BD59-A6C34878D82A}">
                    <a16:rowId xmlns:a16="http://schemas.microsoft.com/office/drawing/2014/main" val="2483164251"/>
                  </a:ext>
                </a:extLst>
              </a:tr>
              <a:tr h="554784">
                <a:tc>
                  <a:txBody>
                    <a:bodyPr/>
                    <a:lstStyle/>
                    <a:p>
                      <a:r>
                        <a:rPr lang="de-DE" dirty="0"/>
                        <a:t>Irak</a:t>
                      </a:r>
                    </a:p>
                  </a:txBody>
                  <a:tcPr/>
                </a:tc>
                <a:tc>
                  <a:txBody>
                    <a:bodyPr/>
                    <a:lstStyle/>
                    <a:p>
                      <a:r>
                        <a:rPr lang="de-DE" dirty="0"/>
                        <a:t>4.700</a:t>
                      </a:r>
                    </a:p>
                  </a:txBody>
                  <a:tcPr/>
                </a:tc>
                <a:extLst>
                  <a:ext uri="{0D108BD9-81ED-4DB2-BD59-A6C34878D82A}">
                    <a16:rowId xmlns:a16="http://schemas.microsoft.com/office/drawing/2014/main" val="590536139"/>
                  </a:ext>
                </a:extLst>
              </a:tr>
              <a:tr h="554784">
                <a:tc>
                  <a:txBody>
                    <a:bodyPr/>
                    <a:lstStyle/>
                    <a:p>
                      <a:r>
                        <a:rPr lang="de-DE" dirty="0"/>
                        <a:t>China</a:t>
                      </a:r>
                    </a:p>
                  </a:txBody>
                  <a:tcPr/>
                </a:tc>
                <a:tc>
                  <a:txBody>
                    <a:bodyPr/>
                    <a:lstStyle/>
                    <a:p>
                      <a:r>
                        <a:rPr lang="de-DE" dirty="0"/>
                        <a:t>5.900</a:t>
                      </a:r>
                    </a:p>
                  </a:txBody>
                  <a:tcPr/>
                </a:tc>
                <a:extLst>
                  <a:ext uri="{0D108BD9-81ED-4DB2-BD59-A6C34878D82A}">
                    <a16:rowId xmlns:a16="http://schemas.microsoft.com/office/drawing/2014/main" val="3386799446"/>
                  </a:ext>
                </a:extLst>
              </a:tr>
              <a:tr h="554784">
                <a:tc>
                  <a:txBody>
                    <a:bodyPr/>
                    <a:lstStyle/>
                    <a:p>
                      <a:r>
                        <a:rPr lang="de-DE" dirty="0"/>
                        <a:t>Philippinen</a:t>
                      </a:r>
                    </a:p>
                  </a:txBody>
                  <a:tcPr/>
                </a:tc>
                <a:tc>
                  <a:txBody>
                    <a:bodyPr/>
                    <a:lstStyle/>
                    <a:p>
                      <a:r>
                        <a:rPr lang="de-DE" dirty="0"/>
                        <a:t>4.800</a:t>
                      </a:r>
                    </a:p>
                  </a:txBody>
                  <a:tcPr/>
                </a:tc>
                <a:extLst>
                  <a:ext uri="{0D108BD9-81ED-4DB2-BD59-A6C34878D82A}">
                    <a16:rowId xmlns:a16="http://schemas.microsoft.com/office/drawing/2014/main" val="3602374447"/>
                  </a:ext>
                </a:extLst>
              </a:tr>
            </a:tbl>
          </a:graphicData>
        </a:graphic>
      </p:graphicFrame>
      <p:sp>
        <p:nvSpPr>
          <p:cNvPr id="7" name="Inhaltsplatzhalter 6">
            <a:extLst>
              <a:ext uri="{FF2B5EF4-FFF2-40B4-BE49-F238E27FC236}">
                <a16:creationId xmlns:a16="http://schemas.microsoft.com/office/drawing/2014/main" id="{DC2ECA3F-7FA2-2770-05A6-F95FB707385B}"/>
              </a:ext>
            </a:extLst>
          </p:cNvPr>
          <p:cNvSpPr>
            <a:spLocks noGrp="1"/>
          </p:cNvSpPr>
          <p:nvPr>
            <p:ph sz="half" idx="2"/>
          </p:nvPr>
        </p:nvSpPr>
        <p:spPr>
          <a:xfrm>
            <a:off x="6172199" y="1825625"/>
            <a:ext cx="5706688" cy="3625789"/>
          </a:xfrm>
        </p:spPr>
        <p:txBody>
          <a:bodyPr/>
          <a:lstStyle/>
          <a:p>
            <a:endParaRPr lang="de-DE"/>
          </a:p>
        </p:txBody>
      </p:sp>
      <p:graphicFrame>
        <p:nvGraphicFramePr>
          <p:cNvPr id="5" name="Tabelle 5">
            <a:extLst>
              <a:ext uri="{FF2B5EF4-FFF2-40B4-BE49-F238E27FC236}">
                <a16:creationId xmlns:a16="http://schemas.microsoft.com/office/drawing/2014/main" id="{440B0736-3FF0-23B2-41B5-8EF3613592E9}"/>
              </a:ext>
            </a:extLst>
          </p:cNvPr>
          <p:cNvGraphicFramePr>
            <a:graphicFrameLocks noGrp="1"/>
          </p:cNvGraphicFramePr>
          <p:nvPr>
            <p:extLst>
              <p:ext uri="{D42A27DB-BD31-4B8C-83A1-F6EECF244321}">
                <p14:modId xmlns:p14="http://schemas.microsoft.com/office/powerpoint/2010/main" val="2197029761"/>
              </p:ext>
            </p:extLst>
          </p:nvPr>
        </p:nvGraphicFramePr>
        <p:xfrm>
          <a:off x="6172200" y="1825627"/>
          <a:ext cx="5681749" cy="4350947"/>
        </p:xfrm>
        <a:graphic>
          <a:graphicData uri="http://schemas.openxmlformats.org/drawingml/2006/table">
            <a:tbl>
              <a:tblPr firstRow="1" bandRow="1">
                <a:tableStyleId>{5C22544A-7EE6-4342-B048-85BDC9FD1C3A}</a:tableStyleId>
              </a:tblPr>
              <a:tblGrid>
                <a:gridCol w="2763982">
                  <a:extLst>
                    <a:ext uri="{9D8B030D-6E8A-4147-A177-3AD203B41FA5}">
                      <a16:colId xmlns:a16="http://schemas.microsoft.com/office/drawing/2014/main" val="1054945812"/>
                    </a:ext>
                  </a:extLst>
                </a:gridCol>
                <a:gridCol w="2917767">
                  <a:extLst>
                    <a:ext uri="{9D8B030D-6E8A-4147-A177-3AD203B41FA5}">
                      <a16:colId xmlns:a16="http://schemas.microsoft.com/office/drawing/2014/main" val="2265736281"/>
                    </a:ext>
                  </a:extLst>
                </a:gridCol>
              </a:tblGrid>
              <a:tr h="975491">
                <a:tc>
                  <a:txBody>
                    <a:bodyPr/>
                    <a:lstStyle/>
                    <a:p>
                      <a:r>
                        <a:rPr lang="de-DE"/>
                        <a:t>Africa</a:t>
                      </a:r>
                      <a:endParaRPr lang="de-DE" dirty="0"/>
                    </a:p>
                  </a:txBody>
                  <a:tcPr/>
                </a:tc>
                <a:tc>
                  <a:txBody>
                    <a:bodyPr/>
                    <a:lstStyle/>
                    <a:p>
                      <a:r>
                        <a:rPr lang="de-DE" dirty="0"/>
                        <a:t>19.250</a:t>
                      </a:r>
                    </a:p>
                  </a:txBody>
                  <a:tcPr/>
                </a:tc>
                <a:extLst>
                  <a:ext uri="{0D108BD9-81ED-4DB2-BD59-A6C34878D82A}">
                    <a16:rowId xmlns:a16="http://schemas.microsoft.com/office/drawing/2014/main" val="3852661905"/>
                  </a:ext>
                </a:extLst>
              </a:tr>
              <a:tr h="701717">
                <a:tc>
                  <a:txBody>
                    <a:bodyPr/>
                    <a:lstStyle/>
                    <a:p>
                      <a:r>
                        <a:rPr lang="de-DE" dirty="0"/>
                        <a:t>Egypt</a:t>
                      </a:r>
                    </a:p>
                  </a:txBody>
                  <a:tcPr/>
                </a:tc>
                <a:tc>
                  <a:txBody>
                    <a:bodyPr/>
                    <a:lstStyle/>
                    <a:p>
                      <a:r>
                        <a:rPr lang="de-DE" dirty="0"/>
                        <a:t>3.700</a:t>
                      </a:r>
                    </a:p>
                  </a:txBody>
                  <a:tcPr/>
                </a:tc>
                <a:extLst>
                  <a:ext uri="{0D108BD9-81ED-4DB2-BD59-A6C34878D82A}">
                    <a16:rowId xmlns:a16="http://schemas.microsoft.com/office/drawing/2014/main" val="931246785"/>
                  </a:ext>
                </a:extLst>
              </a:tr>
              <a:tr h="535309">
                <a:tc>
                  <a:txBody>
                    <a:bodyPr/>
                    <a:lstStyle/>
                    <a:p>
                      <a:r>
                        <a:rPr lang="de-DE" dirty="0"/>
                        <a:t>Nigeria</a:t>
                      </a:r>
                    </a:p>
                  </a:txBody>
                  <a:tcPr/>
                </a:tc>
                <a:tc>
                  <a:txBody>
                    <a:bodyPr/>
                    <a:lstStyle/>
                    <a:p>
                      <a:r>
                        <a:rPr lang="de-DE"/>
                        <a:t>3.500</a:t>
                      </a:r>
                      <a:endParaRPr lang="de-DE" dirty="0"/>
                    </a:p>
                  </a:txBody>
                  <a:tcPr/>
                </a:tc>
                <a:extLst>
                  <a:ext uri="{0D108BD9-81ED-4DB2-BD59-A6C34878D82A}">
                    <a16:rowId xmlns:a16="http://schemas.microsoft.com/office/drawing/2014/main" val="2565364980"/>
                  </a:ext>
                </a:extLst>
              </a:tr>
              <a:tr h="712810">
                <a:tc>
                  <a:txBody>
                    <a:bodyPr/>
                    <a:lstStyle/>
                    <a:p>
                      <a:r>
                        <a:rPr lang="de-DE"/>
                        <a:t>Somalia</a:t>
                      </a:r>
                      <a:endParaRPr lang="de-DE" dirty="0"/>
                    </a:p>
                  </a:txBody>
                  <a:tcPr/>
                </a:tc>
                <a:tc>
                  <a:txBody>
                    <a:bodyPr/>
                    <a:lstStyle/>
                    <a:p>
                      <a:r>
                        <a:rPr lang="de-DE"/>
                        <a:t>3.000</a:t>
                      </a:r>
                      <a:endParaRPr lang="de-DE" dirty="0"/>
                    </a:p>
                  </a:txBody>
                  <a:tcPr/>
                </a:tc>
                <a:extLst>
                  <a:ext uri="{0D108BD9-81ED-4DB2-BD59-A6C34878D82A}">
                    <a16:rowId xmlns:a16="http://schemas.microsoft.com/office/drawing/2014/main" val="3614490656"/>
                  </a:ext>
                </a:extLst>
              </a:tr>
              <a:tr h="712810">
                <a:tc>
                  <a:txBody>
                    <a:bodyPr/>
                    <a:lstStyle/>
                    <a:p>
                      <a:r>
                        <a:rPr lang="de-DE" dirty="0" err="1"/>
                        <a:t>Tunisia</a:t>
                      </a:r>
                      <a:endParaRPr lang="de-DE" dirty="0"/>
                    </a:p>
                  </a:txBody>
                  <a:tcPr/>
                </a:tc>
                <a:tc>
                  <a:txBody>
                    <a:bodyPr/>
                    <a:lstStyle/>
                    <a:p>
                      <a:r>
                        <a:rPr lang="de-DE" dirty="0"/>
                        <a:t>1.500</a:t>
                      </a:r>
                    </a:p>
                  </a:txBody>
                  <a:tcPr/>
                </a:tc>
                <a:extLst>
                  <a:ext uri="{0D108BD9-81ED-4DB2-BD59-A6C34878D82A}">
                    <a16:rowId xmlns:a16="http://schemas.microsoft.com/office/drawing/2014/main" val="4291490189"/>
                  </a:ext>
                </a:extLst>
              </a:tr>
              <a:tr h="712810">
                <a:tc>
                  <a:txBody>
                    <a:bodyPr/>
                    <a:lstStyle/>
                    <a:p>
                      <a:r>
                        <a:rPr lang="de-DE" dirty="0" err="1"/>
                        <a:t>Maroc</a:t>
                      </a:r>
                      <a:endParaRPr lang="de-DE" dirty="0"/>
                    </a:p>
                  </a:txBody>
                  <a:tcPr/>
                </a:tc>
                <a:tc>
                  <a:txBody>
                    <a:bodyPr/>
                    <a:lstStyle/>
                    <a:p>
                      <a:r>
                        <a:rPr lang="de-DE" dirty="0"/>
                        <a:t>1.000</a:t>
                      </a:r>
                    </a:p>
                  </a:txBody>
                  <a:tcPr/>
                </a:tc>
                <a:extLst>
                  <a:ext uri="{0D108BD9-81ED-4DB2-BD59-A6C34878D82A}">
                    <a16:rowId xmlns:a16="http://schemas.microsoft.com/office/drawing/2014/main" val="2767436112"/>
                  </a:ext>
                </a:extLst>
              </a:tr>
            </a:tbl>
          </a:graphicData>
        </a:graphic>
      </p:graphicFrame>
    </p:spTree>
    <p:extLst>
      <p:ext uri="{BB962C8B-B14F-4D97-AF65-F5344CB8AC3E}">
        <p14:creationId xmlns:p14="http://schemas.microsoft.com/office/powerpoint/2010/main" val="51956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61947"/>
            <a:ext cx="10972800" cy="1076167"/>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e-AT" sz="3733" b="1" dirty="0">
                <a:solidFill>
                  <a:srgbClr val="E61E1E"/>
                </a:solidFill>
                <a:latin typeface="Arial" panose="020B0604020202020204" pitchFamily="34" charset="0"/>
                <a:cs typeface="Arial" panose="020B0604020202020204" pitchFamily="34" charset="0"/>
              </a:rPr>
              <a:t>Political Situation in Austria</a:t>
            </a:r>
          </a:p>
        </p:txBody>
      </p:sp>
      <p:sp>
        <p:nvSpPr>
          <p:cNvPr id="3" name="Inhaltsplatzhalter 2"/>
          <p:cNvSpPr>
            <a:spLocks noGrp="1"/>
          </p:cNvSpPr>
          <p:nvPr>
            <p:ph idx="1"/>
          </p:nvPr>
        </p:nvSpPr>
        <p:spPr>
          <a:xfrm>
            <a:off x="609601" y="1328928"/>
            <a:ext cx="11383348" cy="4700971"/>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1333"/>
              </a:spcBef>
            </a:pPr>
            <a:r>
              <a:rPr lang="de-AT" sz="2133" b="1" dirty="0" err="1"/>
              <a:t>Centre-right</a:t>
            </a:r>
            <a:r>
              <a:rPr lang="de-AT" sz="2133" b="1" dirty="0"/>
              <a:t> </a:t>
            </a:r>
            <a:r>
              <a:rPr lang="de-AT" sz="2133" b="1" dirty="0" err="1"/>
              <a:t>coalition</a:t>
            </a:r>
            <a:r>
              <a:rPr lang="de-AT" sz="2133" b="1" dirty="0"/>
              <a:t> </a:t>
            </a:r>
            <a:r>
              <a:rPr lang="de-AT" sz="2133" b="1" dirty="0" err="1"/>
              <a:t>government</a:t>
            </a:r>
            <a:r>
              <a:rPr lang="de-AT" sz="2133" b="1" dirty="0"/>
              <a:t> </a:t>
            </a:r>
            <a:r>
              <a:rPr lang="de-AT" sz="2133" b="1" dirty="0" err="1"/>
              <a:t>since</a:t>
            </a:r>
            <a:r>
              <a:rPr lang="de-AT" sz="2133" b="1" dirty="0"/>
              <a:t> 2019 </a:t>
            </a:r>
          </a:p>
          <a:p>
            <a:pPr lvl="1">
              <a:spcBef>
                <a:spcPts val="1333"/>
              </a:spcBef>
            </a:pPr>
            <a:r>
              <a:rPr lang="de-AT" sz="2133" dirty="0"/>
              <a:t>(</a:t>
            </a:r>
            <a:r>
              <a:rPr lang="de-AT" sz="2133" dirty="0" err="1"/>
              <a:t>Conservative</a:t>
            </a:r>
            <a:r>
              <a:rPr lang="de-AT" sz="2133" dirty="0"/>
              <a:t> ÖVP </a:t>
            </a:r>
            <a:r>
              <a:rPr lang="de-AT" sz="2133" dirty="0" err="1"/>
              <a:t>as</a:t>
            </a:r>
            <a:r>
              <a:rPr lang="de-AT" sz="2133" dirty="0"/>
              <a:t> </a:t>
            </a:r>
            <a:r>
              <a:rPr lang="de-AT" sz="2133" dirty="0" err="1"/>
              <a:t>senior</a:t>
            </a:r>
            <a:r>
              <a:rPr lang="de-AT" sz="2133" dirty="0"/>
              <a:t> and Green Party </a:t>
            </a:r>
            <a:r>
              <a:rPr lang="de-AT" sz="2133" dirty="0" err="1"/>
              <a:t>as</a:t>
            </a:r>
            <a:r>
              <a:rPr lang="de-AT" sz="2133" dirty="0"/>
              <a:t> </a:t>
            </a:r>
            <a:r>
              <a:rPr lang="de-AT" sz="2133" dirty="0" err="1"/>
              <a:t>junior</a:t>
            </a:r>
            <a:r>
              <a:rPr lang="de-AT" sz="2133" dirty="0"/>
              <a:t> </a:t>
            </a:r>
            <a:r>
              <a:rPr lang="de-AT" sz="2133" dirty="0" err="1"/>
              <a:t>partner</a:t>
            </a:r>
            <a:r>
              <a:rPr lang="de-AT" sz="2133" dirty="0"/>
              <a:t>)</a:t>
            </a:r>
          </a:p>
          <a:p>
            <a:pPr>
              <a:spcBef>
                <a:spcPts val="1333"/>
              </a:spcBef>
            </a:pPr>
            <a:r>
              <a:rPr lang="de-AT" sz="2133" b="1" dirty="0"/>
              <a:t>Next </a:t>
            </a:r>
            <a:r>
              <a:rPr lang="de-AT" sz="2133" b="1" dirty="0" err="1"/>
              <a:t>parliamentary</a:t>
            </a:r>
            <a:r>
              <a:rPr lang="de-AT" sz="2133" b="1" dirty="0"/>
              <a:t> </a:t>
            </a:r>
            <a:r>
              <a:rPr lang="de-AT" sz="2133" b="1" dirty="0" err="1"/>
              <a:t>elections</a:t>
            </a:r>
            <a:r>
              <a:rPr lang="de-AT" sz="2133" b="1" dirty="0"/>
              <a:t> in 2024</a:t>
            </a:r>
          </a:p>
          <a:p>
            <a:pPr>
              <a:spcBef>
                <a:spcPts val="1333"/>
              </a:spcBef>
            </a:pPr>
            <a:r>
              <a:rPr lang="de-AT" sz="2133" b="1" dirty="0"/>
              <a:t>Anti-</a:t>
            </a:r>
            <a:r>
              <a:rPr lang="de-AT" sz="2133" b="1" dirty="0" err="1"/>
              <a:t>workers´governmental</a:t>
            </a:r>
            <a:r>
              <a:rPr lang="de-AT" sz="2133" b="1" dirty="0"/>
              <a:t> </a:t>
            </a:r>
            <a:r>
              <a:rPr lang="de-AT" sz="2133" b="1" dirty="0" err="1"/>
              <a:t>measures</a:t>
            </a:r>
            <a:r>
              <a:rPr lang="de-AT" sz="2133" b="1" dirty="0"/>
              <a:t>:</a:t>
            </a:r>
            <a:endParaRPr lang="de-AT" sz="2133" dirty="0"/>
          </a:p>
          <a:p>
            <a:pPr lvl="1">
              <a:spcBef>
                <a:spcPts val="1333"/>
              </a:spcBef>
            </a:pPr>
            <a:r>
              <a:rPr lang="de-AT" sz="1867" dirty="0"/>
              <a:t>Government </a:t>
            </a:r>
            <a:r>
              <a:rPr lang="de-AT" sz="1867" dirty="0" err="1"/>
              <a:t>does</a:t>
            </a:r>
            <a:r>
              <a:rPr lang="de-AT" sz="1867" dirty="0"/>
              <a:t> not </a:t>
            </a:r>
            <a:r>
              <a:rPr lang="de-AT" sz="1867" dirty="0" err="1"/>
              <a:t>set</a:t>
            </a:r>
            <a:r>
              <a:rPr lang="de-AT" sz="1867" dirty="0"/>
              <a:t> </a:t>
            </a:r>
            <a:r>
              <a:rPr lang="de-AT" sz="1867" dirty="0" err="1"/>
              <a:t>effective</a:t>
            </a:r>
            <a:r>
              <a:rPr lang="de-AT" sz="1867" dirty="0"/>
              <a:t> </a:t>
            </a:r>
            <a:r>
              <a:rPr lang="de-AT" sz="1867" dirty="0" err="1"/>
              <a:t>inflation</a:t>
            </a:r>
            <a:r>
              <a:rPr lang="de-AT" sz="1867" dirty="0"/>
              <a:t> </a:t>
            </a:r>
            <a:r>
              <a:rPr lang="de-AT" sz="1867" dirty="0" err="1"/>
              <a:t>dampening</a:t>
            </a:r>
            <a:r>
              <a:rPr lang="de-AT" sz="1867" dirty="0"/>
              <a:t> </a:t>
            </a:r>
            <a:r>
              <a:rPr lang="de-AT" sz="1867" dirty="0" err="1"/>
              <a:t>measures</a:t>
            </a:r>
            <a:r>
              <a:rPr lang="de-AT" sz="1867" dirty="0"/>
              <a:t> (</a:t>
            </a:r>
            <a:r>
              <a:rPr lang="de-AT" sz="1867" dirty="0" err="1"/>
              <a:t>market</a:t>
            </a:r>
            <a:r>
              <a:rPr lang="de-AT" sz="1867" dirty="0"/>
              <a:t> </a:t>
            </a:r>
            <a:r>
              <a:rPr lang="de-AT" sz="1867" dirty="0" err="1"/>
              <a:t>intervention</a:t>
            </a:r>
            <a:r>
              <a:rPr lang="de-AT" sz="1867" dirty="0"/>
              <a:t>; </a:t>
            </a:r>
            <a:r>
              <a:rPr lang="de-AT" sz="1867" dirty="0" err="1"/>
              <a:t>higher</a:t>
            </a:r>
            <a:r>
              <a:rPr lang="de-AT" sz="1867" dirty="0"/>
              <a:t> </a:t>
            </a:r>
            <a:r>
              <a:rPr lang="de-AT" sz="1867" dirty="0" err="1"/>
              <a:t>ecxess</a:t>
            </a:r>
            <a:r>
              <a:rPr lang="de-AT" sz="1867" dirty="0"/>
              <a:t> </a:t>
            </a:r>
            <a:r>
              <a:rPr lang="de-AT" sz="1867" dirty="0" err="1"/>
              <a:t>taxation</a:t>
            </a:r>
            <a:r>
              <a:rPr lang="de-AT" sz="1867" dirty="0"/>
              <a:t>) </a:t>
            </a:r>
            <a:r>
              <a:rPr lang="de-AT" sz="1867" dirty="0" err="1"/>
              <a:t>nor</a:t>
            </a:r>
            <a:r>
              <a:rPr lang="de-AT" sz="1867" dirty="0"/>
              <a:t> </a:t>
            </a:r>
            <a:r>
              <a:rPr lang="de-AT" sz="1867" dirty="0" err="1"/>
              <a:t>to</a:t>
            </a:r>
            <a:r>
              <a:rPr lang="de-AT" sz="1867" dirty="0"/>
              <a:t> </a:t>
            </a:r>
            <a:r>
              <a:rPr lang="de-AT" sz="1867" dirty="0" err="1"/>
              <a:t>combat</a:t>
            </a:r>
            <a:r>
              <a:rPr lang="de-AT" sz="1867" dirty="0"/>
              <a:t> </a:t>
            </a:r>
            <a:r>
              <a:rPr lang="de-AT" sz="1867" dirty="0" err="1"/>
              <a:t>poverty</a:t>
            </a:r>
            <a:endParaRPr lang="de-AT" sz="1867" dirty="0"/>
          </a:p>
          <a:p>
            <a:pPr lvl="1">
              <a:spcBef>
                <a:spcPts val="1333"/>
              </a:spcBef>
            </a:pPr>
            <a:r>
              <a:rPr lang="de-AT" sz="1867" dirty="0"/>
              <a:t>Redistribution of </a:t>
            </a:r>
            <a:r>
              <a:rPr lang="de-AT" sz="1867" dirty="0" err="1"/>
              <a:t>wealth</a:t>
            </a:r>
            <a:r>
              <a:rPr lang="de-AT" sz="1867" dirty="0"/>
              <a:t> </a:t>
            </a:r>
            <a:r>
              <a:rPr lang="de-AT" sz="1867" dirty="0" err="1"/>
              <a:t>for</a:t>
            </a:r>
            <a:r>
              <a:rPr lang="de-AT" sz="1867" dirty="0"/>
              <a:t> </a:t>
            </a:r>
            <a:r>
              <a:rPr lang="de-AT" sz="1867" dirty="0" err="1"/>
              <a:t>entrepreneuers</a:t>
            </a:r>
            <a:r>
              <a:rPr lang="de-AT" sz="1867" dirty="0"/>
              <a:t> (</a:t>
            </a:r>
            <a:r>
              <a:rPr lang="de-AT" sz="1867" dirty="0" err="1"/>
              <a:t>low</a:t>
            </a:r>
            <a:r>
              <a:rPr lang="de-AT" sz="1867" dirty="0"/>
              <a:t> </a:t>
            </a:r>
            <a:r>
              <a:rPr lang="de-AT" sz="1867" dirty="0" err="1"/>
              <a:t>taxation</a:t>
            </a:r>
            <a:r>
              <a:rPr lang="de-AT" sz="1867" dirty="0"/>
              <a:t> on </a:t>
            </a:r>
            <a:r>
              <a:rPr lang="de-AT" sz="1867" dirty="0" err="1"/>
              <a:t>property</a:t>
            </a:r>
            <a:r>
              <a:rPr lang="de-AT" sz="1867" dirty="0"/>
              <a:t>; </a:t>
            </a:r>
            <a:r>
              <a:rPr lang="de-AT" sz="1867" dirty="0" err="1"/>
              <a:t>corporate</a:t>
            </a:r>
            <a:r>
              <a:rPr lang="de-AT" sz="1867" dirty="0"/>
              <a:t> </a:t>
            </a:r>
            <a:r>
              <a:rPr lang="de-AT" sz="1867" dirty="0" err="1"/>
              <a:t>taxation</a:t>
            </a:r>
            <a:r>
              <a:rPr lang="de-AT" sz="1867" dirty="0"/>
              <a:t>; </a:t>
            </a:r>
            <a:r>
              <a:rPr lang="de-AT" sz="1867" dirty="0" err="1"/>
              <a:t>ecxess</a:t>
            </a:r>
            <a:r>
              <a:rPr lang="de-AT" sz="1867" dirty="0"/>
              <a:t> </a:t>
            </a:r>
            <a:r>
              <a:rPr lang="de-AT" sz="1867" dirty="0" err="1"/>
              <a:t>subsidies</a:t>
            </a:r>
            <a:r>
              <a:rPr lang="de-AT" sz="1867" dirty="0"/>
              <a:t> </a:t>
            </a:r>
            <a:r>
              <a:rPr lang="de-AT" sz="1867" dirty="0" err="1"/>
              <a:t>during</a:t>
            </a:r>
            <a:r>
              <a:rPr lang="de-AT" sz="1867" dirty="0"/>
              <a:t> </a:t>
            </a:r>
            <a:r>
              <a:rPr lang="de-AT" sz="1867" dirty="0" err="1"/>
              <a:t>pandemic</a:t>
            </a:r>
            <a:r>
              <a:rPr lang="de-AT" sz="1867" dirty="0"/>
              <a:t>)</a:t>
            </a:r>
          </a:p>
          <a:p>
            <a:pPr lvl="1">
              <a:spcBef>
                <a:spcPts val="1333"/>
              </a:spcBef>
            </a:pPr>
            <a:r>
              <a:rPr lang="de-AT" sz="1867" dirty="0"/>
              <a:t>Anti-</a:t>
            </a:r>
            <a:r>
              <a:rPr lang="de-AT" sz="1867" dirty="0" err="1"/>
              <a:t>workers</a:t>
            </a:r>
            <a:r>
              <a:rPr lang="de-AT" sz="1867" dirty="0"/>
              <a:t>´ </a:t>
            </a:r>
            <a:r>
              <a:rPr lang="de-AT" sz="1867" dirty="0" err="1"/>
              <a:t>legislation</a:t>
            </a:r>
            <a:r>
              <a:rPr lang="de-AT" sz="1867" dirty="0"/>
              <a:t> (</a:t>
            </a:r>
            <a:r>
              <a:rPr lang="de-AT" sz="1867" dirty="0" err="1"/>
              <a:t>under</a:t>
            </a:r>
            <a:r>
              <a:rPr lang="de-AT" sz="1867" dirty="0"/>
              <a:t> </a:t>
            </a:r>
            <a:r>
              <a:rPr lang="de-AT" sz="1867" dirty="0" err="1"/>
              <a:t>previous</a:t>
            </a:r>
            <a:r>
              <a:rPr lang="de-AT" sz="1867" dirty="0"/>
              <a:t> </a:t>
            </a:r>
            <a:r>
              <a:rPr lang="de-AT" sz="1867" dirty="0" err="1"/>
              <a:t>government</a:t>
            </a:r>
            <a:r>
              <a:rPr lang="de-AT" sz="1867" dirty="0"/>
              <a:t> </a:t>
            </a:r>
            <a:r>
              <a:rPr lang="de-AT" sz="1867" dirty="0" err="1"/>
              <a:t>introduction</a:t>
            </a:r>
            <a:r>
              <a:rPr lang="de-AT" sz="1867" dirty="0"/>
              <a:t> of 12 </a:t>
            </a:r>
            <a:r>
              <a:rPr lang="de-AT" sz="1867" dirty="0" err="1"/>
              <a:t>hours</a:t>
            </a:r>
            <a:r>
              <a:rPr lang="de-AT" sz="1867" dirty="0"/>
              <a:t>´ </a:t>
            </a:r>
            <a:r>
              <a:rPr lang="de-AT" sz="1867" dirty="0" err="1"/>
              <a:t>dail</a:t>
            </a:r>
            <a:r>
              <a:rPr lang="de-AT" sz="1867" dirty="0"/>
              <a:t> </a:t>
            </a:r>
            <a:r>
              <a:rPr lang="de-AT" sz="1867" dirty="0" err="1"/>
              <a:t>working</a:t>
            </a:r>
            <a:r>
              <a:rPr lang="de-AT" sz="1867" dirty="0"/>
              <a:t> time; </a:t>
            </a:r>
            <a:r>
              <a:rPr lang="de-AT" sz="1867" dirty="0" err="1"/>
              <a:t>cuts</a:t>
            </a:r>
            <a:r>
              <a:rPr lang="de-AT" sz="1867" dirty="0"/>
              <a:t> and </a:t>
            </a:r>
            <a:r>
              <a:rPr lang="de-AT" sz="1867" dirty="0" err="1"/>
              <a:t>measures</a:t>
            </a:r>
            <a:r>
              <a:rPr lang="de-AT" sz="1867" dirty="0"/>
              <a:t> in </a:t>
            </a:r>
            <a:r>
              <a:rPr lang="de-AT" sz="1867" dirty="0" err="1"/>
              <a:t>pension</a:t>
            </a:r>
            <a:r>
              <a:rPr lang="de-AT" sz="1867" dirty="0"/>
              <a:t> </a:t>
            </a:r>
            <a:r>
              <a:rPr lang="de-AT" sz="1867" dirty="0" err="1"/>
              <a:t>system</a:t>
            </a:r>
            <a:r>
              <a:rPr lang="de-AT" sz="1867" dirty="0"/>
              <a:t> </a:t>
            </a:r>
            <a:r>
              <a:rPr lang="de-AT" sz="1867" dirty="0" err="1"/>
              <a:t>that</a:t>
            </a:r>
            <a:r>
              <a:rPr lang="de-AT" sz="1867" dirty="0"/>
              <a:t> </a:t>
            </a:r>
            <a:r>
              <a:rPr lang="de-AT" sz="1867" dirty="0" err="1"/>
              <a:t>hit</a:t>
            </a:r>
            <a:r>
              <a:rPr lang="de-AT" sz="1867" dirty="0"/>
              <a:t> </a:t>
            </a:r>
            <a:r>
              <a:rPr lang="de-AT" sz="1867" dirty="0" err="1"/>
              <a:t>workers</a:t>
            </a:r>
            <a:r>
              <a:rPr lang="de-AT" sz="1867" dirty="0"/>
              <a:t> </a:t>
            </a:r>
            <a:r>
              <a:rPr lang="de-AT" sz="1867" dirty="0" err="1"/>
              <a:t>as</a:t>
            </a:r>
            <a:r>
              <a:rPr lang="de-AT" sz="1867" dirty="0"/>
              <a:t> gradual </a:t>
            </a:r>
            <a:r>
              <a:rPr lang="de-AT" sz="1867" dirty="0" err="1"/>
              <a:t>abolition</a:t>
            </a:r>
            <a:r>
              <a:rPr lang="de-AT" sz="1867" dirty="0"/>
              <a:t> of progressive </a:t>
            </a:r>
            <a:r>
              <a:rPr lang="de-AT" sz="1867" dirty="0" err="1"/>
              <a:t>early</a:t>
            </a:r>
            <a:r>
              <a:rPr lang="de-AT" sz="1867" dirty="0"/>
              <a:t> </a:t>
            </a:r>
            <a:r>
              <a:rPr lang="de-AT" sz="1867" dirty="0" err="1"/>
              <a:t>retirement</a:t>
            </a:r>
            <a:r>
              <a:rPr lang="de-AT" sz="1867" dirty="0"/>
              <a:t>) </a:t>
            </a:r>
          </a:p>
          <a:p>
            <a:pPr lvl="1">
              <a:lnSpc>
                <a:spcPts val="3200"/>
              </a:lnSpc>
              <a:spcBef>
                <a:spcPts val="1333"/>
              </a:spcBef>
            </a:pPr>
            <a:endParaRPr lang="de-AT" sz="2133" dirty="0"/>
          </a:p>
        </p:txBody>
      </p:sp>
    </p:spTree>
    <p:extLst>
      <p:ext uri="{BB962C8B-B14F-4D97-AF65-F5344CB8AC3E}">
        <p14:creationId xmlns:p14="http://schemas.microsoft.com/office/powerpoint/2010/main" val="49077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13BF6C-666E-653D-C553-4DE41BFCB1E4}"/>
              </a:ext>
            </a:extLst>
          </p:cNvPr>
          <p:cNvSpPr>
            <a:spLocks noGrp="1"/>
          </p:cNvSpPr>
          <p:nvPr>
            <p:ph type="title"/>
          </p:nvPr>
        </p:nvSpPr>
        <p:spPr>
          <a:xfrm>
            <a:off x="1371599" y="294538"/>
            <a:ext cx="9895951" cy="1033669"/>
          </a:xfrm>
        </p:spPr>
        <p:txBody>
          <a:bodyPr>
            <a:normAutofit/>
          </a:bodyPr>
          <a:lstStyle/>
          <a:p>
            <a:r>
              <a:rPr lang="de-DE" sz="3400" dirty="0">
                <a:solidFill>
                  <a:srgbClr val="FFFFFF"/>
                </a:solidFill>
              </a:rPr>
              <a:t>Access </a:t>
            </a:r>
            <a:r>
              <a:rPr lang="de-DE" sz="3400" dirty="0" err="1">
                <a:solidFill>
                  <a:srgbClr val="FFFFFF"/>
                </a:solidFill>
              </a:rPr>
              <a:t>to</a:t>
            </a:r>
            <a:r>
              <a:rPr lang="de-DE" sz="3400" dirty="0">
                <a:solidFill>
                  <a:srgbClr val="FFFFFF"/>
                </a:solidFill>
              </a:rPr>
              <a:t> the Austrian </a:t>
            </a:r>
            <a:r>
              <a:rPr lang="de-DE" sz="3400" dirty="0" err="1">
                <a:solidFill>
                  <a:srgbClr val="FFFFFF"/>
                </a:solidFill>
              </a:rPr>
              <a:t>labour</a:t>
            </a:r>
            <a:r>
              <a:rPr lang="de-DE" sz="3400" dirty="0">
                <a:solidFill>
                  <a:srgbClr val="FFFFFF"/>
                </a:solidFill>
              </a:rPr>
              <a:t> </a:t>
            </a:r>
            <a:r>
              <a:rPr lang="de-DE" sz="3400" dirty="0" err="1">
                <a:solidFill>
                  <a:srgbClr val="FFFFFF"/>
                </a:solidFill>
              </a:rPr>
              <a:t>market</a:t>
            </a:r>
            <a:r>
              <a:rPr lang="de-DE" sz="3400" dirty="0">
                <a:solidFill>
                  <a:srgbClr val="FFFFFF"/>
                </a:solidFill>
              </a:rPr>
              <a:t> </a:t>
            </a:r>
            <a:r>
              <a:rPr lang="de-DE" sz="3400" dirty="0" err="1">
                <a:solidFill>
                  <a:srgbClr val="FFFFFF"/>
                </a:solidFill>
              </a:rPr>
              <a:t>for</a:t>
            </a:r>
            <a:r>
              <a:rPr lang="de-DE" sz="3400" dirty="0">
                <a:solidFill>
                  <a:srgbClr val="FFFFFF"/>
                </a:solidFill>
              </a:rPr>
              <a:t> non EU </a:t>
            </a:r>
            <a:r>
              <a:rPr lang="de-DE" sz="3400" dirty="0" err="1">
                <a:solidFill>
                  <a:srgbClr val="FFFFFF"/>
                </a:solidFill>
              </a:rPr>
              <a:t>countries´nationals</a:t>
            </a:r>
            <a:endParaRPr lang="de-DE" sz="3400" dirty="0">
              <a:solidFill>
                <a:srgbClr val="FFFFFF"/>
              </a:solidFill>
            </a:endParaRPr>
          </a:p>
        </p:txBody>
      </p:sp>
      <p:sp>
        <p:nvSpPr>
          <p:cNvPr id="3" name="Inhaltsplatzhalter 2">
            <a:extLst>
              <a:ext uri="{FF2B5EF4-FFF2-40B4-BE49-F238E27FC236}">
                <a16:creationId xmlns:a16="http://schemas.microsoft.com/office/drawing/2014/main" id="{025CD828-E2C8-D41B-23D8-CDE863CA3784}"/>
              </a:ext>
            </a:extLst>
          </p:cNvPr>
          <p:cNvSpPr>
            <a:spLocks noGrp="1"/>
          </p:cNvSpPr>
          <p:nvPr>
            <p:ph idx="1"/>
          </p:nvPr>
        </p:nvSpPr>
        <p:spPr>
          <a:xfrm>
            <a:off x="542261" y="1885279"/>
            <a:ext cx="11483162" cy="4678182"/>
          </a:xfrm>
        </p:spPr>
        <p:txBody>
          <a:bodyPr anchor="ctr">
            <a:normAutofit fontScale="47500" lnSpcReduction="20000"/>
          </a:bodyPr>
          <a:lstStyle/>
          <a:p>
            <a:r>
              <a:rPr lang="en-US" sz="2900" b="1" i="0" dirty="0">
                <a:effectLst/>
              </a:rPr>
              <a:t>Binding job offer</a:t>
            </a:r>
          </a:p>
          <a:p>
            <a:r>
              <a:rPr lang="en-US" sz="2900" b="0" i="0" dirty="0">
                <a:effectLst/>
              </a:rPr>
              <a:t>The basic prerequisite for the majority of residence permits is a </a:t>
            </a:r>
            <a:r>
              <a:rPr lang="en-US" sz="2900" b="1" i="0" dirty="0">
                <a:effectLst/>
              </a:rPr>
              <a:t>binding job offer </a:t>
            </a:r>
            <a:r>
              <a:rPr lang="en-US" sz="2900" i="0" dirty="0">
                <a:effectLst/>
              </a:rPr>
              <a:t>with</a:t>
            </a:r>
            <a:r>
              <a:rPr lang="en-US" sz="2900" b="0" i="0" dirty="0">
                <a:effectLst/>
              </a:rPr>
              <a:t> position in the collective bargaining agreement ("</a:t>
            </a:r>
            <a:r>
              <a:rPr lang="en-US" sz="2900" b="0" i="0" dirty="0" err="1">
                <a:effectLst/>
              </a:rPr>
              <a:t>Einstufung</a:t>
            </a:r>
            <a:r>
              <a:rPr lang="en-US" sz="2900" b="0" i="0" dirty="0">
                <a:effectLst/>
              </a:rPr>
              <a:t> in den </a:t>
            </a:r>
            <a:r>
              <a:rPr lang="en-US" sz="2900" b="0" i="0" dirty="0" err="1">
                <a:effectLst/>
              </a:rPr>
              <a:t>Kollektivvertrag</a:t>
            </a:r>
            <a:r>
              <a:rPr lang="en-US" sz="2900" b="0" i="0" dirty="0">
                <a:effectLst/>
              </a:rPr>
              <a:t>") your company pertains to.</a:t>
            </a:r>
          </a:p>
          <a:p>
            <a:r>
              <a:rPr lang="en-US" sz="2900" b="1" i="0" dirty="0">
                <a:effectLst/>
              </a:rPr>
              <a:t>Residence and work permit</a:t>
            </a:r>
          </a:p>
          <a:p>
            <a:r>
              <a:rPr lang="en-US" sz="2900" b="0" i="0" dirty="0">
                <a:effectLst/>
              </a:rPr>
              <a:t>All third-country nationals need a residence permit in order to live and work in Austria for more than six months. </a:t>
            </a:r>
            <a:r>
              <a:rPr lang="en-US" sz="2900" b="1" i="0" dirty="0">
                <a:effectLst/>
              </a:rPr>
              <a:t>Many residence permits are work permits at the same time</a:t>
            </a:r>
            <a:r>
              <a:rPr lang="en-US" sz="2900" b="0" i="0" dirty="0">
                <a:effectLst/>
              </a:rPr>
              <a:t>. On the back of every residence permit card, there is an official note on if and where the third-country national is allowed to work.</a:t>
            </a:r>
          </a:p>
          <a:p>
            <a:r>
              <a:rPr lang="en-US" sz="2900" dirty="0">
                <a:effectLst/>
              </a:rPr>
              <a:t>Austria offers several different types of residence permits. The </a:t>
            </a:r>
            <a:r>
              <a:rPr lang="en-US" sz="2900" b="1" dirty="0">
                <a:effectLst/>
              </a:rPr>
              <a:t>type of residence permit</a:t>
            </a:r>
            <a:r>
              <a:rPr lang="en-US" sz="2900" dirty="0">
                <a:effectLst/>
              </a:rPr>
              <a:t> not only depends on why this person is in Austria but also on many other factors, such as: Nationality, Family status, pay, income situation, planned duration of stay, qualification and age;</a:t>
            </a:r>
          </a:p>
          <a:p>
            <a:r>
              <a:rPr lang="en-US" sz="2900" b="0" i="0" dirty="0">
                <a:effectLst/>
                <a:highlight>
                  <a:srgbClr val="FFFF00"/>
                </a:highlight>
              </a:rPr>
              <a:t>It is prohibited to employ third-country national who do not have a valid residence permit! Exception: spouses, close family members of EU/EEA/Swiss citizens</a:t>
            </a:r>
          </a:p>
          <a:p>
            <a:r>
              <a:rPr lang="en-US" sz="2900" b="1" dirty="0">
                <a:effectLst/>
              </a:rPr>
              <a:t>Long-term employment under Austrian payroll</a:t>
            </a:r>
          </a:p>
          <a:p>
            <a:r>
              <a:rPr lang="en-US" sz="2900" dirty="0">
                <a:effectLst/>
              </a:rPr>
              <a:t> the most common residence permits for this purpose are the so-called Red-White-Red Card as well as the Blue Card. Those permits are issued for up to </a:t>
            </a:r>
            <a:r>
              <a:rPr lang="en-US" sz="2900" b="1" dirty="0">
                <a:effectLst/>
              </a:rPr>
              <a:t>two years</a:t>
            </a:r>
            <a:r>
              <a:rPr lang="en-US" sz="2900" dirty="0">
                <a:effectLst/>
              </a:rPr>
              <a:t> and can then be extended, paving the way for your employee to stay and work in Austria for a long period of time. In those first two years, your employee is </a:t>
            </a:r>
            <a:r>
              <a:rPr lang="en-US" sz="2900" b="1" dirty="0">
                <a:effectLst/>
              </a:rPr>
              <a:t>bound to you</a:t>
            </a:r>
            <a:r>
              <a:rPr lang="en-US" sz="2900" dirty="0">
                <a:effectLst/>
              </a:rPr>
              <a:t> and cannot simply work for a different company.</a:t>
            </a:r>
          </a:p>
          <a:p>
            <a:r>
              <a:rPr lang="en-US" sz="2900" dirty="0">
                <a:effectLst/>
              </a:rPr>
              <a:t>A </a:t>
            </a:r>
            <a:r>
              <a:rPr lang="en-US" sz="2900" b="1" dirty="0" err="1">
                <a:effectLst/>
              </a:rPr>
              <a:t>labour</a:t>
            </a:r>
            <a:r>
              <a:rPr lang="en-US" sz="2900" b="1" dirty="0">
                <a:effectLst/>
              </a:rPr>
              <a:t> market test </a:t>
            </a:r>
            <a:r>
              <a:rPr lang="en-US" sz="2900" dirty="0">
                <a:effectLst/>
              </a:rPr>
              <a:t>("</a:t>
            </a:r>
            <a:r>
              <a:rPr lang="en-US" sz="2900" dirty="0" err="1">
                <a:effectLst/>
              </a:rPr>
              <a:t>Ersatzkraftverfahren</a:t>
            </a:r>
            <a:r>
              <a:rPr lang="en-US" sz="2900" dirty="0">
                <a:effectLst/>
              </a:rPr>
              <a:t>") is conducted by the Austrian Public Employment Service AMS as a part of processing certain residence permit applications. It implies that AMS verifies that no member of the Austrian </a:t>
            </a:r>
            <a:r>
              <a:rPr lang="en-US" sz="2900" dirty="0" err="1">
                <a:effectLst/>
              </a:rPr>
              <a:t>labour</a:t>
            </a:r>
            <a:r>
              <a:rPr lang="en-US" sz="2900" dirty="0">
                <a:effectLst/>
              </a:rPr>
              <a:t> market could fill your vacancy. However, several residence and work permits are processed without a </a:t>
            </a:r>
            <a:r>
              <a:rPr lang="en-US" sz="2900" dirty="0" err="1">
                <a:effectLst/>
              </a:rPr>
              <a:t>labour</a:t>
            </a:r>
            <a:r>
              <a:rPr lang="en-US" sz="2900" dirty="0">
                <a:effectLst/>
              </a:rPr>
              <a:t> market test.</a:t>
            </a:r>
          </a:p>
          <a:p>
            <a:pPr marL="0" indent="0">
              <a:buNone/>
            </a:pPr>
            <a:br>
              <a:rPr lang="en-US" sz="800" b="0" i="0" dirty="0">
                <a:effectLst/>
              </a:rPr>
            </a:br>
            <a:br>
              <a:rPr lang="en-US" sz="800" b="0" i="0" dirty="0">
                <a:effectLst/>
                <a:highlight>
                  <a:srgbClr val="FFFF00"/>
                </a:highlight>
              </a:rPr>
            </a:br>
            <a:endParaRPr lang="en-US" sz="800" dirty="0">
              <a:effectLst/>
              <a:highlight>
                <a:srgbClr val="FFFF00"/>
              </a:highlight>
            </a:endParaRPr>
          </a:p>
          <a:p>
            <a:pPr marL="0" indent="0">
              <a:buNone/>
            </a:pPr>
            <a:br>
              <a:rPr lang="en-US" sz="800" dirty="0"/>
            </a:br>
            <a:endParaRPr lang="de-DE" sz="800" dirty="0"/>
          </a:p>
        </p:txBody>
      </p:sp>
    </p:spTree>
    <p:extLst>
      <p:ext uri="{BB962C8B-B14F-4D97-AF65-F5344CB8AC3E}">
        <p14:creationId xmlns:p14="http://schemas.microsoft.com/office/powerpoint/2010/main" val="92457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77458B-163D-DFCF-0C1A-48B1034C0977}"/>
              </a:ext>
            </a:extLst>
          </p:cNvPr>
          <p:cNvSpPr>
            <a:spLocks noGrp="1"/>
          </p:cNvSpPr>
          <p:nvPr>
            <p:ph type="title"/>
          </p:nvPr>
        </p:nvSpPr>
        <p:spPr>
          <a:xfrm>
            <a:off x="466722" y="586855"/>
            <a:ext cx="3201366" cy="3387497"/>
          </a:xfrm>
        </p:spPr>
        <p:txBody>
          <a:bodyPr anchor="b">
            <a:normAutofit/>
          </a:bodyPr>
          <a:lstStyle/>
          <a:p>
            <a:pPr algn="r"/>
            <a:r>
              <a:rPr lang="de-DE" sz="4000">
                <a:solidFill>
                  <a:srgbClr val="FFFFFF"/>
                </a:solidFill>
              </a:rPr>
              <a:t>Recruitment and need of skilled labour</a:t>
            </a:r>
          </a:p>
        </p:txBody>
      </p:sp>
      <p:sp>
        <p:nvSpPr>
          <p:cNvPr id="3" name="Inhaltsplatzhalter 2">
            <a:extLst>
              <a:ext uri="{FF2B5EF4-FFF2-40B4-BE49-F238E27FC236}">
                <a16:creationId xmlns:a16="http://schemas.microsoft.com/office/drawing/2014/main" id="{FBF350EB-FFAA-D764-15F5-808F80AA0443}"/>
              </a:ext>
            </a:extLst>
          </p:cNvPr>
          <p:cNvSpPr>
            <a:spLocks noGrp="1"/>
          </p:cNvSpPr>
          <p:nvPr>
            <p:ph idx="1"/>
          </p:nvPr>
        </p:nvSpPr>
        <p:spPr>
          <a:xfrm>
            <a:off x="4810259" y="649480"/>
            <a:ext cx="6555347" cy="5546047"/>
          </a:xfrm>
        </p:spPr>
        <p:txBody>
          <a:bodyPr anchor="ctr">
            <a:normAutofit lnSpcReduction="10000"/>
          </a:bodyPr>
          <a:lstStyle/>
          <a:p>
            <a:endParaRPr lang="de-DE" sz="2400" dirty="0"/>
          </a:p>
          <a:p>
            <a:endParaRPr lang="de-DE" sz="2400" dirty="0"/>
          </a:p>
          <a:p>
            <a:r>
              <a:rPr lang="de-DE" sz="2400" dirty="0"/>
              <a:t>Sharp </a:t>
            </a:r>
            <a:r>
              <a:rPr lang="de-DE" sz="2400" dirty="0" err="1"/>
              <a:t>rise</a:t>
            </a:r>
            <a:r>
              <a:rPr lang="de-DE" sz="2400" dirty="0"/>
              <a:t> in </a:t>
            </a:r>
            <a:r>
              <a:rPr lang="de-DE" sz="2400" dirty="0" err="1"/>
              <a:t>Red</a:t>
            </a:r>
            <a:r>
              <a:rPr lang="de-DE" sz="2400" dirty="0"/>
              <a:t>- </a:t>
            </a:r>
            <a:r>
              <a:rPr lang="de-DE" sz="2400" dirty="0" err="1"/>
              <a:t>white-red</a:t>
            </a:r>
            <a:r>
              <a:rPr lang="de-DE" sz="2400" dirty="0"/>
              <a:t> </a:t>
            </a:r>
            <a:r>
              <a:rPr lang="de-DE" sz="2400" dirty="0" err="1"/>
              <a:t>cards</a:t>
            </a:r>
            <a:r>
              <a:rPr lang="de-DE" sz="2400" dirty="0"/>
              <a:t> </a:t>
            </a:r>
            <a:r>
              <a:rPr lang="de-DE" sz="2400" dirty="0" err="1"/>
              <a:t>that</a:t>
            </a:r>
            <a:r>
              <a:rPr lang="de-DE" sz="2400" dirty="0"/>
              <a:t> </a:t>
            </a:r>
            <a:r>
              <a:rPr lang="de-DE" sz="2400" dirty="0" err="1"/>
              <a:t>were</a:t>
            </a:r>
            <a:r>
              <a:rPr lang="de-DE" sz="2400" dirty="0"/>
              <a:t> </a:t>
            </a:r>
            <a:r>
              <a:rPr lang="de-DE" sz="2400" dirty="0" err="1"/>
              <a:t>issued</a:t>
            </a:r>
            <a:endParaRPr lang="de-DE" sz="2400" dirty="0"/>
          </a:p>
          <a:p>
            <a:pPr lvl="1"/>
            <a:r>
              <a:rPr lang="de-DE" dirty="0"/>
              <a:t>6.200 in 2022 (in 2021 3.881)</a:t>
            </a:r>
          </a:p>
          <a:p>
            <a:pPr lvl="1"/>
            <a:r>
              <a:rPr lang="de-DE" dirty="0"/>
              <a:t>1.900 in </a:t>
            </a:r>
            <a:r>
              <a:rPr lang="de-DE" dirty="0" err="1"/>
              <a:t>first</a:t>
            </a:r>
            <a:r>
              <a:rPr lang="de-DE" dirty="0"/>
              <a:t> Half </a:t>
            </a:r>
            <a:r>
              <a:rPr lang="de-DE" dirty="0" err="1"/>
              <a:t>year</a:t>
            </a:r>
            <a:r>
              <a:rPr lang="de-DE" dirty="0"/>
              <a:t> of 2023</a:t>
            </a:r>
          </a:p>
          <a:p>
            <a:pPr lvl="1"/>
            <a:r>
              <a:rPr lang="de-DE" dirty="0"/>
              <a:t>Basis: Fachkräfteverordnung 2022 (</a:t>
            </a:r>
            <a:r>
              <a:rPr lang="de-DE" dirty="0" err="1"/>
              <a:t>Decree</a:t>
            </a:r>
            <a:r>
              <a:rPr lang="de-DE" dirty="0"/>
              <a:t> on </a:t>
            </a:r>
            <a:r>
              <a:rPr lang="de-DE" dirty="0" err="1"/>
              <a:t>labour</a:t>
            </a:r>
            <a:r>
              <a:rPr lang="de-DE" dirty="0"/>
              <a:t> </a:t>
            </a:r>
            <a:r>
              <a:rPr lang="de-DE" dirty="0" err="1"/>
              <a:t>market</a:t>
            </a:r>
            <a:r>
              <a:rPr lang="de-DE" dirty="0"/>
              <a:t> </a:t>
            </a:r>
            <a:r>
              <a:rPr lang="de-DE" dirty="0" err="1"/>
              <a:t>access</a:t>
            </a:r>
            <a:r>
              <a:rPr lang="de-DE" dirty="0"/>
              <a:t> ) and permanent </a:t>
            </a:r>
            <a:r>
              <a:rPr lang="de-DE" dirty="0" err="1"/>
              <a:t>seasonal</a:t>
            </a:r>
            <a:r>
              <a:rPr lang="de-DE" dirty="0"/>
              <a:t> </a:t>
            </a:r>
            <a:r>
              <a:rPr lang="de-DE" dirty="0" err="1"/>
              <a:t>workers</a:t>
            </a:r>
            <a:r>
              <a:rPr lang="de-DE" dirty="0"/>
              <a:t>- </a:t>
            </a:r>
            <a:r>
              <a:rPr lang="de-DE" dirty="0" err="1"/>
              <a:t>adaptation</a:t>
            </a:r>
            <a:r>
              <a:rPr lang="de-DE" dirty="0"/>
              <a:t> </a:t>
            </a:r>
            <a:r>
              <a:rPr lang="de-DE" dirty="0" err="1"/>
              <a:t>to</a:t>
            </a:r>
            <a:r>
              <a:rPr lang="de-DE" dirty="0"/>
              <a:t> </a:t>
            </a:r>
            <a:r>
              <a:rPr lang="de-DE" dirty="0" err="1"/>
              <a:t>ease</a:t>
            </a:r>
            <a:r>
              <a:rPr lang="de-DE" dirty="0"/>
              <a:t> </a:t>
            </a:r>
            <a:r>
              <a:rPr lang="de-DE" dirty="0" err="1"/>
              <a:t>access</a:t>
            </a:r>
            <a:r>
              <a:rPr lang="de-DE" dirty="0"/>
              <a:t> (</a:t>
            </a:r>
            <a:r>
              <a:rPr lang="de-DE" dirty="0" err="1"/>
              <a:t>point</a:t>
            </a:r>
            <a:r>
              <a:rPr lang="de-DE" dirty="0"/>
              <a:t> </a:t>
            </a:r>
            <a:r>
              <a:rPr lang="de-DE" dirty="0" err="1"/>
              <a:t>system</a:t>
            </a:r>
            <a:r>
              <a:rPr lang="de-DE" dirty="0"/>
              <a:t> </a:t>
            </a:r>
            <a:r>
              <a:rPr lang="de-DE" dirty="0" err="1"/>
              <a:t>or</a:t>
            </a:r>
            <a:r>
              <a:rPr lang="de-DE" dirty="0"/>
              <a:t> </a:t>
            </a:r>
            <a:r>
              <a:rPr lang="de-DE" dirty="0" err="1"/>
              <a:t>minimum</a:t>
            </a:r>
            <a:r>
              <a:rPr lang="de-DE" dirty="0"/>
              <a:t> </a:t>
            </a:r>
            <a:r>
              <a:rPr lang="de-DE" dirty="0" err="1"/>
              <a:t>salary</a:t>
            </a:r>
            <a:r>
              <a:rPr lang="de-DE" dirty="0"/>
              <a:t> </a:t>
            </a:r>
            <a:r>
              <a:rPr lang="de-DE" dirty="0" err="1"/>
              <a:t>requirements</a:t>
            </a:r>
            <a:r>
              <a:rPr lang="de-DE" dirty="0"/>
              <a:t> </a:t>
            </a:r>
            <a:r>
              <a:rPr lang="de-DE" dirty="0" err="1"/>
              <a:t>eliminated</a:t>
            </a:r>
            <a:r>
              <a:rPr lang="de-DE" dirty="0"/>
              <a:t>)</a:t>
            </a:r>
          </a:p>
          <a:p>
            <a:pPr lvl="1"/>
            <a:endParaRPr lang="de-DE" dirty="0"/>
          </a:p>
          <a:p>
            <a:r>
              <a:rPr lang="de-DE" sz="2400" dirty="0" err="1"/>
              <a:t>Economic</a:t>
            </a:r>
            <a:r>
              <a:rPr lang="de-DE" sz="2400" dirty="0"/>
              <a:t> </a:t>
            </a:r>
            <a:r>
              <a:rPr lang="de-DE" sz="2400" dirty="0" err="1"/>
              <a:t>chamber</a:t>
            </a:r>
            <a:r>
              <a:rPr lang="de-DE" sz="2400" dirty="0"/>
              <a:t> of </a:t>
            </a:r>
            <a:r>
              <a:rPr lang="de-DE" sz="2400" dirty="0" err="1"/>
              <a:t>economy</a:t>
            </a:r>
            <a:r>
              <a:rPr lang="de-DE" sz="2400" dirty="0"/>
              <a:t>: </a:t>
            </a:r>
            <a:r>
              <a:rPr lang="de-DE" sz="2400" dirty="0" err="1"/>
              <a:t>need</a:t>
            </a:r>
            <a:r>
              <a:rPr lang="de-DE" sz="2400" dirty="0"/>
              <a:t> </a:t>
            </a:r>
            <a:r>
              <a:rPr lang="de-DE" sz="2400" dirty="0" err="1"/>
              <a:t>for</a:t>
            </a:r>
            <a:r>
              <a:rPr lang="de-DE" sz="2400" dirty="0"/>
              <a:t> </a:t>
            </a:r>
            <a:r>
              <a:rPr lang="de-DE" sz="2400" dirty="0" err="1"/>
              <a:t>more</a:t>
            </a:r>
            <a:r>
              <a:rPr lang="de-DE" sz="2400" dirty="0"/>
              <a:t> </a:t>
            </a:r>
            <a:r>
              <a:rPr lang="de-DE" sz="2400" dirty="0" err="1"/>
              <a:t>than</a:t>
            </a:r>
            <a:r>
              <a:rPr lang="de-DE" sz="2400" dirty="0"/>
              <a:t> 10.000; </a:t>
            </a:r>
            <a:r>
              <a:rPr lang="de-DE" sz="2400" dirty="0" err="1"/>
              <a:t>target</a:t>
            </a:r>
            <a:r>
              <a:rPr lang="de-DE" sz="2400" dirty="0"/>
              <a:t> countries- Indonesia, Philippines, Brazil, Kosovo, </a:t>
            </a:r>
            <a:r>
              <a:rPr lang="de-DE" sz="2400" dirty="0" err="1"/>
              <a:t>Albania</a:t>
            </a:r>
            <a:r>
              <a:rPr lang="de-DE" sz="2400" dirty="0"/>
              <a:t>, Northern </a:t>
            </a:r>
            <a:r>
              <a:rPr lang="de-DE" sz="2400" dirty="0" err="1"/>
              <a:t>Macedonia</a:t>
            </a:r>
            <a:r>
              <a:rPr lang="de-DE" sz="2400" dirty="0"/>
              <a:t>;</a:t>
            </a:r>
          </a:p>
          <a:p>
            <a:endParaRPr lang="de-DE" sz="2400" dirty="0"/>
          </a:p>
          <a:p>
            <a:endParaRPr lang="de-DE" sz="2000" dirty="0"/>
          </a:p>
          <a:p>
            <a:pPr lvl="1"/>
            <a:endParaRPr lang="de-DE" sz="2000" dirty="0"/>
          </a:p>
          <a:p>
            <a:pPr lvl="1"/>
            <a:endParaRPr lang="de-DE" sz="2000" dirty="0"/>
          </a:p>
        </p:txBody>
      </p:sp>
    </p:spTree>
    <p:extLst>
      <p:ext uri="{BB962C8B-B14F-4D97-AF65-F5344CB8AC3E}">
        <p14:creationId xmlns:p14="http://schemas.microsoft.com/office/powerpoint/2010/main" val="3637125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71133D-CB84-32AD-4380-E08D2C6345EE}"/>
              </a:ext>
            </a:extLst>
          </p:cNvPr>
          <p:cNvSpPr>
            <a:spLocks noGrp="1"/>
          </p:cNvSpPr>
          <p:nvPr>
            <p:ph type="title"/>
          </p:nvPr>
        </p:nvSpPr>
        <p:spPr>
          <a:xfrm>
            <a:off x="466722" y="586855"/>
            <a:ext cx="3201366" cy="3387497"/>
          </a:xfrm>
        </p:spPr>
        <p:txBody>
          <a:bodyPr anchor="b">
            <a:normAutofit fontScale="90000"/>
          </a:bodyPr>
          <a:lstStyle/>
          <a:p>
            <a:pPr algn="r"/>
            <a:r>
              <a:rPr lang="de-DE" sz="4000" dirty="0">
                <a:solidFill>
                  <a:srgbClr val="FFFFFF"/>
                </a:solidFill>
              </a:rPr>
              <a:t>Access </a:t>
            </a:r>
            <a:r>
              <a:rPr lang="de-DE" sz="4000" dirty="0" err="1">
                <a:solidFill>
                  <a:srgbClr val="FFFFFF"/>
                </a:solidFill>
              </a:rPr>
              <a:t>to</a:t>
            </a:r>
            <a:r>
              <a:rPr lang="de-DE" sz="4000" dirty="0">
                <a:solidFill>
                  <a:srgbClr val="FFFFFF"/>
                </a:solidFill>
              </a:rPr>
              <a:t> the Austrian </a:t>
            </a:r>
            <a:r>
              <a:rPr lang="de-DE" sz="4000" dirty="0" err="1">
                <a:solidFill>
                  <a:srgbClr val="FFFFFF"/>
                </a:solidFill>
              </a:rPr>
              <a:t>labour</a:t>
            </a:r>
            <a:r>
              <a:rPr lang="de-DE" sz="4000" dirty="0">
                <a:solidFill>
                  <a:srgbClr val="FFFFFF"/>
                </a:solidFill>
              </a:rPr>
              <a:t> </a:t>
            </a:r>
            <a:r>
              <a:rPr lang="de-DE" sz="4000" dirty="0" err="1">
                <a:solidFill>
                  <a:srgbClr val="FFFFFF"/>
                </a:solidFill>
              </a:rPr>
              <a:t>market</a:t>
            </a:r>
            <a:r>
              <a:rPr lang="de-DE" sz="4000" dirty="0">
                <a:solidFill>
                  <a:srgbClr val="FFFFFF"/>
                </a:solidFill>
              </a:rPr>
              <a:t> </a:t>
            </a:r>
            <a:r>
              <a:rPr lang="de-DE" sz="4000" dirty="0" err="1">
                <a:solidFill>
                  <a:srgbClr val="FFFFFF"/>
                </a:solidFill>
              </a:rPr>
              <a:t>for</a:t>
            </a:r>
            <a:r>
              <a:rPr lang="de-DE" sz="4000" dirty="0">
                <a:solidFill>
                  <a:srgbClr val="FFFFFF"/>
                </a:solidFill>
              </a:rPr>
              <a:t> non EU-</a:t>
            </a:r>
            <a:r>
              <a:rPr lang="de-DE" sz="4000" dirty="0" err="1">
                <a:solidFill>
                  <a:srgbClr val="FFFFFF"/>
                </a:solidFill>
              </a:rPr>
              <a:t>nationals</a:t>
            </a:r>
            <a:br>
              <a:rPr lang="de-DE" sz="4000">
                <a:solidFill>
                  <a:srgbClr val="FFFFFF"/>
                </a:solidFill>
              </a:rPr>
            </a:br>
            <a:r>
              <a:rPr lang="de-DE" sz="4000">
                <a:solidFill>
                  <a:srgbClr val="FFFFFF"/>
                </a:solidFill>
              </a:rPr>
              <a:t>Ukrainian</a:t>
            </a:r>
            <a:r>
              <a:rPr lang="de-DE" sz="4000" dirty="0">
                <a:solidFill>
                  <a:srgbClr val="FFFFFF"/>
                </a:solidFill>
              </a:rPr>
              <a:t> </a:t>
            </a:r>
            <a:r>
              <a:rPr lang="de-DE" sz="4000" dirty="0" err="1">
                <a:solidFill>
                  <a:srgbClr val="FFFFFF"/>
                </a:solidFill>
              </a:rPr>
              <a:t>refugees</a:t>
            </a:r>
            <a:r>
              <a:rPr lang="de-DE" sz="4000" dirty="0">
                <a:solidFill>
                  <a:srgbClr val="FFFFFF"/>
                </a:solidFill>
              </a:rPr>
              <a:t> </a:t>
            </a:r>
          </a:p>
        </p:txBody>
      </p:sp>
      <p:sp>
        <p:nvSpPr>
          <p:cNvPr id="3" name="Inhaltsplatzhalter 2">
            <a:extLst>
              <a:ext uri="{FF2B5EF4-FFF2-40B4-BE49-F238E27FC236}">
                <a16:creationId xmlns:a16="http://schemas.microsoft.com/office/drawing/2014/main" id="{2D9F0F38-F801-E35F-D929-68D71B813975}"/>
              </a:ext>
            </a:extLst>
          </p:cNvPr>
          <p:cNvSpPr>
            <a:spLocks noGrp="1"/>
          </p:cNvSpPr>
          <p:nvPr>
            <p:ph idx="1"/>
          </p:nvPr>
        </p:nvSpPr>
        <p:spPr>
          <a:xfrm>
            <a:off x="4810259" y="649480"/>
            <a:ext cx="6555347" cy="5546047"/>
          </a:xfrm>
        </p:spPr>
        <p:txBody>
          <a:bodyPr anchor="ctr">
            <a:normAutofit/>
          </a:bodyPr>
          <a:lstStyle/>
          <a:p>
            <a:r>
              <a:rPr lang="de-DE" sz="2000"/>
              <a:t>In theory : Unlimited Access for ukrainian refugees, but limited residence- simplified permit procedure for employment, as soon as they can procure a so-called Blue card (ID for displaced persons).</a:t>
            </a:r>
          </a:p>
          <a:p>
            <a:r>
              <a:rPr lang="en-US" sz="2000" b="0" i="0">
                <a:effectLst/>
              </a:rPr>
              <a:t>In late January 2023, the temporary right of residence was extended to 4 March 2024. </a:t>
            </a:r>
          </a:p>
          <a:p>
            <a:r>
              <a:rPr lang="en-US" sz="2000"/>
              <a:t> In practice some 80.000 Ukrainian refugees –mostly women with children- experience precarious living conditions (more than 50% not employed, but covered by basic asylum seekers benefit with limits on additional income they are allowed to earn)</a:t>
            </a:r>
          </a:p>
          <a:p>
            <a:endParaRPr lang="de-DE" sz="2000"/>
          </a:p>
        </p:txBody>
      </p:sp>
    </p:spTree>
    <p:extLst>
      <p:ext uri="{BB962C8B-B14F-4D97-AF65-F5344CB8AC3E}">
        <p14:creationId xmlns:p14="http://schemas.microsoft.com/office/powerpoint/2010/main" val="233128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05EFA6-249C-4449-DD85-3805A328530D}"/>
              </a:ext>
            </a:extLst>
          </p:cNvPr>
          <p:cNvSpPr>
            <a:spLocks noGrp="1"/>
          </p:cNvSpPr>
          <p:nvPr>
            <p:ph type="title"/>
          </p:nvPr>
        </p:nvSpPr>
        <p:spPr>
          <a:xfrm>
            <a:off x="466722" y="586855"/>
            <a:ext cx="3201366" cy="3387497"/>
          </a:xfrm>
        </p:spPr>
        <p:txBody>
          <a:bodyPr anchor="b">
            <a:normAutofit/>
          </a:bodyPr>
          <a:lstStyle/>
          <a:p>
            <a:pPr algn="r"/>
            <a:r>
              <a:rPr lang="de-DE" sz="4000" b="1">
                <a:solidFill>
                  <a:srgbClr val="FFFFFF"/>
                </a:solidFill>
              </a:rPr>
              <a:t>Demands from PRO-GE (ÖGB)</a:t>
            </a:r>
          </a:p>
        </p:txBody>
      </p:sp>
      <p:sp>
        <p:nvSpPr>
          <p:cNvPr id="3" name="Inhaltsplatzhalter 2">
            <a:extLst>
              <a:ext uri="{FF2B5EF4-FFF2-40B4-BE49-F238E27FC236}">
                <a16:creationId xmlns:a16="http://schemas.microsoft.com/office/drawing/2014/main" id="{95FB5642-1627-2062-FC0F-6A3B3D706CC8}"/>
              </a:ext>
            </a:extLst>
          </p:cNvPr>
          <p:cNvSpPr>
            <a:spLocks noGrp="1"/>
          </p:cNvSpPr>
          <p:nvPr>
            <p:ph idx="1"/>
          </p:nvPr>
        </p:nvSpPr>
        <p:spPr>
          <a:xfrm>
            <a:off x="4810259" y="649480"/>
            <a:ext cx="6555347" cy="5546047"/>
          </a:xfrm>
        </p:spPr>
        <p:txBody>
          <a:bodyPr anchor="ctr">
            <a:normAutofit fontScale="62500" lnSpcReduction="20000"/>
          </a:bodyPr>
          <a:lstStyle/>
          <a:p>
            <a:r>
              <a:rPr lang="de-DE" sz="2200" dirty="0" err="1"/>
              <a:t>Prevention</a:t>
            </a:r>
            <a:r>
              <a:rPr lang="de-DE" sz="2200" dirty="0"/>
              <a:t> of wage and social </a:t>
            </a:r>
            <a:r>
              <a:rPr lang="de-DE" sz="2200" dirty="0" err="1"/>
              <a:t>dumping</a:t>
            </a:r>
            <a:r>
              <a:rPr lang="de-DE" sz="2200" dirty="0"/>
              <a:t> </a:t>
            </a:r>
            <a:r>
              <a:rPr lang="de-DE" sz="2200" dirty="0" err="1"/>
              <a:t>for</a:t>
            </a:r>
            <a:r>
              <a:rPr lang="de-DE" sz="2200" dirty="0"/>
              <a:t> all </a:t>
            </a:r>
            <a:r>
              <a:rPr lang="de-DE" sz="2200" dirty="0" err="1"/>
              <a:t>workers</a:t>
            </a:r>
            <a:r>
              <a:rPr lang="de-DE" sz="2200" dirty="0"/>
              <a:t> </a:t>
            </a:r>
            <a:r>
              <a:rPr lang="de-DE" sz="2200" dirty="0" err="1"/>
              <a:t>no</a:t>
            </a:r>
            <a:r>
              <a:rPr lang="de-DE" sz="2200" dirty="0"/>
              <a:t> matter </a:t>
            </a:r>
            <a:r>
              <a:rPr lang="de-DE" sz="2200" dirty="0" err="1"/>
              <a:t>where</a:t>
            </a:r>
            <a:r>
              <a:rPr lang="de-DE" sz="2200" dirty="0"/>
              <a:t> </a:t>
            </a:r>
            <a:r>
              <a:rPr lang="de-DE" sz="2200" dirty="0" err="1"/>
              <a:t>their</a:t>
            </a:r>
            <a:r>
              <a:rPr lang="de-DE" sz="2200" dirty="0"/>
              <a:t> </a:t>
            </a:r>
            <a:r>
              <a:rPr lang="de-DE" sz="2200" dirty="0" err="1"/>
              <a:t>destination</a:t>
            </a:r>
            <a:r>
              <a:rPr lang="de-DE" sz="2200" dirty="0"/>
              <a:t> </a:t>
            </a:r>
            <a:r>
              <a:rPr lang="de-DE" sz="2200" dirty="0" err="1"/>
              <a:t>is</a:t>
            </a:r>
            <a:endParaRPr lang="de-DE" sz="2200" dirty="0"/>
          </a:p>
          <a:p>
            <a:r>
              <a:rPr lang="de-DE" sz="2200" dirty="0" err="1"/>
              <a:t>Successful</a:t>
            </a:r>
            <a:r>
              <a:rPr lang="de-DE" sz="2200" dirty="0"/>
              <a:t> </a:t>
            </a:r>
            <a:r>
              <a:rPr lang="de-DE" sz="2200" dirty="0" err="1"/>
              <a:t>integration</a:t>
            </a:r>
            <a:r>
              <a:rPr lang="de-DE" sz="2200" dirty="0"/>
              <a:t> in the </a:t>
            </a:r>
            <a:r>
              <a:rPr lang="de-DE" sz="2200" dirty="0" err="1"/>
              <a:t>labour</a:t>
            </a:r>
            <a:r>
              <a:rPr lang="de-DE" sz="2200" dirty="0"/>
              <a:t> </a:t>
            </a:r>
            <a:r>
              <a:rPr lang="de-DE" sz="2200" dirty="0" err="1"/>
              <a:t>market</a:t>
            </a:r>
            <a:r>
              <a:rPr lang="de-DE" sz="2200" dirty="0"/>
              <a:t> </a:t>
            </a:r>
            <a:r>
              <a:rPr lang="de-DE" sz="2200" dirty="0" err="1"/>
              <a:t>requires</a:t>
            </a:r>
            <a:r>
              <a:rPr lang="de-DE" sz="2200" dirty="0"/>
              <a:t> support and </a:t>
            </a:r>
            <a:r>
              <a:rPr lang="de-DE" sz="2200" dirty="0" err="1"/>
              <a:t>advice</a:t>
            </a:r>
            <a:r>
              <a:rPr lang="de-DE" sz="2200" dirty="0"/>
              <a:t> (</a:t>
            </a:r>
            <a:r>
              <a:rPr lang="de-DE" sz="2200" dirty="0" err="1"/>
              <a:t>involving</a:t>
            </a:r>
            <a:r>
              <a:rPr lang="de-DE" sz="2200" dirty="0"/>
              <a:t> </a:t>
            </a:r>
            <a:r>
              <a:rPr lang="de-DE" sz="2200" dirty="0" err="1"/>
              <a:t>communities</a:t>
            </a:r>
            <a:r>
              <a:rPr lang="de-DE" sz="2200" dirty="0"/>
              <a:t> in host countries).</a:t>
            </a:r>
          </a:p>
          <a:p>
            <a:r>
              <a:rPr lang="de-DE" sz="2200" dirty="0"/>
              <a:t>Determination of </a:t>
            </a:r>
            <a:r>
              <a:rPr lang="de-DE" sz="2200" dirty="0" err="1"/>
              <a:t>skills</a:t>
            </a:r>
            <a:r>
              <a:rPr lang="de-DE" sz="2200" dirty="0"/>
              <a:t> and </a:t>
            </a:r>
            <a:r>
              <a:rPr lang="de-DE" sz="2200" dirty="0" err="1"/>
              <a:t>qualifications</a:t>
            </a:r>
            <a:r>
              <a:rPr lang="de-DE" sz="2200" dirty="0"/>
              <a:t> </a:t>
            </a:r>
            <a:r>
              <a:rPr lang="de-DE" sz="2200" dirty="0" err="1"/>
              <a:t>already</a:t>
            </a:r>
            <a:r>
              <a:rPr lang="de-DE" sz="2200" dirty="0"/>
              <a:t> </a:t>
            </a:r>
            <a:r>
              <a:rPr lang="de-DE" sz="2200" dirty="0" err="1"/>
              <a:t>acquired</a:t>
            </a:r>
            <a:r>
              <a:rPr lang="de-DE" sz="2200" dirty="0"/>
              <a:t> – </a:t>
            </a:r>
            <a:r>
              <a:rPr lang="de-DE" sz="2200" dirty="0" err="1"/>
              <a:t>this</a:t>
            </a:r>
            <a:r>
              <a:rPr lang="de-DE" sz="2200" dirty="0"/>
              <a:t> </a:t>
            </a:r>
            <a:r>
              <a:rPr lang="de-DE" sz="2200" dirty="0" err="1"/>
              <a:t>involves</a:t>
            </a:r>
            <a:r>
              <a:rPr lang="de-DE" sz="2200" dirty="0"/>
              <a:t> </a:t>
            </a:r>
            <a:r>
              <a:rPr lang="de-DE" sz="2200" dirty="0" err="1"/>
              <a:t>cost-free</a:t>
            </a:r>
            <a:r>
              <a:rPr lang="de-DE" sz="2200" dirty="0"/>
              <a:t> </a:t>
            </a:r>
            <a:r>
              <a:rPr lang="de-DE" sz="2200" dirty="0" err="1"/>
              <a:t>recognition</a:t>
            </a:r>
            <a:r>
              <a:rPr lang="de-DE" sz="2200" dirty="0"/>
              <a:t> of </a:t>
            </a:r>
            <a:r>
              <a:rPr lang="de-DE" sz="2200" dirty="0" err="1"/>
              <a:t>qualifications</a:t>
            </a:r>
            <a:r>
              <a:rPr lang="de-DE" sz="2200" dirty="0"/>
              <a:t> in </a:t>
            </a:r>
            <a:r>
              <a:rPr lang="de-DE" sz="2200" dirty="0" err="1"/>
              <a:t>their</a:t>
            </a:r>
            <a:r>
              <a:rPr lang="de-DE" sz="2200" dirty="0"/>
              <a:t> </a:t>
            </a:r>
            <a:r>
              <a:rPr lang="de-DE" sz="2200" dirty="0" err="1"/>
              <a:t>home</a:t>
            </a:r>
            <a:r>
              <a:rPr lang="de-DE" sz="2200" dirty="0"/>
              <a:t> countries.</a:t>
            </a:r>
          </a:p>
          <a:p>
            <a:r>
              <a:rPr lang="de-DE" sz="2200" dirty="0"/>
              <a:t>Language </a:t>
            </a:r>
            <a:r>
              <a:rPr lang="de-DE" sz="2200" dirty="0" err="1"/>
              <a:t>courses</a:t>
            </a:r>
            <a:r>
              <a:rPr lang="de-DE" sz="2200" dirty="0"/>
              <a:t> </a:t>
            </a:r>
            <a:r>
              <a:rPr lang="de-DE" sz="2200" dirty="0" err="1"/>
              <a:t>are</a:t>
            </a:r>
            <a:r>
              <a:rPr lang="de-DE" sz="2200" dirty="0"/>
              <a:t> </a:t>
            </a:r>
            <a:r>
              <a:rPr lang="de-DE" sz="2200" dirty="0" err="1"/>
              <a:t>key</a:t>
            </a:r>
            <a:r>
              <a:rPr lang="de-DE" sz="2200" dirty="0"/>
              <a:t> </a:t>
            </a:r>
            <a:r>
              <a:rPr lang="de-DE" sz="2200" dirty="0" err="1"/>
              <a:t>to</a:t>
            </a:r>
            <a:r>
              <a:rPr lang="de-DE" sz="2200" dirty="0"/>
              <a:t> </a:t>
            </a:r>
            <a:r>
              <a:rPr lang="de-DE" sz="2200" dirty="0" err="1"/>
              <a:t>help</a:t>
            </a:r>
            <a:r>
              <a:rPr lang="de-DE" sz="2200" dirty="0"/>
              <a:t> </a:t>
            </a:r>
            <a:r>
              <a:rPr lang="de-DE" sz="2200" dirty="0" err="1"/>
              <a:t>them</a:t>
            </a:r>
            <a:r>
              <a:rPr lang="de-DE" sz="2200" dirty="0"/>
              <a:t> </a:t>
            </a:r>
            <a:r>
              <a:rPr lang="de-DE" sz="2200" dirty="0" err="1"/>
              <a:t>to</a:t>
            </a:r>
            <a:r>
              <a:rPr lang="de-DE" sz="2200" dirty="0"/>
              <a:t> </a:t>
            </a:r>
            <a:r>
              <a:rPr lang="de-DE" sz="2200" dirty="0" err="1"/>
              <a:t>integrate</a:t>
            </a:r>
            <a:r>
              <a:rPr lang="de-DE" sz="2200" dirty="0"/>
              <a:t> in </a:t>
            </a:r>
            <a:r>
              <a:rPr lang="de-DE" sz="2200" dirty="0" err="1"/>
              <a:t>their</a:t>
            </a:r>
            <a:r>
              <a:rPr lang="de-DE" sz="2200" dirty="0"/>
              <a:t> host </a:t>
            </a:r>
            <a:r>
              <a:rPr lang="de-DE" sz="2200" dirty="0" err="1"/>
              <a:t>country</a:t>
            </a:r>
            <a:endParaRPr lang="de-DE" sz="2200" dirty="0"/>
          </a:p>
          <a:p>
            <a:r>
              <a:rPr lang="de-DE" sz="2200" dirty="0" err="1"/>
              <a:t>Employers</a:t>
            </a:r>
            <a:r>
              <a:rPr lang="de-DE" sz="2200" dirty="0"/>
              <a:t> </a:t>
            </a:r>
            <a:r>
              <a:rPr lang="de-DE" sz="2200" dirty="0" err="1"/>
              <a:t>that</a:t>
            </a:r>
            <a:r>
              <a:rPr lang="de-DE" sz="2200" dirty="0"/>
              <a:t> </a:t>
            </a:r>
            <a:r>
              <a:rPr lang="de-DE" sz="2200" dirty="0" err="1"/>
              <a:t>demand</a:t>
            </a:r>
            <a:r>
              <a:rPr lang="de-DE" sz="2200" dirty="0"/>
              <a:t> </a:t>
            </a:r>
            <a:r>
              <a:rPr lang="de-DE" sz="2200" dirty="0" err="1"/>
              <a:t>to</a:t>
            </a:r>
            <a:r>
              <a:rPr lang="de-DE" sz="2200" dirty="0"/>
              <a:t> </a:t>
            </a:r>
            <a:r>
              <a:rPr lang="de-DE" sz="2200" dirty="0" err="1"/>
              <a:t>employ</a:t>
            </a:r>
            <a:r>
              <a:rPr lang="de-DE" sz="2200" dirty="0"/>
              <a:t> </a:t>
            </a:r>
            <a:r>
              <a:rPr lang="de-DE" sz="2200" dirty="0" err="1"/>
              <a:t>third</a:t>
            </a:r>
            <a:r>
              <a:rPr lang="de-DE" sz="2200" dirty="0"/>
              <a:t> </a:t>
            </a:r>
            <a:r>
              <a:rPr lang="de-DE" sz="2200" dirty="0" err="1"/>
              <a:t>countries´workers</a:t>
            </a:r>
            <a:r>
              <a:rPr lang="de-DE" sz="2200" dirty="0"/>
              <a:t> </a:t>
            </a:r>
            <a:r>
              <a:rPr lang="de-DE" sz="2200" dirty="0" err="1"/>
              <a:t>should</a:t>
            </a:r>
            <a:r>
              <a:rPr lang="de-DE" sz="2200" dirty="0"/>
              <a:t> </a:t>
            </a:r>
            <a:r>
              <a:rPr lang="de-DE" sz="2200" dirty="0" err="1"/>
              <a:t>be</a:t>
            </a:r>
            <a:r>
              <a:rPr lang="de-DE" sz="2200" dirty="0"/>
              <a:t> </a:t>
            </a:r>
            <a:r>
              <a:rPr lang="de-DE" sz="2200" dirty="0" err="1"/>
              <a:t>more</a:t>
            </a:r>
            <a:r>
              <a:rPr lang="de-DE" sz="2200" dirty="0"/>
              <a:t> </a:t>
            </a:r>
            <a:r>
              <a:rPr lang="de-DE" sz="2200" dirty="0" err="1"/>
              <a:t>involved</a:t>
            </a:r>
            <a:r>
              <a:rPr lang="de-DE" sz="2200" dirty="0"/>
              <a:t> in </a:t>
            </a:r>
            <a:r>
              <a:rPr lang="de-DE" sz="2200" dirty="0" err="1"/>
              <a:t>financing</a:t>
            </a:r>
            <a:r>
              <a:rPr lang="de-DE" sz="2200" dirty="0"/>
              <a:t> </a:t>
            </a:r>
            <a:r>
              <a:rPr lang="de-DE" sz="2200" dirty="0" err="1"/>
              <a:t>information</a:t>
            </a:r>
            <a:r>
              <a:rPr lang="de-DE" sz="2200" dirty="0"/>
              <a:t> and </a:t>
            </a:r>
            <a:r>
              <a:rPr lang="de-DE" sz="2200" dirty="0" err="1"/>
              <a:t>consultation</a:t>
            </a:r>
            <a:r>
              <a:rPr lang="de-DE" sz="2200" dirty="0"/>
              <a:t> </a:t>
            </a:r>
            <a:r>
              <a:rPr lang="de-DE" sz="2200" dirty="0" err="1"/>
              <a:t>centres</a:t>
            </a:r>
            <a:r>
              <a:rPr lang="de-DE" sz="2200" dirty="0"/>
              <a:t> and </a:t>
            </a:r>
            <a:r>
              <a:rPr lang="de-DE" sz="2200" dirty="0" err="1"/>
              <a:t>training</a:t>
            </a:r>
            <a:endParaRPr lang="de-DE" sz="2200" dirty="0"/>
          </a:p>
          <a:p>
            <a:r>
              <a:rPr lang="en-US" sz="2200" dirty="0"/>
              <a:t>In addition, there is a shortage occupation list for employees from third countries - moving away from the existing calculation system towards a new competency-oriented system for assessing the required qualifications. In addition, differentiated or more precise assessments should be used to determine whether the economy is actively making provision for the need for skilled workers- apprenticeships, continuous training and requalification offered to workers/employees. </a:t>
            </a:r>
          </a:p>
          <a:p>
            <a:r>
              <a:rPr lang="en-US" sz="2200" dirty="0"/>
              <a:t>We rather talk about need for skilled workers instead of shortage of workers- instead of recruiting cheap labor potential </a:t>
            </a:r>
            <a:r>
              <a:rPr lang="en-US" sz="2200" dirty="0" err="1"/>
              <a:t>recruitees</a:t>
            </a:r>
            <a:r>
              <a:rPr lang="en-US" sz="2200" dirty="0"/>
              <a:t> have to be activated (women- training, care facilities; elder workers)</a:t>
            </a:r>
          </a:p>
          <a:p>
            <a:r>
              <a:rPr lang="de-DE" sz="2200" dirty="0"/>
              <a:t>Clear </a:t>
            </a:r>
            <a:r>
              <a:rPr lang="de-DE" sz="2200" dirty="0" err="1"/>
              <a:t>definition</a:t>
            </a:r>
            <a:r>
              <a:rPr lang="de-DE" sz="2200" dirty="0"/>
              <a:t> in the „</a:t>
            </a:r>
            <a:r>
              <a:rPr lang="de-DE" sz="2200" dirty="0" err="1"/>
              <a:t>Red</a:t>
            </a:r>
            <a:r>
              <a:rPr lang="de-DE" sz="2200" dirty="0"/>
              <a:t>-White-</a:t>
            </a:r>
            <a:r>
              <a:rPr lang="de-DE" sz="2200" dirty="0" err="1"/>
              <a:t>Red</a:t>
            </a:r>
            <a:r>
              <a:rPr lang="de-DE" sz="2200" dirty="0"/>
              <a:t> Card“ (RWR-Karte) </a:t>
            </a:r>
            <a:r>
              <a:rPr lang="de-DE" sz="2200" dirty="0" err="1"/>
              <a:t>that</a:t>
            </a:r>
            <a:r>
              <a:rPr lang="de-DE" sz="2200" dirty="0"/>
              <a:t> </a:t>
            </a:r>
            <a:r>
              <a:rPr lang="de-DE" sz="2200" dirty="0" err="1"/>
              <a:t>skilled</a:t>
            </a:r>
            <a:r>
              <a:rPr lang="de-DE" sz="2200" dirty="0"/>
              <a:t> </a:t>
            </a:r>
            <a:r>
              <a:rPr lang="de-DE" sz="2200" dirty="0" err="1"/>
              <a:t>workers</a:t>
            </a:r>
            <a:r>
              <a:rPr lang="de-DE" sz="2200" dirty="0"/>
              <a:t> </a:t>
            </a:r>
            <a:r>
              <a:rPr lang="de-DE" sz="2200" dirty="0" err="1"/>
              <a:t>have</a:t>
            </a:r>
            <a:r>
              <a:rPr lang="de-DE" sz="2200" dirty="0"/>
              <a:t> at least </a:t>
            </a:r>
            <a:r>
              <a:rPr lang="de-DE" sz="2200" dirty="0" err="1"/>
              <a:t>completed</a:t>
            </a:r>
            <a:r>
              <a:rPr lang="de-DE" sz="2200" dirty="0"/>
              <a:t> </a:t>
            </a:r>
            <a:r>
              <a:rPr lang="de-DE" sz="2200" dirty="0" err="1"/>
              <a:t>vocational</a:t>
            </a:r>
            <a:r>
              <a:rPr lang="de-DE" sz="2200" dirty="0"/>
              <a:t> </a:t>
            </a:r>
            <a:r>
              <a:rPr lang="de-DE" sz="2200" dirty="0" err="1"/>
              <a:t>training</a:t>
            </a:r>
            <a:r>
              <a:rPr lang="de-DE" sz="2200" dirty="0"/>
              <a:t>;</a:t>
            </a:r>
          </a:p>
          <a:p>
            <a:r>
              <a:rPr lang="de-DE" sz="2200" dirty="0" err="1"/>
              <a:t>Newly</a:t>
            </a:r>
            <a:r>
              <a:rPr lang="de-DE" sz="2200" dirty="0"/>
              <a:t> </a:t>
            </a:r>
            <a:r>
              <a:rPr lang="de-DE" sz="2200" dirty="0" err="1"/>
              <a:t>recruited</a:t>
            </a:r>
            <a:r>
              <a:rPr lang="de-DE" sz="2200" dirty="0"/>
              <a:t> </a:t>
            </a:r>
            <a:r>
              <a:rPr lang="de-DE" sz="2200" dirty="0" err="1"/>
              <a:t>workers</a:t>
            </a:r>
            <a:r>
              <a:rPr lang="de-DE" sz="2200" dirty="0"/>
              <a:t>/</a:t>
            </a:r>
            <a:r>
              <a:rPr lang="de-DE" sz="2200" dirty="0" err="1"/>
              <a:t>employees</a:t>
            </a:r>
            <a:r>
              <a:rPr lang="de-DE" sz="2200" dirty="0"/>
              <a:t> </a:t>
            </a:r>
            <a:r>
              <a:rPr lang="de-DE" sz="2200" dirty="0" err="1"/>
              <a:t>should</a:t>
            </a:r>
            <a:r>
              <a:rPr lang="de-DE" sz="2200" dirty="0"/>
              <a:t> not </a:t>
            </a:r>
            <a:r>
              <a:rPr lang="de-DE" sz="2200" dirty="0" err="1"/>
              <a:t>be</a:t>
            </a:r>
            <a:r>
              <a:rPr lang="de-DE" sz="2200" dirty="0"/>
              <a:t> </a:t>
            </a:r>
            <a:r>
              <a:rPr lang="de-DE" sz="2200" dirty="0" err="1"/>
              <a:t>bound</a:t>
            </a:r>
            <a:r>
              <a:rPr lang="de-DE" sz="2200" dirty="0"/>
              <a:t> </a:t>
            </a:r>
            <a:r>
              <a:rPr lang="de-DE" sz="2200" dirty="0" err="1"/>
              <a:t>to</a:t>
            </a:r>
            <a:r>
              <a:rPr lang="de-DE" sz="2200" dirty="0"/>
              <a:t> the </a:t>
            </a:r>
            <a:r>
              <a:rPr lang="de-DE" sz="2200" dirty="0" err="1"/>
              <a:t>employer</a:t>
            </a:r>
            <a:r>
              <a:rPr lang="de-DE" sz="2200" dirty="0"/>
              <a:t> </a:t>
            </a:r>
            <a:r>
              <a:rPr lang="de-DE" sz="2200" dirty="0" err="1"/>
              <a:t>for</a:t>
            </a:r>
            <a:r>
              <a:rPr lang="de-DE" sz="2200" dirty="0"/>
              <a:t> </a:t>
            </a:r>
            <a:r>
              <a:rPr lang="de-DE" sz="2200" dirty="0" err="1"/>
              <a:t>two</a:t>
            </a:r>
            <a:r>
              <a:rPr lang="de-DE" sz="2200" dirty="0"/>
              <a:t> </a:t>
            </a:r>
            <a:r>
              <a:rPr lang="de-DE" sz="2200" dirty="0" err="1"/>
              <a:t>year</a:t>
            </a:r>
            <a:r>
              <a:rPr lang="de-DE" sz="2200" dirty="0"/>
              <a:t>;</a:t>
            </a:r>
          </a:p>
          <a:p>
            <a:pPr lvl="1"/>
            <a:endParaRPr lang="de-DE" sz="2200" dirty="0"/>
          </a:p>
          <a:p>
            <a:pPr lvl="1"/>
            <a:r>
              <a:rPr lang="de-DE" sz="2200" dirty="0"/>
              <a:t>At European </a:t>
            </a:r>
            <a:r>
              <a:rPr lang="de-DE" sz="2200" dirty="0" err="1"/>
              <a:t>level</a:t>
            </a:r>
            <a:r>
              <a:rPr lang="de-DE" sz="2200" dirty="0"/>
              <a:t>: </a:t>
            </a:r>
          </a:p>
          <a:p>
            <a:pPr lvl="1"/>
            <a:r>
              <a:rPr lang="de-DE" sz="2200" dirty="0"/>
              <a:t>Legislation- </a:t>
            </a:r>
            <a:r>
              <a:rPr lang="de-DE" sz="2200" dirty="0" err="1"/>
              <a:t>Proposal</a:t>
            </a:r>
            <a:r>
              <a:rPr lang="de-DE" sz="2200" dirty="0"/>
              <a:t> </a:t>
            </a:r>
            <a:r>
              <a:rPr lang="de-DE" sz="2200" dirty="0" err="1"/>
              <a:t>for</a:t>
            </a:r>
            <a:r>
              <a:rPr lang="de-DE" sz="2200" dirty="0"/>
              <a:t> a </a:t>
            </a:r>
            <a:r>
              <a:rPr lang="de-DE" sz="2200" dirty="0" err="1"/>
              <a:t>Directive</a:t>
            </a:r>
            <a:r>
              <a:rPr lang="de-DE" sz="2200" dirty="0"/>
              <a:t> on </a:t>
            </a:r>
            <a:r>
              <a:rPr lang="de-DE" sz="2200" dirty="0" err="1"/>
              <a:t>third</a:t>
            </a:r>
            <a:r>
              <a:rPr lang="de-DE" sz="2200" dirty="0"/>
              <a:t> </a:t>
            </a:r>
            <a:r>
              <a:rPr lang="de-DE" sz="2200" dirty="0" err="1"/>
              <a:t>country</a:t>
            </a:r>
            <a:r>
              <a:rPr lang="de-DE" sz="2200" dirty="0"/>
              <a:t> </a:t>
            </a:r>
            <a:r>
              <a:rPr lang="de-DE" sz="2200" dirty="0" err="1"/>
              <a:t>nationals</a:t>
            </a:r>
            <a:r>
              <a:rPr lang="de-DE" sz="2200" dirty="0"/>
              <a:t> and </a:t>
            </a:r>
            <a:r>
              <a:rPr lang="de-DE" sz="2200" dirty="0" err="1"/>
              <a:t>their</a:t>
            </a:r>
            <a:r>
              <a:rPr lang="de-DE" sz="2200" dirty="0"/>
              <a:t> </a:t>
            </a:r>
            <a:r>
              <a:rPr lang="de-DE" sz="2200" dirty="0" err="1"/>
              <a:t>rights</a:t>
            </a:r>
            <a:r>
              <a:rPr lang="de-DE" sz="2200" dirty="0"/>
              <a:t> – ETUC and IndustriAll Europe </a:t>
            </a:r>
            <a:r>
              <a:rPr lang="de-DE" sz="2200" dirty="0" err="1"/>
              <a:t>should</a:t>
            </a:r>
            <a:r>
              <a:rPr lang="de-DE" sz="2200" dirty="0"/>
              <a:t> deal </a:t>
            </a:r>
            <a:r>
              <a:rPr lang="de-DE" sz="2200" dirty="0" err="1"/>
              <a:t>with</a:t>
            </a:r>
            <a:r>
              <a:rPr lang="de-DE" sz="2200" dirty="0"/>
              <a:t>; </a:t>
            </a:r>
            <a:r>
              <a:rPr lang="de-DE" sz="2200" dirty="0" err="1"/>
              <a:t>as</a:t>
            </a:r>
            <a:r>
              <a:rPr lang="de-DE" sz="2200" dirty="0"/>
              <a:t> </a:t>
            </a:r>
            <a:r>
              <a:rPr lang="de-DE" sz="2200" dirty="0" err="1"/>
              <a:t>well</a:t>
            </a:r>
            <a:r>
              <a:rPr lang="de-DE" sz="2200" dirty="0"/>
              <a:t> </a:t>
            </a:r>
            <a:r>
              <a:rPr lang="de-DE" sz="2200" dirty="0" err="1"/>
              <a:t>as</a:t>
            </a:r>
            <a:r>
              <a:rPr lang="de-DE" sz="2200" dirty="0"/>
              <a:t> </a:t>
            </a:r>
            <a:r>
              <a:rPr lang="de-DE" sz="2200" dirty="0" err="1"/>
              <a:t>forced</a:t>
            </a:r>
            <a:r>
              <a:rPr lang="de-DE" sz="2200" dirty="0"/>
              <a:t> </a:t>
            </a:r>
            <a:r>
              <a:rPr lang="de-DE" sz="2200" dirty="0" err="1"/>
              <a:t>labour</a:t>
            </a:r>
            <a:r>
              <a:rPr lang="de-DE" sz="2200" dirty="0"/>
              <a:t> </a:t>
            </a:r>
            <a:r>
              <a:rPr lang="de-DE" sz="2200" dirty="0" err="1"/>
              <a:t>legislation</a:t>
            </a:r>
            <a:r>
              <a:rPr lang="de-DE" sz="2200" dirty="0"/>
              <a:t> ;</a:t>
            </a:r>
          </a:p>
          <a:p>
            <a:pPr lvl="1"/>
            <a:r>
              <a:rPr lang="de-DE" sz="2200" dirty="0" err="1"/>
              <a:t>What</a:t>
            </a:r>
            <a:r>
              <a:rPr lang="de-DE" sz="2200" dirty="0"/>
              <a:t> </a:t>
            </a:r>
            <a:r>
              <a:rPr lang="de-DE" sz="2200" dirty="0" err="1"/>
              <a:t>is</a:t>
            </a:r>
            <a:r>
              <a:rPr lang="de-DE" sz="2200" dirty="0"/>
              <a:t> </a:t>
            </a:r>
            <a:r>
              <a:rPr lang="de-DE" sz="2200" dirty="0" err="1"/>
              <a:t>going</a:t>
            </a:r>
            <a:r>
              <a:rPr lang="de-DE" sz="2200" dirty="0"/>
              <a:t> on </a:t>
            </a:r>
            <a:r>
              <a:rPr lang="de-DE" sz="2200" dirty="0" err="1"/>
              <a:t>with</a:t>
            </a:r>
            <a:r>
              <a:rPr lang="de-DE" sz="2200" dirty="0"/>
              <a:t> European Labour Authority ?</a:t>
            </a:r>
          </a:p>
          <a:p>
            <a:endParaRPr lang="de-DE" sz="1100" dirty="0"/>
          </a:p>
        </p:txBody>
      </p:sp>
    </p:spTree>
    <p:extLst>
      <p:ext uri="{BB962C8B-B14F-4D97-AF65-F5344CB8AC3E}">
        <p14:creationId xmlns:p14="http://schemas.microsoft.com/office/powerpoint/2010/main" val="29486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92049-033B-33A5-54F4-6192E9B767F0}"/>
              </a:ext>
            </a:extLst>
          </p:cNvPr>
          <p:cNvSpPr>
            <a:spLocks noGrp="1"/>
          </p:cNvSpPr>
          <p:nvPr>
            <p:ph type="title"/>
          </p:nvPr>
        </p:nvSpPr>
        <p:spPr/>
        <p:txBody>
          <a:bodyPr/>
          <a:lstStyle/>
          <a:p>
            <a:pPr algn="ctr"/>
            <a:r>
              <a:rPr lang="de-DE" dirty="0">
                <a:solidFill>
                  <a:srgbClr val="FF0000"/>
                </a:solidFill>
              </a:rPr>
              <a:t>Automotive </a:t>
            </a:r>
            <a:r>
              <a:rPr lang="de-DE" dirty="0" err="1">
                <a:solidFill>
                  <a:srgbClr val="FF0000"/>
                </a:solidFill>
              </a:rPr>
              <a:t>industry</a:t>
            </a:r>
            <a:endParaRPr lang="de-DE" dirty="0">
              <a:solidFill>
                <a:srgbClr val="FF0000"/>
              </a:solidFill>
            </a:endParaRPr>
          </a:p>
        </p:txBody>
      </p:sp>
      <p:sp>
        <p:nvSpPr>
          <p:cNvPr id="3" name="Inhaltsplatzhalter 2">
            <a:extLst>
              <a:ext uri="{FF2B5EF4-FFF2-40B4-BE49-F238E27FC236}">
                <a16:creationId xmlns:a16="http://schemas.microsoft.com/office/drawing/2014/main" id="{B9DB5A3C-D84B-3E07-E692-B482FB79E023}"/>
              </a:ext>
            </a:extLst>
          </p:cNvPr>
          <p:cNvSpPr>
            <a:spLocks noGrp="1"/>
          </p:cNvSpPr>
          <p:nvPr>
            <p:ph idx="1"/>
          </p:nvPr>
        </p:nvSpPr>
        <p:spPr/>
        <p:txBody>
          <a:bodyPr/>
          <a:lstStyle/>
          <a:p>
            <a:r>
              <a:rPr lang="de-DE" dirty="0"/>
              <a:t>Austria- </a:t>
            </a:r>
            <a:r>
              <a:rPr lang="de-DE" dirty="0" err="1"/>
              <a:t>remarkable</a:t>
            </a:r>
            <a:r>
              <a:rPr lang="de-DE" dirty="0"/>
              <a:t> </a:t>
            </a:r>
            <a:r>
              <a:rPr lang="de-DE" dirty="0" err="1"/>
              <a:t>comeback</a:t>
            </a:r>
            <a:r>
              <a:rPr lang="de-DE" dirty="0"/>
              <a:t> of supplier </a:t>
            </a:r>
            <a:r>
              <a:rPr lang="de-DE" dirty="0" err="1"/>
              <a:t>industry</a:t>
            </a:r>
            <a:endParaRPr lang="de-DE" dirty="0"/>
          </a:p>
          <a:p>
            <a:pPr lvl="1"/>
            <a:r>
              <a:rPr lang="de-DE" dirty="0"/>
              <a:t>Five </a:t>
            </a:r>
            <a:r>
              <a:rPr lang="de-DE" dirty="0" err="1"/>
              <a:t>big</a:t>
            </a:r>
            <a:r>
              <a:rPr lang="de-DE" dirty="0"/>
              <a:t> </a:t>
            </a:r>
            <a:r>
              <a:rPr lang="de-DE" dirty="0" err="1"/>
              <a:t>companies</a:t>
            </a:r>
            <a:r>
              <a:rPr lang="de-DE" dirty="0"/>
              <a:t> </a:t>
            </a:r>
            <a:r>
              <a:rPr lang="de-DE" dirty="0" err="1"/>
              <a:t>gained</a:t>
            </a:r>
            <a:r>
              <a:rPr lang="de-DE" dirty="0"/>
              <a:t> a </a:t>
            </a:r>
            <a:r>
              <a:rPr lang="de-DE" dirty="0" err="1"/>
              <a:t>turnover</a:t>
            </a:r>
            <a:r>
              <a:rPr lang="de-DE" dirty="0"/>
              <a:t> of </a:t>
            </a:r>
            <a:r>
              <a:rPr lang="de-DE" dirty="0" err="1"/>
              <a:t>more</a:t>
            </a:r>
            <a:r>
              <a:rPr lang="de-DE" dirty="0"/>
              <a:t> </a:t>
            </a:r>
            <a:r>
              <a:rPr lang="de-DE" dirty="0" err="1"/>
              <a:t>than</a:t>
            </a:r>
            <a:r>
              <a:rPr lang="de-DE" dirty="0"/>
              <a:t> 15 </a:t>
            </a:r>
            <a:r>
              <a:rPr lang="de-DE" dirty="0" err="1"/>
              <a:t>billion</a:t>
            </a:r>
            <a:r>
              <a:rPr lang="de-DE" dirty="0"/>
              <a:t> Euro (ZKW </a:t>
            </a:r>
            <a:r>
              <a:rPr lang="de-DE" dirty="0" err="1"/>
              <a:t>grew</a:t>
            </a:r>
            <a:r>
              <a:rPr lang="de-DE" dirty="0"/>
              <a:t> </a:t>
            </a:r>
            <a:r>
              <a:rPr lang="de-DE" dirty="0" err="1"/>
              <a:t>by</a:t>
            </a:r>
            <a:r>
              <a:rPr lang="de-DE" dirty="0"/>
              <a:t> 20 %)</a:t>
            </a:r>
          </a:p>
          <a:p>
            <a:pPr lvl="1"/>
            <a:r>
              <a:rPr lang="de-DE" dirty="0"/>
              <a:t>Automotive supplier </a:t>
            </a:r>
            <a:r>
              <a:rPr lang="de-DE" dirty="0" err="1"/>
              <a:t>industry</a:t>
            </a:r>
            <a:r>
              <a:rPr lang="de-DE" dirty="0"/>
              <a:t> </a:t>
            </a:r>
            <a:r>
              <a:rPr lang="de-DE" dirty="0" err="1"/>
              <a:t>employs</a:t>
            </a:r>
            <a:r>
              <a:rPr lang="de-DE" dirty="0"/>
              <a:t> </a:t>
            </a:r>
            <a:r>
              <a:rPr lang="de-DE" dirty="0" err="1"/>
              <a:t>over</a:t>
            </a:r>
            <a:r>
              <a:rPr lang="de-DE" dirty="0"/>
              <a:t> 90.000 </a:t>
            </a:r>
            <a:r>
              <a:rPr lang="de-DE" dirty="0" err="1"/>
              <a:t>workers</a:t>
            </a:r>
            <a:r>
              <a:rPr lang="de-DE" dirty="0"/>
              <a:t>/</a:t>
            </a:r>
            <a:r>
              <a:rPr lang="de-DE" dirty="0" err="1"/>
              <a:t>employees</a:t>
            </a:r>
            <a:r>
              <a:rPr lang="de-DE" dirty="0"/>
              <a:t> (</a:t>
            </a:r>
            <a:r>
              <a:rPr lang="de-DE" dirty="0" err="1"/>
              <a:t>over</a:t>
            </a:r>
            <a:r>
              <a:rPr lang="de-DE" dirty="0"/>
              <a:t> 3000 </a:t>
            </a:r>
            <a:r>
              <a:rPr lang="de-DE" dirty="0" err="1"/>
              <a:t>more</a:t>
            </a:r>
            <a:r>
              <a:rPr lang="de-DE" dirty="0"/>
              <a:t> </a:t>
            </a:r>
            <a:r>
              <a:rPr lang="de-DE" dirty="0" err="1"/>
              <a:t>than</a:t>
            </a:r>
            <a:r>
              <a:rPr lang="de-DE" dirty="0"/>
              <a:t> 2021)</a:t>
            </a:r>
          </a:p>
          <a:p>
            <a:pPr lvl="2"/>
            <a:r>
              <a:rPr lang="de-DE" dirty="0"/>
              <a:t>All </a:t>
            </a:r>
            <a:r>
              <a:rPr lang="de-DE" dirty="0" err="1"/>
              <a:t>have</a:t>
            </a:r>
            <a:r>
              <a:rPr lang="de-DE" dirty="0"/>
              <a:t> </a:t>
            </a:r>
            <a:r>
              <a:rPr lang="de-DE" dirty="0" err="1"/>
              <a:t>sites</a:t>
            </a:r>
            <a:r>
              <a:rPr lang="de-DE" dirty="0"/>
              <a:t> in </a:t>
            </a:r>
            <a:r>
              <a:rPr lang="de-DE" dirty="0" err="1"/>
              <a:t>our</a:t>
            </a:r>
            <a:r>
              <a:rPr lang="de-DE" dirty="0"/>
              <a:t> Memorandum Group- </a:t>
            </a:r>
            <a:r>
              <a:rPr lang="de-DE" dirty="0" err="1"/>
              <a:t>interaction</a:t>
            </a:r>
            <a:r>
              <a:rPr lang="de-DE" dirty="0"/>
              <a:t> and </a:t>
            </a:r>
            <a:r>
              <a:rPr lang="de-DE" dirty="0" err="1"/>
              <a:t>cooperation</a:t>
            </a:r>
            <a:r>
              <a:rPr lang="de-DE" dirty="0"/>
              <a:t> (</a:t>
            </a:r>
            <a:r>
              <a:rPr lang="de-DE" dirty="0" err="1"/>
              <a:t>including</a:t>
            </a:r>
            <a:r>
              <a:rPr lang="de-DE" dirty="0"/>
              <a:t> EWCI </a:t>
            </a:r>
            <a:r>
              <a:rPr lang="de-DE" dirty="0" err="1"/>
              <a:t>should</a:t>
            </a:r>
            <a:r>
              <a:rPr lang="de-DE" dirty="0"/>
              <a:t> </a:t>
            </a:r>
            <a:r>
              <a:rPr lang="de-DE" dirty="0" err="1"/>
              <a:t>be</a:t>
            </a:r>
            <a:r>
              <a:rPr lang="de-DE" dirty="0"/>
              <a:t> </a:t>
            </a:r>
            <a:r>
              <a:rPr lang="de-DE" dirty="0" err="1"/>
              <a:t>increased</a:t>
            </a:r>
            <a:r>
              <a:rPr lang="de-DE" dirty="0"/>
              <a:t> </a:t>
            </a:r>
            <a:r>
              <a:rPr lang="de-DE" dirty="0" err="1"/>
              <a:t>for</a:t>
            </a:r>
            <a:r>
              <a:rPr lang="de-DE" dirty="0"/>
              <a:t> </a:t>
            </a:r>
            <a:r>
              <a:rPr lang="de-DE" dirty="0" err="1"/>
              <a:t>organizing</a:t>
            </a:r>
            <a:r>
              <a:rPr lang="de-DE" dirty="0"/>
              <a:t> and </a:t>
            </a:r>
            <a:r>
              <a:rPr lang="de-DE" dirty="0" err="1"/>
              <a:t>more</a:t>
            </a:r>
            <a:r>
              <a:rPr lang="de-DE" dirty="0"/>
              <a:t> </a:t>
            </a:r>
            <a:r>
              <a:rPr lang="de-DE" dirty="0" err="1"/>
              <a:t>transparency;all</a:t>
            </a:r>
            <a:r>
              <a:rPr lang="de-DE" dirty="0"/>
              <a:t> in E-</a:t>
            </a:r>
            <a:r>
              <a:rPr lang="de-DE" dirty="0" err="1"/>
              <a:t>Production</a:t>
            </a:r>
            <a:endParaRPr lang="de-DE" dirty="0"/>
          </a:p>
          <a:p>
            <a:pPr lvl="3"/>
            <a:r>
              <a:rPr lang="de-DE" dirty="0"/>
              <a:t>Magna Steyr- </a:t>
            </a:r>
            <a:r>
              <a:rPr lang="de-DE" dirty="0" err="1"/>
              <a:t>Slovakia</a:t>
            </a:r>
            <a:r>
              <a:rPr lang="de-DE" dirty="0"/>
              <a:t>, Czech Republic, Germany, Austria- 2024 </a:t>
            </a:r>
            <a:r>
              <a:rPr lang="de-DE" dirty="0" err="1"/>
              <a:t>Production</a:t>
            </a:r>
            <a:r>
              <a:rPr lang="de-DE" dirty="0"/>
              <a:t> of E-Class Mercedes Benz</a:t>
            </a:r>
          </a:p>
          <a:p>
            <a:pPr lvl="3"/>
            <a:r>
              <a:rPr lang="de-DE" dirty="0"/>
              <a:t>BMW Steyr- </a:t>
            </a:r>
            <a:r>
              <a:rPr lang="de-DE" dirty="0" err="1"/>
              <a:t>Hungary</a:t>
            </a:r>
            <a:r>
              <a:rPr lang="de-DE" dirty="0"/>
              <a:t>, Germany, Austria</a:t>
            </a:r>
          </a:p>
          <a:p>
            <a:pPr lvl="3"/>
            <a:r>
              <a:rPr lang="de-DE" dirty="0"/>
              <a:t>Pierer Mobility (KTM)-software- </a:t>
            </a:r>
            <a:r>
              <a:rPr lang="de-DE" dirty="0" err="1"/>
              <a:t>test</a:t>
            </a:r>
            <a:r>
              <a:rPr lang="de-DE" dirty="0"/>
              <a:t> </a:t>
            </a:r>
            <a:r>
              <a:rPr lang="de-DE" dirty="0" err="1"/>
              <a:t>system</a:t>
            </a:r>
            <a:r>
              <a:rPr lang="de-DE" dirty="0"/>
              <a:t>, hydrogen and </a:t>
            </a:r>
            <a:r>
              <a:rPr lang="de-DE" dirty="0" err="1"/>
              <a:t>fuel</a:t>
            </a:r>
            <a:r>
              <a:rPr lang="de-DE" dirty="0"/>
              <a:t> </a:t>
            </a:r>
            <a:r>
              <a:rPr lang="de-DE" dirty="0" err="1"/>
              <a:t>cell</a:t>
            </a:r>
            <a:r>
              <a:rPr lang="de-DE" dirty="0"/>
              <a:t> </a:t>
            </a:r>
            <a:r>
              <a:rPr lang="de-DE" dirty="0" err="1"/>
              <a:t>technology</a:t>
            </a:r>
            <a:endParaRPr lang="de-DE" dirty="0"/>
          </a:p>
          <a:p>
            <a:pPr lvl="3"/>
            <a:r>
              <a:rPr lang="de-DE" dirty="0"/>
              <a:t>Robert Bosch- </a:t>
            </a:r>
            <a:r>
              <a:rPr lang="de-DE" dirty="0" err="1"/>
              <a:t>investments</a:t>
            </a:r>
            <a:r>
              <a:rPr lang="de-DE" dirty="0"/>
              <a:t> in </a:t>
            </a:r>
            <a:r>
              <a:rPr lang="de-DE" dirty="0" err="1"/>
              <a:t>semiconductor</a:t>
            </a:r>
            <a:r>
              <a:rPr lang="de-DE" dirty="0"/>
              <a:t> </a:t>
            </a:r>
            <a:r>
              <a:rPr lang="de-DE" dirty="0" err="1"/>
              <a:t>production</a:t>
            </a:r>
            <a:r>
              <a:rPr lang="de-DE" dirty="0"/>
              <a:t> (Germany, Malaysia)</a:t>
            </a:r>
          </a:p>
          <a:p>
            <a:pPr lvl="3"/>
            <a:r>
              <a:rPr lang="de-DE" dirty="0"/>
              <a:t>Stellantis- </a:t>
            </a:r>
            <a:r>
              <a:rPr lang="de-DE" dirty="0" err="1"/>
              <a:t>closure</a:t>
            </a:r>
            <a:r>
              <a:rPr lang="de-DE" dirty="0"/>
              <a:t> of </a:t>
            </a:r>
            <a:r>
              <a:rPr lang="de-DE" dirty="0" err="1"/>
              <a:t>site</a:t>
            </a:r>
            <a:r>
              <a:rPr lang="de-DE" dirty="0"/>
              <a:t> in Vienna Aspern (350 </a:t>
            </a:r>
            <a:r>
              <a:rPr lang="de-DE" dirty="0" err="1"/>
              <a:t>workers</a:t>
            </a:r>
            <a:r>
              <a:rPr lang="de-DE" dirty="0"/>
              <a:t>)</a:t>
            </a:r>
          </a:p>
          <a:p>
            <a:pPr lvl="3"/>
            <a:endParaRPr lang="de-DE" dirty="0"/>
          </a:p>
          <a:p>
            <a:pPr lvl="3"/>
            <a:endParaRPr lang="de-DE" dirty="0"/>
          </a:p>
          <a:p>
            <a:pPr lvl="3"/>
            <a:endParaRPr lang="de-DE" dirty="0"/>
          </a:p>
          <a:p>
            <a:endParaRPr lang="de-DE" dirty="0"/>
          </a:p>
        </p:txBody>
      </p:sp>
    </p:spTree>
    <p:extLst>
      <p:ext uri="{BB962C8B-B14F-4D97-AF65-F5344CB8AC3E}">
        <p14:creationId xmlns:p14="http://schemas.microsoft.com/office/powerpoint/2010/main" val="129048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9AE03-89EA-7A17-FFD1-DB190F983147}"/>
              </a:ext>
            </a:extLst>
          </p:cNvPr>
          <p:cNvSpPr>
            <a:spLocks noGrp="1"/>
          </p:cNvSpPr>
          <p:nvPr>
            <p:ph type="title"/>
          </p:nvPr>
        </p:nvSpPr>
        <p:spPr/>
        <p:txBody>
          <a:bodyPr>
            <a:normAutofit/>
          </a:bodyPr>
          <a:lstStyle/>
          <a:p>
            <a:r>
              <a:rPr lang="de-DE" sz="4400" b="1" i="0" dirty="0">
                <a:solidFill>
                  <a:srgbClr val="000000"/>
                </a:solidFill>
                <a:effectLst/>
              </a:rPr>
              <a:t>List of 20 </a:t>
            </a:r>
            <a:r>
              <a:rPr lang="de-DE" sz="4400" b="1" i="0" dirty="0" err="1">
                <a:solidFill>
                  <a:srgbClr val="000000"/>
                </a:solidFill>
                <a:effectLst/>
              </a:rPr>
              <a:t>largest</a:t>
            </a:r>
            <a:r>
              <a:rPr lang="de-DE" sz="4400" b="1" i="0" dirty="0">
                <a:solidFill>
                  <a:srgbClr val="000000"/>
                </a:solidFill>
                <a:effectLst/>
              </a:rPr>
              <a:t> </a:t>
            </a:r>
            <a:r>
              <a:rPr lang="de-DE" sz="4400" b="1" i="0" dirty="0" err="1">
                <a:solidFill>
                  <a:srgbClr val="000000"/>
                </a:solidFill>
                <a:effectLst/>
              </a:rPr>
              <a:t>automotive</a:t>
            </a:r>
            <a:r>
              <a:rPr lang="de-DE" sz="4400" b="1" i="0" dirty="0">
                <a:solidFill>
                  <a:srgbClr val="000000"/>
                </a:solidFill>
                <a:effectLst/>
              </a:rPr>
              <a:t> </a:t>
            </a:r>
            <a:r>
              <a:rPr lang="de-DE" sz="4400" b="1" i="0" dirty="0" err="1">
                <a:solidFill>
                  <a:srgbClr val="000000"/>
                </a:solidFill>
                <a:effectLst/>
              </a:rPr>
              <a:t>suppliers</a:t>
            </a:r>
            <a:r>
              <a:rPr lang="de-DE" sz="4400" b="1" i="0" dirty="0">
                <a:solidFill>
                  <a:srgbClr val="000000"/>
                </a:solidFill>
                <a:effectLst/>
              </a:rPr>
              <a:t>:</a:t>
            </a:r>
            <a:br>
              <a:rPr lang="de-DE" sz="4400" b="0" i="0" dirty="0">
                <a:solidFill>
                  <a:srgbClr val="000000"/>
                </a:solidFill>
                <a:effectLst/>
              </a:rPr>
            </a:br>
            <a:endParaRPr lang="de-DE" dirty="0"/>
          </a:p>
        </p:txBody>
      </p:sp>
      <p:sp>
        <p:nvSpPr>
          <p:cNvPr id="3" name="Inhaltsplatzhalter 2">
            <a:extLst>
              <a:ext uri="{FF2B5EF4-FFF2-40B4-BE49-F238E27FC236}">
                <a16:creationId xmlns:a16="http://schemas.microsoft.com/office/drawing/2014/main" id="{84E3625F-8EA0-9CB6-DE94-C288F7B85122}"/>
              </a:ext>
            </a:extLst>
          </p:cNvPr>
          <p:cNvSpPr>
            <a:spLocks noGrp="1"/>
          </p:cNvSpPr>
          <p:nvPr>
            <p:ph idx="1"/>
          </p:nvPr>
        </p:nvSpPr>
        <p:spPr>
          <a:xfrm>
            <a:off x="838200" y="1313411"/>
            <a:ext cx="10515600" cy="4863552"/>
          </a:xfrm>
        </p:spPr>
        <p:txBody>
          <a:bodyPr>
            <a:normAutofit fontScale="25000" lnSpcReduction="20000"/>
          </a:bodyPr>
          <a:lstStyle/>
          <a:p>
            <a:pPr algn="l">
              <a:buFont typeface="+mj-lt"/>
              <a:buAutoNum type="arabicPeriod"/>
            </a:pPr>
            <a:r>
              <a:rPr lang="de-DE" sz="9600" b="0" i="0" dirty="0">
                <a:solidFill>
                  <a:srgbClr val="000000"/>
                </a:solidFill>
                <a:effectLst/>
              </a:rPr>
              <a:t>Magna Steyr: Umsatz 4,8 Mrd. Euro, -4,7%</a:t>
            </a:r>
          </a:p>
          <a:p>
            <a:pPr algn="l">
              <a:buFont typeface="+mj-lt"/>
              <a:buAutoNum type="arabicPeriod"/>
            </a:pPr>
            <a:r>
              <a:rPr lang="de-DE" sz="9600" b="0" i="0" dirty="0">
                <a:solidFill>
                  <a:srgbClr val="000000"/>
                </a:solidFill>
                <a:effectLst/>
              </a:rPr>
              <a:t>BMW Österreich: Umsatz 3,6 Mrd. Euro, +8,7%</a:t>
            </a:r>
          </a:p>
          <a:p>
            <a:pPr algn="l">
              <a:buFont typeface="+mj-lt"/>
              <a:buAutoNum type="arabicPeriod"/>
            </a:pPr>
            <a:r>
              <a:rPr lang="de-DE" sz="9600" b="0" i="0" dirty="0">
                <a:solidFill>
                  <a:srgbClr val="000000"/>
                </a:solidFill>
                <a:effectLst/>
              </a:rPr>
              <a:t>Pierer Industrie: Umsatz 3,3 Mrd. Euro, +19,6%</a:t>
            </a:r>
          </a:p>
          <a:p>
            <a:pPr algn="l">
              <a:buFont typeface="+mj-lt"/>
              <a:buAutoNum type="arabicPeriod"/>
            </a:pPr>
            <a:r>
              <a:rPr lang="de-DE" sz="9600" b="0" i="0" dirty="0">
                <a:solidFill>
                  <a:srgbClr val="000000"/>
                </a:solidFill>
                <a:effectLst/>
              </a:rPr>
              <a:t>AVL List: Umsatz 1,9 Mrd. Euro, +18,0%</a:t>
            </a:r>
          </a:p>
          <a:p>
            <a:pPr algn="l">
              <a:buFont typeface="+mj-lt"/>
              <a:buAutoNum type="arabicPeriod"/>
            </a:pPr>
            <a:r>
              <a:rPr lang="de-DE" sz="9600" b="0" i="0" dirty="0">
                <a:solidFill>
                  <a:srgbClr val="000000"/>
                </a:solidFill>
                <a:effectLst/>
              </a:rPr>
              <a:t>Bosch Österreich: Umsatz 1,4 Mrd. Euro, +1,0%</a:t>
            </a:r>
          </a:p>
          <a:p>
            <a:pPr algn="l">
              <a:buFont typeface="+mj-lt"/>
              <a:buAutoNum type="arabicPeriod"/>
            </a:pPr>
            <a:r>
              <a:rPr lang="de-DE" sz="9600" b="0" i="0" dirty="0">
                <a:solidFill>
                  <a:srgbClr val="000000"/>
                </a:solidFill>
                <a:effectLst/>
              </a:rPr>
              <a:t>ZKW Group: Umsatz 1,4 Mrd. Euro, +27,1%</a:t>
            </a:r>
          </a:p>
          <a:p>
            <a:pPr algn="l">
              <a:buFont typeface="+mj-lt"/>
              <a:buAutoNum type="arabicPeriod"/>
            </a:pPr>
            <a:r>
              <a:rPr lang="de-DE" sz="9600" b="0" i="0" dirty="0" err="1">
                <a:solidFill>
                  <a:srgbClr val="000000"/>
                </a:solidFill>
                <a:effectLst/>
              </a:rPr>
              <a:t>Kromberg</a:t>
            </a:r>
            <a:r>
              <a:rPr lang="de-DE" sz="9600" b="0" i="0" dirty="0">
                <a:solidFill>
                  <a:srgbClr val="000000"/>
                </a:solidFill>
                <a:effectLst/>
              </a:rPr>
              <a:t> &amp; Schubert: Umsatz 1,3 Mrd. Euro, +22%</a:t>
            </a:r>
          </a:p>
          <a:p>
            <a:pPr algn="l">
              <a:buFont typeface="+mj-lt"/>
              <a:buAutoNum type="arabicPeriod"/>
            </a:pPr>
            <a:r>
              <a:rPr lang="de-DE" sz="9600" b="0" i="0" dirty="0">
                <a:solidFill>
                  <a:srgbClr val="000000"/>
                </a:solidFill>
                <a:effectLst/>
              </a:rPr>
              <a:t>BRP-</a:t>
            </a:r>
            <a:r>
              <a:rPr lang="de-DE" sz="9600" b="0" i="0" dirty="0" err="1">
                <a:solidFill>
                  <a:srgbClr val="000000"/>
                </a:solidFill>
                <a:effectLst/>
              </a:rPr>
              <a:t>Rotax</a:t>
            </a:r>
            <a:r>
              <a:rPr lang="de-DE" sz="9600" b="0" i="0" dirty="0">
                <a:solidFill>
                  <a:srgbClr val="000000"/>
                </a:solidFill>
                <a:effectLst/>
              </a:rPr>
              <a:t>: Umsatz 1,3 Mrd. Euro, +27,9%</a:t>
            </a:r>
          </a:p>
          <a:p>
            <a:pPr algn="l">
              <a:buFont typeface="+mj-lt"/>
              <a:buAutoNum type="arabicPeriod"/>
            </a:pPr>
            <a:r>
              <a:rPr lang="de-DE" sz="9600" b="0" i="0" dirty="0" err="1">
                <a:solidFill>
                  <a:srgbClr val="000000"/>
                </a:solidFill>
                <a:effectLst/>
              </a:rPr>
              <a:t>Miba</a:t>
            </a:r>
            <a:r>
              <a:rPr lang="de-DE" sz="9600" b="0" i="0" dirty="0">
                <a:solidFill>
                  <a:srgbClr val="000000"/>
                </a:solidFill>
                <a:effectLst/>
              </a:rPr>
              <a:t>: Umsatz 1,1 Mrd. Euro, +14,7%</a:t>
            </a:r>
          </a:p>
          <a:p>
            <a:pPr algn="l">
              <a:buFont typeface="+mj-lt"/>
              <a:buAutoNum type="arabicPeriod"/>
            </a:pPr>
            <a:r>
              <a:rPr lang="de-DE" sz="9600" b="0" i="0" dirty="0">
                <a:solidFill>
                  <a:srgbClr val="000000"/>
                </a:solidFill>
                <a:effectLst/>
              </a:rPr>
              <a:t>Rosenbauer: Umsatz 972,2 Mio. Euro, -0,3%</a:t>
            </a:r>
          </a:p>
          <a:p>
            <a:pPr algn="l">
              <a:buFont typeface="+mj-lt"/>
              <a:buAutoNum type="arabicPeriod"/>
            </a:pPr>
            <a:r>
              <a:rPr lang="de-DE" sz="9600" b="0" i="0" dirty="0">
                <a:solidFill>
                  <a:srgbClr val="000000"/>
                </a:solidFill>
                <a:effectLst/>
              </a:rPr>
              <a:t>Steyr Automotive: Umsatz 780,0 Mio. Euro, -0,25%</a:t>
            </a:r>
          </a:p>
          <a:p>
            <a:pPr algn="l">
              <a:buFont typeface="+mj-lt"/>
              <a:buAutoNum type="arabicPeriod"/>
            </a:pPr>
            <a:r>
              <a:rPr lang="de-DE" sz="9600" b="0" i="0" dirty="0">
                <a:solidFill>
                  <a:srgbClr val="000000"/>
                </a:solidFill>
                <a:effectLst/>
              </a:rPr>
              <a:t>Rheinmetall Österreich (MAN </a:t>
            </a:r>
            <a:r>
              <a:rPr lang="de-DE" sz="9600" b="0" i="0" dirty="0" err="1">
                <a:solidFill>
                  <a:srgbClr val="000000"/>
                </a:solidFill>
                <a:effectLst/>
              </a:rPr>
              <a:t>Vehicles</a:t>
            </a:r>
            <a:r>
              <a:rPr lang="de-DE" sz="9600" b="0" i="0" dirty="0">
                <a:solidFill>
                  <a:srgbClr val="000000"/>
                </a:solidFill>
                <a:effectLst/>
              </a:rPr>
              <a:t>): 697,8 Mio. Euro, +14,4%</a:t>
            </a:r>
          </a:p>
          <a:p>
            <a:pPr algn="l">
              <a:buFont typeface="+mj-lt"/>
              <a:buAutoNum type="arabicPeriod"/>
            </a:pPr>
            <a:r>
              <a:rPr lang="de-DE" sz="9600" b="0" i="0" dirty="0">
                <a:solidFill>
                  <a:srgbClr val="000000"/>
                </a:solidFill>
                <a:effectLst/>
              </a:rPr>
              <a:t>Gebauer &amp; Griller: Umsatz 603,0 Mio. Euro, +8,8%</a:t>
            </a:r>
          </a:p>
          <a:p>
            <a:pPr algn="l"/>
            <a:br>
              <a:rPr lang="de-DE" b="1" i="0" u="sng" dirty="0">
                <a:solidFill>
                  <a:srgbClr val="000000"/>
                </a:solidFill>
                <a:effectLst/>
                <a:latin typeface="Roboto" panose="02000000000000000000" pitchFamily="2" charset="0"/>
                <a:hlinkClick r:id="rId2"/>
              </a:rPr>
            </a:br>
            <a:endParaRPr lang="de-DE" b="0" i="0" dirty="0">
              <a:solidFill>
                <a:srgbClr val="000000"/>
              </a:solidFill>
              <a:effectLst/>
              <a:latin typeface="Roboto" panose="02000000000000000000" pitchFamily="2" charset="0"/>
            </a:endParaRPr>
          </a:p>
          <a:p>
            <a:endParaRPr lang="de-DE" dirty="0"/>
          </a:p>
        </p:txBody>
      </p:sp>
    </p:spTree>
    <p:extLst>
      <p:ext uri="{BB962C8B-B14F-4D97-AF65-F5344CB8AC3E}">
        <p14:creationId xmlns:p14="http://schemas.microsoft.com/office/powerpoint/2010/main" val="63531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F0B51-CE02-E152-990A-5EEC517D1DFC}"/>
              </a:ext>
            </a:extLst>
          </p:cNvPr>
          <p:cNvSpPr>
            <a:spLocks noGrp="1"/>
          </p:cNvSpPr>
          <p:nvPr>
            <p:ph type="title"/>
          </p:nvPr>
        </p:nvSpPr>
        <p:spPr/>
        <p:txBody>
          <a:bodyPr>
            <a:normAutofit/>
          </a:bodyPr>
          <a:lstStyle/>
          <a:p>
            <a:r>
              <a:rPr lang="de-DE" sz="4400" b="1" i="0" dirty="0">
                <a:solidFill>
                  <a:srgbClr val="000000"/>
                </a:solidFill>
                <a:effectLst/>
              </a:rPr>
              <a:t>List of </a:t>
            </a:r>
            <a:r>
              <a:rPr lang="de-DE" sz="4400" b="1" i="0" dirty="0" err="1">
                <a:solidFill>
                  <a:srgbClr val="000000"/>
                </a:solidFill>
                <a:effectLst/>
              </a:rPr>
              <a:t>largest</a:t>
            </a:r>
            <a:r>
              <a:rPr lang="de-DE" sz="4400" b="1" i="0" dirty="0">
                <a:solidFill>
                  <a:srgbClr val="000000"/>
                </a:solidFill>
                <a:effectLst/>
              </a:rPr>
              <a:t> </a:t>
            </a:r>
            <a:r>
              <a:rPr lang="de-DE" sz="4400" b="1" i="0" dirty="0" err="1">
                <a:solidFill>
                  <a:srgbClr val="000000"/>
                </a:solidFill>
                <a:effectLst/>
              </a:rPr>
              <a:t>automotive</a:t>
            </a:r>
            <a:r>
              <a:rPr lang="de-DE" sz="4400" b="1" i="0" dirty="0">
                <a:solidFill>
                  <a:srgbClr val="000000"/>
                </a:solidFill>
                <a:effectLst/>
              </a:rPr>
              <a:t> </a:t>
            </a:r>
            <a:r>
              <a:rPr lang="de-DE" sz="4400" b="1" i="0" dirty="0" err="1">
                <a:solidFill>
                  <a:srgbClr val="000000"/>
                </a:solidFill>
                <a:effectLst/>
              </a:rPr>
              <a:t>suppliers</a:t>
            </a:r>
            <a:r>
              <a:rPr lang="de-DE" sz="4400" b="1" i="0" dirty="0">
                <a:solidFill>
                  <a:srgbClr val="000000"/>
                </a:solidFill>
                <a:effectLst/>
              </a:rPr>
              <a:t> 2022:</a:t>
            </a:r>
            <a:br>
              <a:rPr lang="de-DE" sz="4400" b="0" i="0" dirty="0">
                <a:solidFill>
                  <a:srgbClr val="000000"/>
                </a:solidFill>
                <a:effectLst/>
              </a:rPr>
            </a:br>
            <a:endParaRPr lang="de-DE" dirty="0"/>
          </a:p>
        </p:txBody>
      </p:sp>
      <p:sp>
        <p:nvSpPr>
          <p:cNvPr id="3" name="Inhaltsplatzhalter 2">
            <a:extLst>
              <a:ext uri="{FF2B5EF4-FFF2-40B4-BE49-F238E27FC236}">
                <a16:creationId xmlns:a16="http://schemas.microsoft.com/office/drawing/2014/main" id="{42DBBA3D-3671-5D08-96F8-FFAFF999E259}"/>
              </a:ext>
            </a:extLst>
          </p:cNvPr>
          <p:cNvSpPr>
            <a:spLocks noGrp="1"/>
          </p:cNvSpPr>
          <p:nvPr>
            <p:ph idx="1"/>
          </p:nvPr>
        </p:nvSpPr>
        <p:spPr/>
        <p:txBody>
          <a:bodyPr/>
          <a:lstStyle/>
          <a:p>
            <a:pPr marL="0" indent="0" algn="l">
              <a:buNone/>
            </a:pPr>
            <a:r>
              <a:rPr lang="de-DE" dirty="0">
                <a:solidFill>
                  <a:srgbClr val="000000"/>
                </a:solidFill>
              </a:rPr>
              <a:t>14.</a:t>
            </a:r>
            <a:r>
              <a:rPr lang="de-DE" sz="2800" b="0" i="0" dirty="0">
                <a:solidFill>
                  <a:srgbClr val="000000"/>
                </a:solidFill>
                <a:effectLst/>
              </a:rPr>
              <a:t>Polytec: Umsatz 601,4 Mio. Euro, +8,2%</a:t>
            </a:r>
          </a:p>
          <a:p>
            <a:pPr marL="0" indent="0" algn="l">
              <a:buNone/>
            </a:pPr>
            <a:r>
              <a:rPr lang="de-DE" dirty="0">
                <a:solidFill>
                  <a:srgbClr val="000000"/>
                </a:solidFill>
              </a:rPr>
              <a:t>15.</a:t>
            </a:r>
            <a:r>
              <a:rPr lang="de-DE" sz="2800" b="0" i="0" dirty="0">
                <a:solidFill>
                  <a:srgbClr val="000000"/>
                </a:solidFill>
                <a:effectLst/>
              </a:rPr>
              <a:t>Knorr-Bremse: Umsatz 553,0 Mio. Euro, -0,5%</a:t>
            </a:r>
          </a:p>
          <a:p>
            <a:pPr marL="0" indent="0" algn="l">
              <a:buNone/>
            </a:pPr>
            <a:r>
              <a:rPr lang="de-DE" dirty="0">
                <a:solidFill>
                  <a:srgbClr val="000000"/>
                </a:solidFill>
              </a:rPr>
              <a:t>16.</a:t>
            </a:r>
            <a:r>
              <a:rPr lang="de-DE" sz="2800" b="0" i="0" dirty="0">
                <a:solidFill>
                  <a:srgbClr val="000000"/>
                </a:solidFill>
                <a:effectLst/>
              </a:rPr>
              <a:t>Hirschmann Automotive: Umsatz 530,5 Mio. Euro, +15,3%</a:t>
            </a:r>
          </a:p>
          <a:p>
            <a:pPr marL="0" indent="0" algn="l">
              <a:buNone/>
            </a:pPr>
            <a:r>
              <a:rPr lang="de-DE" dirty="0">
                <a:solidFill>
                  <a:srgbClr val="000000"/>
                </a:solidFill>
              </a:rPr>
              <a:t>17.</a:t>
            </a:r>
            <a:r>
              <a:rPr lang="de-DE" sz="2800" b="0" i="0" dirty="0">
                <a:solidFill>
                  <a:srgbClr val="000000"/>
                </a:solidFill>
                <a:effectLst/>
              </a:rPr>
              <a:t>Wilhelm Schwarzmüller: Umsatz 466,0 Mio. Euro, +13,9%</a:t>
            </a:r>
          </a:p>
          <a:p>
            <a:pPr marL="0" indent="0" algn="l">
              <a:buNone/>
            </a:pPr>
            <a:r>
              <a:rPr lang="de-DE" dirty="0">
                <a:solidFill>
                  <a:srgbClr val="000000"/>
                </a:solidFill>
              </a:rPr>
              <a:t>18.</a:t>
            </a:r>
            <a:r>
              <a:rPr lang="de-DE" sz="2800" b="0" i="0" dirty="0">
                <a:solidFill>
                  <a:srgbClr val="000000"/>
                </a:solidFill>
                <a:effectLst/>
              </a:rPr>
              <a:t>Mahle: Umsatz 435,0 Mio. Euro, +2,3%</a:t>
            </a:r>
          </a:p>
          <a:p>
            <a:pPr marL="0" indent="0" algn="l">
              <a:buNone/>
            </a:pPr>
            <a:r>
              <a:rPr lang="de-DE" dirty="0">
                <a:solidFill>
                  <a:srgbClr val="000000"/>
                </a:solidFill>
              </a:rPr>
              <a:t>19.</a:t>
            </a:r>
            <a:r>
              <a:rPr lang="de-DE" sz="2800" b="0" i="0" dirty="0">
                <a:solidFill>
                  <a:srgbClr val="000000"/>
                </a:solidFill>
                <a:effectLst/>
              </a:rPr>
              <a:t>Pankl Racing Systems: Umsatz 369,3 Mio. Euro, +29,5%</a:t>
            </a:r>
          </a:p>
          <a:p>
            <a:pPr marL="0" indent="0" algn="l">
              <a:buNone/>
            </a:pPr>
            <a:r>
              <a:rPr lang="de-DE" sz="2800" b="0" i="0" dirty="0">
                <a:solidFill>
                  <a:srgbClr val="000000"/>
                </a:solidFill>
                <a:effectLst/>
              </a:rPr>
              <a:t>20.Banner: Umsatz 307,0 Mio. Euro, +7,3%</a:t>
            </a:r>
          </a:p>
          <a:p>
            <a:pPr marL="0" indent="0">
              <a:buNone/>
            </a:pPr>
            <a:endParaRPr lang="de-DE" dirty="0"/>
          </a:p>
        </p:txBody>
      </p:sp>
    </p:spTree>
    <p:extLst>
      <p:ext uri="{BB962C8B-B14F-4D97-AF65-F5344CB8AC3E}">
        <p14:creationId xmlns:p14="http://schemas.microsoft.com/office/powerpoint/2010/main" val="370382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961386"/>
          </a:xfrm>
        </p:spPr>
        <p:txBody>
          <a:bodyPr anchor="ct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br>
              <a:rPr lang="de-AT" sz="5400" dirty="0">
                <a:latin typeface="Arial" panose="020B0604020202020204" pitchFamily="34" charset="0"/>
                <a:cs typeface="Arial" panose="020B0604020202020204" pitchFamily="34" charset="0"/>
              </a:rPr>
            </a:br>
            <a:br>
              <a:rPr lang="de-AT" sz="5400" dirty="0">
                <a:latin typeface="Arial" panose="020B0604020202020204" pitchFamily="34" charset="0"/>
                <a:cs typeface="Arial" panose="020B0604020202020204" pitchFamily="34" charset="0"/>
              </a:rPr>
            </a:br>
            <a:br>
              <a:rPr lang="de-AT" sz="5400" dirty="0">
                <a:latin typeface="Arial" panose="020B0604020202020204" pitchFamily="34" charset="0"/>
                <a:cs typeface="Arial" panose="020B0604020202020204" pitchFamily="34" charset="0"/>
              </a:rPr>
            </a:br>
            <a:r>
              <a:rPr lang="de-AT" sz="5400" dirty="0">
                <a:solidFill>
                  <a:srgbClr val="FF0000"/>
                </a:solidFill>
                <a:latin typeface="Arial" panose="020B0604020202020204" pitchFamily="34" charset="0"/>
                <a:cs typeface="Arial" panose="020B0604020202020204" pitchFamily="34" charset="0"/>
              </a:rPr>
              <a:t>Political </a:t>
            </a:r>
            <a:r>
              <a:rPr lang="de-AT" sz="5400" dirty="0" err="1">
                <a:solidFill>
                  <a:srgbClr val="FF0000"/>
                </a:solidFill>
                <a:latin typeface="Arial" panose="020B0604020202020204" pitchFamily="34" charset="0"/>
                <a:cs typeface="Arial" panose="020B0604020202020204" pitchFamily="34" charset="0"/>
              </a:rPr>
              <a:t>situation</a:t>
            </a:r>
            <a:br>
              <a:rPr lang="de-AT" sz="5400" dirty="0">
                <a:latin typeface="Arial" panose="020B0604020202020204" pitchFamily="34" charset="0"/>
                <a:cs typeface="Arial" panose="020B0604020202020204" pitchFamily="34" charset="0"/>
              </a:rPr>
            </a:br>
            <a:br>
              <a:rPr lang="de-AT" sz="5400" dirty="0">
                <a:latin typeface="Arial" panose="020B0604020202020204" pitchFamily="34" charset="0"/>
                <a:cs typeface="Arial" panose="020B0604020202020204" pitchFamily="34" charset="0"/>
              </a:rPr>
            </a:br>
            <a:r>
              <a:rPr lang="de-AT" sz="2700" dirty="0" err="1">
                <a:latin typeface="Calibri" panose="020F0502020204030204" pitchFamily="34" charset="0"/>
                <a:cs typeface="Calibri" panose="020F0502020204030204" pitchFamily="34" charset="0"/>
              </a:rPr>
              <a:t>Far-right</a:t>
            </a:r>
            <a:r>
              <a:rPr lang="de-AT" sz="2700" dirty="0">
                <a:latin typeface="Calibri" panose="020F0502020204030204" pitchFamily="34" charset="0"/>
                <a:cs typeface="Calibri" panose="020F0502020204030204" pitchFamily="34" charset="0"/>
              </a:rPr>
              <a:t> Freedom Party (FPÖ) on the </a:t>
            </a:r>
            <a:r>
              <a:rPr lang="de-AT" sz="2700" dirty="0" err="1">
                <a:latin typeface="Calibri" panose="020F0502020204030204" pitchFamily="34" charset="0"/>
                <a:cs typeface="Calibri" panose="020F0502020204030204" pitchFamily="34" charset="0"/>
              </a:rPr>
              <a:t>rise</a:t>
            </a:r>
            <a:endParaRPr lang="de-AT" sz="2700" dirty="0">
              <a:latin typeface="Calibri" panose="020F0502020204030204" pitchFamily="34" charset="0"/>
              <a:cs typeface="Calibri" panose="020F0502020204030204" pitchFamily="34" charset="0"/>
            </a:endParaRPr>
          </a:p>
        </p:txBody>
      </p:sp>
      <p:graphicFrame>
        <p:nvGraphicFramePr>
          <p:cNvPr id="8" name="Inhaltsplatzhalter 7">
            <a:extLst>
              <a:ext uri="{FF2B5EF4-FFF2-40B4-BE49-F238E27FC236}">
                <a16:creationId xmlns:a16="http://schemas.microsoft.com/office/drawing/2014/main" id="{3775C555-BFE2-430A-8F7D-4C02E672B152}"/>
              </a:ext>
            </a:extLst>
          </p:cNvPr>
          <p:cNvGraphicFramePr>
            <a:graphicFrameLocks noGrp="1"/>
          </p:cNvGraphicFramePr>
          <p:nvPr>
            <p:ph idx="1"/>
            <p:extLst>
              <p:ext uri="{D42A27DB-BD31-4B8C-83A1-F6EECF244321}">
                <p14:modId xmlns:p14="http://schemas.microsoft.com/office/powerpoint/2010/main" val="2723146737"/>
              </p:ext>
            </p:extLst>
          </p:nvPr>
        </p:nvGraphicFramePr>
        <p:xfrm>
          <a:off x="838200" y="3965943"/>
          <a:ext cx="10515600" cy="2211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5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705894"/>
            <a:ext cx="10972800" cy="1310477"/>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e-AT" sz="5333" dirty="0">
                <a:solidFill>
                  <a:srgbClr val="E61E1E"/>
                </a:solidFill>
                <a:latin typeface="Arial" panose="020B0604020202020204" pitchFamily="34" charset="0"/>
                <a:cs typeface="Arial" panose="020B0604020202020204" pitchFamily="34" charset="0"/>
              </a:rPr>
              <a:t>Key </a:t>
            </a:r>
            <a:r>
              <a:rPr lang="de-AT" sz="5333" dirty="0" err="1">
                <a:solidFill>
                  <a:srgbClr val="E61E1E"/>
                </a:solidFill>
                <a:latin typeface="Arial" panose="020B0604020202020204" pitchFamily="34" charset="0"/>
                <a:cs typeface="Arial" panose="020B0604020202020204" pitchFamily="34" charset="0"/>
              </a:rPr>
              <a:t>economic</a:t>
            </a:r>
            <a:r>
              <a:rPr lang="de-AT" sz="5333" dirty="0">
                <a:solidFill>
                  <a:srgbClr val="E61E1E"/>
                </a:solidFill>
                <a:latin typeface="Arial" panose="020B0604020202020204" pitchFamily="34" charset="0"/>
                <a:cs typeface="Arial" panose="020B0604020202020204" pitchFamily="34" charset="0"/>
              </a:rPr>
              <a:t> </a:t>
            </a:r>
            <a:r>
              <a:rPr lang="de-AT" sz="5333" dirty="0" err="1">
                <a:solidFill>
                  <a:srgbClr val="E61E1E"/>
                </a:solidFill>
                <a:latin typeface="Arial" panose="020B0604020202020204" pitchFamily="34" charset="0"/>
                <a:cs typeface="Arial" panose="020B0604020202020204" pitchFamily="34" charset="0"/>
              </a:rPr>
              <a:t>data</a:t>
            </a:r>
            <a:endParaRPr lang="de-AT" sz="5333" dirty="0">
              <a:solidFill>
                <a:srgbClr val="E61E1E"/>
              </a:solidFill>
              <a:latin typeface="Arial" panose="020B0604020202020204" pitchFamily="34" charset="0"/>
              <a:cs typeface="Arial" panose="020B0604020202020204" pitchFamily="34" charset="0"/>
            </a:endParaRPr>
          </a:p>
        </p:txBody>
      </p:sp>
      <p:graphicFrame>
        <p:nvGraphicFramePr>
          <p:cNvPr id="6" name="Tabelle 6">
            <a:extLst>
              <a:ext uri="{FF2B5EF4-FFF2-40B4-BE49-F238E27FC236}">
                <a16:creationId xmlns:a16="http://schemas.microsoft.com/office/drawing/2014/main" id="{671D5DB8-07F0-4939-AFEC-9560F40AFF69}"/>
              </a:ext>
            </a:extLst>
          </p:cNvPr>
          <p:cNvGraphicFramePr>
            <a:graphicFrameLocks noGrp="1"/>
          </p:cNvGraphicFramePr>
          <p:nvPr>
            <p:ph idx="1"/>
          </p:nvPr>
        </p:nvGraphicFramePr>
        <p:xfrm>
          <a:off x="609600" y="1803400"/>
          <a:ext cx="11095739" cy="3733800"/>
        </p:xfrm>
        <a:graphic>
          <a:graphicData uri="http://schemas.openxmlformats.org/drawingml/2006/table">
            <a:tbl>
              <a:tblPr firstRow="1" bandRow="1">
                <a:tableStyleId>{5C22544A-7EE6-4342-B048-85BDC9FD1C3A}</a:tableStyleId>
              </a:tblPr>
              <a:tblGrid>
                <a:gridCol w="4775624">
                  <a:extLst>
                    <a:ext uri="{9D8B030D-6E8A-4147-A177-3AD203B41FA5}">
                      <a16:colId xmlns:a16="http://schemas.microsoft.com/office/drawing/2014/main" val="4057074520"/>
                    </a:ext>
                  </a:extLst>
                </a:gridCol>
                <a:gridCol w="1264023">
                  <a:extLst>
                    <a:ext uri="{9D8B030D-6E8A-4147-A177-3AD203B41FA5}">
                      <a16:colId xmlns:a16="http://schemas.microsoft.com/office/drawing/2014/main" val="794576859"/>
                    </a:ext>
                  </a:extLst>
                </a:gridCol>
                <a:gridCol w="1264023">
                  <a:extLst>
                    <a:ext uri="{9D8B030D-6E8A-4147-A177-3AD203B41FA5}">
                      <a16:colId xmlns:a16="http://schemas.microsoft.com/office/drawing/2014/main" val="2277629794"/>
                    </a:ext>
                  </a:extLst>
                </a:gridCol>
                <a:gridCol w="1264023">
                  <a:extLst>
                    <a:ext uri="{9D8B030D-6E8A-4147-A177-3AD203B41FA5}">
                      <a16:colId xmlns:a16="http://schemas.microsoft.com/office/drawing/2014/main" val="3313626201"/>
                    </a:ext>
                  </a:extLst>
                </a:gridCol>
                <a:gridCol w="1264023">
                  <a:extLst>
                    <a:ext uri="{9D8B030D-6E8A-4147-A177-3AD203B41FA5}">
                      <a16:colId xmlns:a16="http://schemas.microsoft.com/office/drawing/2014/main" val="1847773312"/>
                    </a:ext>
                  </a:extLst>
                </a:gridCol>
                <a:gridCol w="1264023">
                  <a:extLst>
                    <a:ext uri="{9D8B030D-6E8A-4147-A177-3AD203B41FA5}">
                      <a16:colId xmlns:a16="http://schemas.microsoft.com/office/drawing/2014/main" val="120481571"/>
                    </a:ext>
                  </a:extLst>
                </a:gridCol>
              </a:tblGrid>
              <a:tr h="528320">
                <a:tc>
                  <a:txBody>
                    <a:bodyPr/>
                    <a:lstStyle/>
                    <a:p>
                      <a:endParaRPr lang="de-DE" sz="2400" dirty="0"/>
                    </a:p>
                  </a:txBody>
                  <a:tcPr marL="121920" marR="121920" marT="60960" marB="60960"/>
                </a:tc>
                <a:tc>
                  <a:txBody>
                    <a:bodyPr/>
                    <a:lstStyle/>
                    <a:p>
                      <a:pPr algn="ctr"/>
                      <a:r>
                        <a:rPr lang="de-DE" sz="2700" dirty="0"/>
                        <a:t>2020</a:t>
                      </a:r>
                    </a:p>
                  </a:txBody>
                  <a:tcPr marL="121920" marR="121920" marT="60960" marB="60960" anchor="ctr"/>
                </a:tc>
                <a:tc>
                  <a:txBody>
                    <a:bodyPr/>
                    <a:lstStyle/>
                    <a:p>
                      <a:pPr algn="ctr"/>
                      <a:r>
                        <a:rPr lang="de-DE" sz="2700" dirty="0"/>
                        <a:t>2021</a:t>
                      </a:r>
                    </a:p>
                  </a:txBody>
                  <a:tcPr marL="121920" marR="121920" marT="60960" marB="60960" anchor="ctr"/>
                </a:tc>
                <a:tc>
                  <a:txBody>
                    <a:bodyPr/>
                    <a:lstStyle/>
                    <a:p>
                      <a:pPr algn="ctr"/>
                      <a:r>
                        <a:rPr lang="de-DE" sz="2700" dirty="0"/>
                        <a:t>2022</a:t>
                      </a:r>
                    </a:p>
                  </a:txBody>
                  <a:tcPr marL="121920" marR="121920" marT="60960" marB="60960" anchor="ctr"/>
                </a:tc>
                <a:tc>
                  <a:txBody>
                    <a:bodyPr/>
                    <a:lstStyle/>
                    <a:p>
                      <a:pPr algn="ctr"/>
                      <a:r>
                        <a:rPr lang="de-DE" sz="2700" dirty="0">
                          <a:solidFill>
                            <a:schemeClr val="tx1"/>
                          </a:solidFill>
                        </a:rPr>
                        <a:t>2023</a:t>
                      </a:r>
                    </a:p>
                  </a:txBody>
                  <a:tcPr marL="121920" marR="121920" marT="60960" marB="60960" anchor="ctr">
                    <a:solidFill>
                      <a:schemeClr val="bg1">
                        <a:lumMod val="75000"/>
                      </a:schemeClr>
                    </a:solidFill>
                  </a:tcPr>
                </a:tc>
                <a:tc>
                  <a:txBody>
                    <a:bodyPr/>
                    <a:lstStyle/>
                    <a:p>
                      <a:pPr algn="ctr"/>
                      <a:r>
                        <a:rPr lang="de-DE" sz="2700" dirty="0"/>
                        <a:t>2024</a:t>
                      </a:r>
                    </a:p>
                  </a:txBody>
                  <a:tcPr marL="121920" marR="121920" marT="60960" marB="60960" anchor="ctr"/>
                </a:tc>
                <a:extLst>
                  <a:ext uri="{0D108BD9-81ED-4DB2-BD59-A6C34878D82A}">
                    <a16:rowId xmlns:a16="http://schemas.microsoft.com/office/drawing/2014/main" val="3228429134"/>
                  </a:ext>
                </a:extLst>
              </a:tr>
              <a:tr h="528320">
                <a:tc>
                  <a:txBody>
                    <a:bodyPr/>
                    <a:lstStyle/>
                    <a:p>
                      <a:r>
                        <a:rPr lang="de-DE" sz="2700" dirty="0"/>
                        <a:t>GDP </a:t>
                      </a:r>
                      <a:r>
                        <a:rPr lang="de-DE" sz="2700" dirty="0" err="1"/>
                        <a:t>growth</a:t>
                      </a:r>
                      <a:r>
                        <a:rPr lang="de-DE" sz="2700" dirty="0"/>
                        <a:t> (real)</a:t>
                      </a:r>
                    </a:p>
                  </a:txBody>
                  <a:tcPr marL="121920" marR="121920" marT="60960" marB="60960"/>
                </a:tc>
                <a:tc>
                  <a:txBody>
                    <a:bodyPr/>
                    <a:lstStyle/>
                    <a:p>
                      <a:pPr algn="ctr"/>
                      <a:r>
                        <a:rPr lang="de-DE" sz="1900" dirty="0"/>
                        <a:t>- 6,5 %</a:t>
                      </a:r>
                    </a:p>
                  </a:txBody>
                  <a:tcPr marL="121920" marR="121920" marT="60960" marB="60960" anchor="ctr"/>
                </a:tc>
                <a:tc>
                  <a:txBody>
                    <a:bodyPr/>
                    <a:lstStyle/>
                    <a:p>
                      <a:pPr algn="ctr"/>
                      <a:r>
                        <a:rPr lang="de-DE" sz="1900" dirty="0"/>
                        <a:t>+ 4,6 %</a:t>
                      </a:r>
                    </a:p>
                  </a:txBody>
                  <a:tcPr marL="121920" marR="121920" marT="60960" marB="60960" anchor="ctr"/>
                </a:tc>
                <a:tc>
                  <a:txBody>
                    <a:bodyPr/>
                    <a:lstStyle/>
                    <a:p>
                      <a:pPr algn="ctr"/>
                      <a:r>
                        <a:rPr lang="de-DE" sz="1900" dirty="0"/>
                        <a:t>+ 4,7 %</a:t>
                      </a:r>
                    </a:p>
                  </a:txBody>
                  <a:tcPr marL="121920" marR="121920" marT="60960" marB="60960" anchor="ctr"/>
                </a:tc>
                <a:tc>
                  <a:txBody>
                    <a:bodyPr/>
                    <a:lstStyle/>
                    <a:p>
                      <a:pPr algn="ctr"/>
                      <a:r>
                        <a:rPr lang="de-DE" sz="1900" b="1" dirty="0"/>
                        <a:t>- 0,8%</a:t>
                      </a:r>
                    </a:p>
                  </a:txBody>
                  <a:tcPr marL="121920" marR="121920" marT="60960" marB="60960" anchor="ctr">
                    <a:solidFill>
                      <a:schemeClr val="bg1">
                        <a:lumMod val="75000"/>
                      </a:schemeClr>
                    </a:solidFill>
                  </a:tcPr>
                </a:tc>
                <a:tc>
                  <a:txBody>
                    <a:bodyPr/>
                    <a:lstStyle/>
                    <a:p>
                      <a:pPr algn="ctr"/>
                      <a:r>
                        <a:rPr lang="de-DE" sz="1900" dirty="0"/>
                        <a:t>+ 1, 2 %</a:t>
                      </a:r>
                    </a:p>
                  </a:txBody>
                  <a:tcPr marL="121920" marR="121920" marT="60960" marB="60960" anchor="ctr"/>
                </a:tc>
                <a:extLst>
                  <a:ext uri="{0D108BD9-81ED-4DB2-BD59-A6C34878D82A}">
                    <a16:rowId xmlns:a16="http://schemas.microsoft.com/office/drawing/2014/main" val="464183591"/>
                  </a:ext>
                </a:extLst>
              </a:tr>
              <a:tr h="528320">
                <a:tc>
                  <a:txBody>
                    <a:bodyPr/>
                    <a:lstStyle/>
                    <a:p>
                      <a:r>
                        <a:rPr lang="de-DE" sz="2700" dirty="0"/>
                        <a:t>Inflation</a:t>
                      </a:r>
                    </a:p>
                  </a:txBody>
                  <a:tcPr marL="121920" marR="121920" marT="60960" marB="60960"/>
                </a:tc>
                <a:tc>
                  <a:txBody>
                    <a:bodyPr/>
                    <a:lstStyle/>
                    <a:p>
                      <a:pPr algn="ctr"/>
                      <a:r>
                        <a:rPr lang="de-DE" sz="1900" dirty="0"/>
                        <a:t>1,4 %</a:t>
                      </a:r>
                    </a:p>
                  </a:txBody>
                  <a:tcPr marL="121920" marR="121920" marT="60960" marB="60960" anchor="ctr"/>
                </a:tc>
                <a:tc>
                  <a:txBody>
                    <a:bodyPr/>
                    <a:lstStyle/>
                    <a:p>
                      <a:pPr algn="ctr"/>
                      <a:r>
                        <a:rPr lang="de-DE" sz="1900" dirty="0"/>
                        <a:t>2,8 %</a:t>
                      </a:r>
                    </a:p>
                  </a:txBody>
                  <a:tcPr marL="121920" marR="121920" marT="60960" marB="60960" anchor="ctr"/>
                </a:tc>
                <a:tc>
                  <a:txBody>
                    <a:bodyPr/>
                    <a:lstStyle/>
                    <a:p>
                      <a:pPr algn="ctr"/>
                      <a:r>
                        <a:rPr lang="de-DE" sz="1900"/>
                        <a:t>8,5 </a:t>
                      </a:r>
                      <a:r>
                        <a:rPr lang="de-DE" sz="1900" dirty="0"/>
                        <a:t>%</a:t>
                      </a:r>
                    </a:p>
                  </a:txBody>
                  <a:tcPr marL="121920" marR="121920" marT="60960" marB="60960" anchor="ctr"/>
                </a:tc>
                <a:tc>
                  <a:txBody>
                    <a:bodyPr/>
                    <a:lstStyle/>
                    <a:p>
                      <a:pPr algn="ctr"/>
                      <a:r>
                        <a:rPr lang="de-DE" sz="1900" b="1" dirty="0"/>
                        <a:t>+7,7 %</a:t>
                      </a:r>
                    </a:p>
                  </a:txBody>
                  <a:tcPr marL="121920" marR="121920" marT="60960" marB="60960" anchor="ctr">
                    <a:solidFill>
                      <a:schemeClr val="bg1">
                        <a:lumMod val="75000"/>
                      </a:schemeClr>
                    </a:solidFill>
                  </a:tcPr>
                </a:tc>
                <a:tc>
                  <a:txBody>
                    <a:bodyPr/>
                    <a:lstStyle/>
                    <a:p>
                      <a:pPr algn="ctr"/>
                      <a:r>
                        <a:rPr lang="de-DE" sz="1900" dirty="0"/>
                        <a:t>+ 4,0%</a:t>
                      </a:r>
                    </a:p>
                  </a:txBody>
                  <a:tcPr marL="121920" marR="121920" marT="60960" marB="60960" anchor="ctr"/>
                </a:tc>
                <a:extLst>
                  <a:ext uri="{0D108BD9-81ED-4DB2-BD59-A6C34878D82A}">
                    <a16:rowId xmlns:a16="http://schemas.microsoft.com/office/drawing/2014/main" val="2605192117"/>
                  </a:ext>
                </a:extLst>
              </a:tr>
              <a:tr h="528320">
                <a:tc>
                  <a:txBody>
                    <a:bodyPr/>
                    <a:lstStyle/>
                    <a:p>
                      <a:r>
                        <a:rPr lang="de-DE" sz="2700" dirty="0" err="1"/>
                        <a:t>Unemployment</a:t>
                      </a:r>
                      <a:r>
                        <a:rPr lang="de-DE" sz="2700" dirty="0"/>
                        <a:t> </a:t>
                      </a:r>
                      <a:r>
                        <a:rPr lang="de-DE" sz="1600" dirty="0"/>
                        <a:t>(national </a:t>
                      </a:r>
                      <a:r>
                        <a:rPr lang="de-DE" sz="1600" dirty="0" err="1"/>
                        <a:t>definition</a:t>
                      </a:r>
                      <a:r>
                        <a:rPr lang="de-DE" sz="1600" dirty="0"/>
                        <a:t>)</a:t>
                      </a:r>
                    </a:p>
                  </a:txBody>
                  <a:tcPr marL="121920" marR="121920" marT="60960" marB="60960"/>
                </a:tc>
                <a:tc>
                  <a:txBody>
                    <a:bodyPr/>
                    <a:lstStyle/>
                    <a:p>
                      <a:pPr algn="ctr"/>
                      <a:r>
                        <a:rPr lang="de-DE" sz="1900" dirty="0"/>
                        <a:t>9,9 %</a:t>
                      </a:r>
                    </a:p>
                  </a:txBody>
                  <a:tcPr marL="121920" marR="121920" marT="60960" marB="60960" anchor="ctr"/>
                </a:tc>
                <a:tc>
                  <a:txBody>
                    <a:bodyPr/>
                    <a:lstStyle/>
                    <a:p>
                      <a:pPr algn="ctr"/>
                      <a:r>
                        <a:rPr lang="de-DE" sz="1900" dirty="0"/>
                        <a:t>8,0 %</a:t>
                      </a:r>
                    </a:p>
                  </a:txBody>
                  <a:tcPr marL="121920" marR="121920" marT="60960" marB="60960" anchor="ctr"/>
                </a:tc>
                <a:tc>
                  <a:txBody>
                    <a:bodyPr/>
                    <a:lstStyle/>
                    <a:p>
                      <a:pPr algn="ctr"/>
                      <a:r>
                        <a:rPr lang="de-DE" sz="1900" dirty="0"/>
                        <a:t>6,3 %</a:t>
                      </a:r>
                    </a:p>
                  </a:txBody>
                  <a:tcPr marL="121920" marR="121920" marT="60960" marB="60960" anchor="ctr"/>
                </a:tc>
                <a:tc>
                  <a:txBody>
                    <a:bodyPr/>
                    <a:lstStyle/>
                    <a:p>
                      <a:pPr algn="ctr"/>
                      <a:r>
                        <a:rPr lang="de-DE" sz="1900" b="1" dirty="0"/>
                        <a:t>6,5 %</a:t>
                      </a:r>
                    </a:p>
                  </a:txBody>
                  <a:tcPr marL="121920" marR="121920" marT="60960" marB="60960" anchor="ctr">
                    <a:solidFill>
                      <a:schemeClr val="bg1">
                        <a:lumMod val="75000"/>
                      </a:schemeClr>
                    </a:solidFill>
                  </a:tcPr>
                </a:tc>
                <a:tc>
                  <a:txBody>
                    <a:bodyPr/>
                    <a:lstStyle/>
                    <a:p>
                      <a:pPr algn="ctr"/>
                      <a:r>
                        <a:rPr lang="de-DE" sz="1900" dirty="0"/>
                        <a:t>6,6 %</a:t>
                      </a:r>
                    </a:p>
                  </a:txBody>
                  <a:tcPr marL="121920" marR="121920" marT="60960" marB="60960" anchor="ctr"/>
                </a:tc>
                <a:extLst>
                  <a:ext uri="{0D108BD9-81ED-4DB2-BD59-A6C34878D82A}">
                    <a16:rowId xmlns:a16="http://schemas.microsoft.com/office/drawing/2014/main" val="1275420599"/>
                  </a:ext>
                </a:extLst>
              </a:tr>
              <a:tr h="528320">
                <a:tc>
                  <a:txBody>
                    <a:bodyPr/>
                    <a:lstStyle/>
                    <a:p>
                      <a:r>
                        <a:rPr lang="de-DE" sz="2700" dirty="0"/>
                        <a:t>Exports of </a:t>
                      </a:r>
                      <a:r>
                        <a:rPr lang="de-DE" sz="2700" dirty="0" err="1"/>
                        <a:t>goods</a:t>
                      </a:r>
                      <a:endParaRPr lang="de-DE" sz="2700" dirty="0"/>
                    </a:p>
                  </a:txBody>
                  <a:tcPr marL="121920" marR="121920" marT="60960" marB="60960"/>
                </a:tc>
                <a:tc>
                  <a:txBody>
                    <a:bodyPr/>
                    <a:lstStyle/>
                    <a:p>
                      <a:pPr algn="ctr"/>
                      <a:r>
                        <a:rPr lang="de-DE" sz="1900" dirty="0"/>
                        <a:t>- 7,3 %</a:t>
                      </a:r>
                    </a:p>
                  </a:txBody>
                  <a:tcPr marL="121920" marR="121920" marT="60960" marB="60960" anchor="ctr"/>
                </a:tc>
                <a:tc>
                  <a:txBody>
                    <a:bodyPr/>
                    <a:lstStyle/>
                    <a:p>
                      <a:pPr algn="ctr"/>
                      <a:r>
                        <a:rPr lang="de-DE" sz="1900" dirty="0"/>
                        <a:t>+ 12,9 %</a:t>
                      </a:r>
                    </a:p>
                  </a:txBody>
                  <a:tcPr marL="121920" marR="121920" marT="60960" marB="60960" anchor="ctr"/>
                </a:tc>
                <a:tc>
                  <a:txBody>
                    <a:bodyPr/>
                    <a:lstStyle/>
                    <a:p>
                      <a:pPr algn="ctr"/>
                      <a:r>
                        <a:rPr lang="de-DE" sz="1900" dirty="0"/>
                        <a:t>6,0 %</a:t>
                      </a:r>
                    </a:p>
                  </a:txBody>
                  <a:tcPr marL="121920" marR="121920" marT="60960" marB="60960" anchor="ctr"/>
                </a:tc>
                <a:tc>
                  <a:txBody>
                    <a:bodyPr/>
                    <a:lstStyle/>
                    <a:p>
                      <a:pPr algn="ctr"/>
                      <a:r>
                        <a:rPr lang="de-DE" sz="1900" b="1" dirty="0"/>
                        <a:t>1,6 %</a:t>
                      </a:r>
                    </a:p>
                  </a:txBody>
                  <a:tcPr marL="121920" marR="121920" marT="60960" marB="60960" anchor="ctr">
                    <a:solidFill>
                      <a:schemeClr val="bg1">
                        <a:lumMod val="75000"/>
                      </a:schemeClr>
                    </a:solidFill>
                  </a:tcPr>
                </a:tc>
                <a:tc>
                  <a:txBody>
                    <a:bodyPr/>
                    <a:lstStyle/>
                    <a:p>
                      <a:pPr algn="ctr"/>
                      <a:r>
                        <a:rPr lang="de-DE" sz="1900" dirty="0"/>
                        <a:t>+ 2,6%</a:t>
                      </a:r>
                    </a:p>
                  </a:txBody>
                  <a:tcPr marL="121920" marR="121920" marT="60960" marB="60960" anchor="ctr"/>
                </a:tc>
                <a:extLst>
                  <a:ext uri="{0D108BD9-81ED-4DB2-BD59-A6C34878D82A}">
                    <a16:rowId xmlns:a16="http://schemas.microsoft.com/office/drawing/2014/main" val="1774969979"/>
                  </a:ext>
                </a:extLst>
              </a:tr>
              <a:tr h="528320">
                <a:tc>
                  <a:txBody>
                    <a:bodyPr/>
                    <a:lstStyle/>
                    <a:p>
                      <a:r>
                        <a:rPr lang="de-DE" sz="2700" dirty="0" err="1"/>
                        <a:t>Production</a:t>
                      </a:r>
                      <a:r>
                        <a:rPr lang="de-DE" sz="2700" dirty="0"/>
                        <a:t> (Industry)</a:t>
                      </a:r>
                    </a:p>
                  </a:txBody>
                  <a:tcPr marL="121920" marR="121920" marT="60960" marB="60960"/>
                </a:tc>
                <a:tc>
                  <a:txBody>
                    <a:bodyPr/>
                    <a:lstStyle/>
                    <a:p>
                      <a:pPr algn="ctr"/>
                      <a:r>
                        <a:rPr lang="de-DE" sz="1900" dirty="0"/>
                        <a:t>- 5,8 %</a:t>
                      </a:r>
                    </a:p>
                  </a:txBody>
                  <a:tcPr marL="121920" marR="121920" marT="60960" marB="60960" anchor="ctr"/>
                </a:tc>
                <a:tc>
                  <a:txBody>
                    <a:bodyPr/>
                    <a:lstStyle/>
                    <a:p>
                      <a:pPr algn="ctr"/>
                      <a:r>
                        <a:rPr lang="de-DE" sz="1900" dirty="0"/>
                        <a:t>+ 9,5 %</a:t>
                      </a:r>
                    </a:p>
                  </a:txBody>
                  <a:tcPr marL="121920" marR="121920" marT="60960" marB="60960" anchor="ctr"/>
                </a:tc>
                <a:tc>
                  <a:txBody>
                    <a:bodyPr/>
                    <a:lstStyle/>
                    <a:p>
                      <a:pPr algn="ctr"/>
                      <a:r>
                        <a:rPr lang="de-DE" sz="1900" dirty="0"/>
                        <a:t>+ 4,4 %</a:t>
                      </a:r>
                    </a:p>
                  </a:txBody>
                  <a:tcPr marL="121920" marR="121920" marT="60960" marB="60960" anchor="ctr"/>
                </a:tc>
                <a:tc>
                  <a:txBody>
                    <a:bodyPr/>
                    <a:lstStyle/>
                    <a:p>
                      <a:pPr algn="ctr"/>
                      <a:r>
                        <a:rPr lang="de-DE" sz="1900" b="1" dirty="0"/>
                        <a:t>- 2,4%</a:t>
                      </a:r>
                    </a:p>
                  </a:txBody>
                  <a:tcPr marL="121920" marR="121920" marT="60960" marB="60960" anchor="ctr">
                    <a:solidFill>
                      <a:schemeClr val="bg1">
                        <a:lumMod val="75000"/>
                      </a:schemeClr>
                    </a:solidFill>
                  </a:tcPr>
                </a:tc>
                <a:tc>
                  <a:txBody>
                    <a:bodyPr/>
                    <a:lstStyle/>
                    <a:p>
                      <a:pPr algn="ctr"/>
                      <a:r>
                        <a:rPr lang="de-DE" sz="1900" dirty="0"/>
                        <a:t>+ 0,1 %</a:t>
                      </a:r>
                    </a:p>
                  </a:txBody>
                  <a:tcPr marL="121920" marR="121920" marT="60960" marB="60960" anchor="ctr"/>
                </a:tc>
                <a:extLst>
                  <a:ext uri="{0D108BD9-81ED-4DB2-BD59-A6C34878D82A}">
                    <a16:rowId xmlns:a16="http://schemas.microsoft.com/office/drawing/2014/main" val="301019"/>
                  </a:ext>
                </a:extLst>
              </a:tr>
              <a:tr h="528320">
                <a:tc>
                  <a:txBody>
                    <a:bodyPr/>
                    <a:lstStyle/>
                    <a:p>
                      <a:r>
                        <a:rPr lang="de-DE" sz="2700" dirty="0" err="1"/>
                        <a:t>Productivity</a:t>
                      </a:r>
                      <a:r>
                        <a:rPr lang="de-DE" sz="2700" dirty="0"/>
                        <a:t> per </a:t>
                      </a:r>
                      <a:r>
                        <a:rPr lang="de-DE" sz="2700" dirty="0" err="1"/>
                        <a:t>hour</a:t>
                      </a:r>
                      <a:r>
                        <a:rPr lang="de-DE" sz="2700" dirty="0"/>
                        <a:t> </a:t>
                      </a:r>
                      <a:r>
                        <a:rPr lang="de-DE" sz="1600" dirty="0"/>
                        <a:t>(Industry)</a:t>
                      </a:r>
                    </a:p>
                  </a:txBody>
                  <a:tcPr marL="121920" marR="121920" marT="60960" marB="60960"/>
                </a:tc>
                <a:tc>
                  <a:txBody>
                    <a:bodyPr/>
                    <a:lstStyle/>
                    <a:p>
                      <a:pPr algn="ctr"/>
                      <a:r>
                        <a:rPr lang="de-DE" sz="1900" dirty="0"/>
                        <a:t>+ 0,5 %</a:t>
                      </a:r>
                    </a:p>
                  </a:txBody>
                  <a:tcPr marL="121920" marR="121920" marT="60960" marB="60960" anchor="ctr"/>
                </a:tc>
                <a:tc>
                  <a:txBody>
                    <a:bodyPr/>
                    <a:lstStyle/>
                    <a:p>
                      <a:pPr algn="ctr"/>
                      <a:r>
                        <a:rPr lang="de-DE" sz="1900" dirty="0"/>
                        <a:t>+ 4,2 %</a:t>
                      </a:r>
                    </a:p>
                  </a:txBody>
                  <a:tcPr marL="121920" marR="121920" marT="60960" marB="60960" anchor="ctr"/>
                </a:tc>
                <a:tc>
                  <a:txBody>
                    <a:bodyPr/>
                    <a:lstStyle/>
                    <a:p>
                      <a:pPr algn="ctr"/>
                      <a:r>
                        <a:rPr lang="de-DE" sz="1900" dirty="0"/>
                        <a:t>+ 0,8 %</a:t>
                      </a:r>
                    </a:p>
                  </a:txBody>
                  <a:tcPr marL="121920" marR="121920" marT="60960" marB="60960" anchor="ctr"/>
                </a:tc>
                <a:tc>
                  <a:txBody>
                    <a:bodyPr/>
                    <a:lstStyle/>
                    <a:p>
                      <a:pPr algn="ctr"/>
                      <a:r>
                        <a:rPr lang="de-DE" sz="1900" b="1" dirty="0"/>
                        <a:t>- 2,7 %</a:t>
                      </a:r>
                    </a:p>
                  </a:txBody>
                  <a:tcPr marL="121920" marR="121920" marT="60960" marB="60960" anchor="ctr">
                    <a:solidFill>
                      <a:schemeClr val="bg1">
                        <a:lumMod val="75000"/>
                      </a:schemeClr>
                    </a:solidFill>
                  </a:tcPr>
                </a:tc>
                <a:tc>
                  <a:txBody>
                    <a:bodyPr/>
                    <a:lstStyle/>
                    <a:p>
                      <a:pPr algn="ctr"/>
                      <a:r>
                        <a:rPr lang="de-DE" sz="1900" dirty="0"/>
                        <a:t>+ 0,1 %</a:t>
                      </a:r>
                    </a:p>
                  </a:txBody>
                  <a:tcPr marL="121920" marR="121920" marT="60960" marB="60960" anchor="ctr"/>
                </a:tc>
                <a:extLst>
                  <a:ext uri="{0D108BD9-81ED-4DB2-BD59-A6C34878D82A}">
                    <a16:rowId xmlns:a16="http://schemas.microsoft.com/office/drawing/2014/main" val="4129818648"/>
                  </a:ext>
                </a:extLst>
              </a:tr>
            </a:tbl>
          </a:graphicData>
        </a:graphic>
      </p:graphicFrame>
    </p:spTree>
    <p:extLst>
      <p:ext uri="{BB962C8B-B14F-4D97-AF65-F5344CB8AC3E}">
        <p14:creationId xmlns:p14="http://schemas.microsoft.com/office/powerpoint/2010/main" val="257390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AFF152-3D60-7F29-DFF8-115E8AB05D4B}"/>
              </a:ext>
            </a:extLst>
          </p:cNvPr>
          <p:cNvSpPr>
            <a:spLocks noGrp="1"/>
          </p:cNvSpPr>
          <p:nvPr>
            <p:ph type="title"/>
          </p:nvPr>
        </p:nvSpPr>
        <p:spPr>
          <a:xfrm>
            <a:off x="609600" y="477855"/>
            <a:ext cx="10972800" cy="1076167"/>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733" b="1" dirty="0">
                <a:solidFill>
                  <a:srgbClr val="FF0000"/>
                </a:solidFill>
              </a:rPr>
              <a:t>Economic situation</a:t>
            </a:r>
          </a:p>
        </p:txBody>
      </p:sp>
      <p:sp>
        <p:nvSpPr>
          <p:cNvPr id="5" name="Textfeld 4">
            <a:extLst>
              <a:ext uri="{FF2B5EF4-FFF2-40B4-BE49-F238E27FC236}">
                <a16:creationId xmlns:a16="http://schemas.microsoft.com/office/drawing/2014/main" id="{60C2DADC-4D12-DF18-7C2F-E924A62F47B1}"/>
              </a:ext>
            </a:extLst>
          </p:cNvPr>
          <p:cNvSpPr txBox="1"/>
          <p:nvPr/>
        </p:nvSpPr>
        <p:spPr>
          <a:xfrm>
            <a:off x="609600" y="1361162"/>
            <a:ext cx="10972800" cy="4703577"/>
          </a:xfrm>
          <a:prstGeom prst="rect">
            <a:avLst/>
          </a:prstGeom>
        </p:spPr>
        <p:txBody>
          <a:bodyPr vert="horz" lIns="121920" tIns="60960" rIns="121920" bIns="60960" rtlCol="0">
            <a:normAutofit fontScale="925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609585">
              <a:lnSpc>
                <a:spcPct val="90000"/>
              </a:lnSpc>
              <a:spcBef>
                <a:spcPct val="20000"/>
              </a:spcBef>
              <a:buFont typeface="Arial"/>
            </a:pPr>
            <a:endParaRPr lang="de-DE" sz="2400" dirty="0"/>
          </a:p>
          <a:p>
            <a:pPr defTabSz="609585">
              <a:lnSpc>
                <a:spcPct val="90000"/>
              </a:lnSpc>
              <a:spcBef>
                <a:spcPct val="20000"/>
              </a:spcBef>
              <a:buFont typeface="Arial"/>
            </a:pPr>
            <a:r>
              <a:rPr lang="de-DE" sz="2400" b="1" i="0" u="none" strike="noStrike" baseline="0" dirty="0"/>
              <a:t>Mild </a:t>
            </a:r>
            <a:r>
              <a:rPr lang="de-DE" sz="2400" b="1" i="0" u="none" strike="noStrike" baseline="0" dirty="0" err="1"/>
              <a:t>recession</a:t>
            </a:r>
            <a:r>
              <a:rPr lang="de-DE" sz="2400" b="1" i="0" u="none" strike="noStrike" baseline="0" dirty="0"/>
              <a:t>, but </a:t>
            </a:r>
            <a:r>
              <a:rPr lang="de-DE" sz="2400" b="1" i="0" u="none" strike="noStrike" baseline="0" dirty="0" err="1"/>
              <a:t>industry</a:t>
            </a:r>
            <a:r>
              <a:rPr lang="de-DE" sz="2400" b="1" i="0" u="none" strike="noStrike" baseline="0" dirty="0"/>
              <a:t> still in </a:t>
            </a:r>
            <a:r>
              <a:rPr lang="de-DE" sz="2400" b="1" i="0" u="none" strike="noStrike" baseline="0" dirty="0" err="1"/>
              <a:t>good</a:t>
            </a:r>
            <a:r>
              <a:rPr lang="de-DE" sz="2400" b="1" i="0" u="none" strike="noStrike" baseline="0" dirty="0"/>
              <a:t> </a:t>
            </a:r>
            <a:r>
              <a:rPr lang="de-DE" sz="2400" b="1" i="0" u="none" strike="noStrike" baseline="0" dirty="0" err="1"/>
              <a:t>situation</a:t>
            </a:r>
            <a:endParaRPr lang="de-DE" sz="2400" b="1" i="0" u="none" strike="noStrike" baseline="0" dirty="0"/>
          </a:p>
          <a:p>
            <a:pPr defTabSz="609585">
              <a:lnSpc>
                <a:spcPct val="90000"/>
              </a:lnSpc>
              <a:spcBef>
                <a:spcPct val="20000"/>
              </a:spcBef>
              <a:buFont typeface="Arial"/>
            </a:pPr>
            <a:endParaRPr lang="en-US" sz="2400" b="0" i="0" u="none" strike="noStrike" baseline="0" dirty="0"/>
          </a:p>
          <a:p>
            <a:pPr lvl="1" defTabSz="609585">
              <a:lnSpc>
                <a:spcPct val="90000"/>
              </a:lnSpc>
              <a:spcBef>
                <a:spcPct val="20000"/>
              </a:spcBef>
              <a:buFont typeface="Arial"/>
            </a:pPr>
            <a:r>
              <a:rPr lang="en-US" sz="2400" b="0" i="0" u="none" strike="noStrike" baseline="0" dirty="0"/>
              <a:t>•	</a:t>
            </a:r>
            <a:r>
              <a:rPr lang="en-US" sz="2400" b="1" i="0" u="none" strike="noStrike" baseline="0" dirty="0"/>
              <a:t>GDP growth is expected to be </a:t>
            </a:r>
            <a:r>
              <a:rPr lang="en-US" sz="2400" b="0" i="0" u="none" strike="noStrike" baseline="0" dirty="0"/>
              <a:t>-0.8% for 2023 and +1.2% for 2024.</a:t>
            </a:r>
          </a:p>
          <a:p>
            <a:pPr lvl="1" defTabSz="609585">
              <a:lnSpc>
                <a:spcPct val="90000"/>
              </a:lnSpc>
              <a:spcBef>
                <a:spcPct val="20000"/>
              </a:spcBef>
              <a:buFont typeface="Arial"/>
            </a:pPr>
            <a:r>
              <a:rPr lang="en-US" sz="2400" b="0" i="0" u="none" strike="noStrike" baseline="0" dirty="0"/>
              <a:t>•	</a:t>
            </a:r>
            <a:r>
              <a:rPr lang="en-US" sz="2400" b="1" i="0" u="none" strike="noStrike" baseline="0" dirty="0"/>
              <a:t>High inflation: +8.6</a:t>
            </a:r>
            <a:r>
              <a:rPr lang="en-US" sz="2400" b="0" i="0" u="none" strike="noStrike" baseline="0" dirty="0"/>
              <a:t>% in 2022, </a:t>
            </a:r>
          </a:p>
          <a:p>
            <a:pPr lvl="1" defTabSz="609585">
              <a:lnSpc>
                <a:spcPct val="90000"/>
              </a:lnSpc>
              <a:spcBef>
                <a:spcPct val="20000"/>
              </a:spcBef>
              <a:buFont typeface="Arial"/>
            </a:pPr>
            <a:r>
              <a:rPr lang="en-US" sz="2400" dirty="0"/>
              <a:t>	forecast of an inflation rate of </a:t>
            </a:r>
            <a:r>
              <a:rPr lang="en-US" sz="2400" b="0" i="0" u="none" strike="noStrike" baseline="0" dirty="0"/>
              <a:t>+7.7% is expected in 2023 and +4.0% in 2024.</a:t>
            </a:r>
          </a:p>
          <a:p>
            <a:pPr lvl="1" defTabSz="609585">
              <a:lnSpc>
                <a:spcPct val="90000"/>
              </a:lnSpc>
              <a:spcBef>
                <a:spcPct val="20000"/>
              </a:spcBef>
              <a:buFont typeface="Arial"/>
            </a:pPr>
            <a:r>
              <a:rPr lang="en-US" sz="2400" b="0" i="0" u="none" strike="noStrike" baseline="0" dirty="0"/>
              <a:t>•	On the labor market, despite increasing employment, a slight increase 		in the unemployment rate is expected from 6.5% in 2023 to 6.6% for 2024.</a:t>
            </a:r>
          </a:p>
          <a:p>
            <a:pPr lvl="1" defTabSz="609585">
              <a:lnSpc>
                <a:spcPct val="90000"/>
              </a:lnSpc>
              <a:spcBef>
                <a:spcPct val="20000"/>
              </a:spcBef>
              <a:buFont typeface="Arial"/>
            </a:pPr>
            <a:r>
              <a:rPr lang="en-US" sz="2400" b="0" i="0" u="none" strike="noStrike" baseline="0" dirty="0"/>
              <a:t>•	Austria has been in a mild recession since mid-2022, which should reverse 	in 2024</a:t>
            </a:r>
          </a:p>
          <a:p>
            <a:pPr lvl="1" defTabSz="609585">
              <a:lnSpc>
                <a:spcPct val="90000"/>
              </a:lnSpc>
              <a:spcBef>
                <a:spcPct val="20000"/>
              </a:spcBef>
              <a:buFont typeface="Arial"/>
            </a:pPr>
            <a:endParaRPr lang="en-US" sz="2400" dirty="0"/>
          </a:p>
          <a:p>
            <a:pPr lvl="1" defTabSz="609585">
              <a:lnSpc>
                <a:spcPct val="90000"/>
              </a:lnSpc>
              <a:spcBef>
                <a:spcPct val="20000"/>
              </a:spcBef>
              <a:buFont typeface="Arial"/>
            </a:pPr>
            <a:r>
              <a:rPr lang="en-US" sz="2400" b="1" dirty="0"/>
              <a:t>High time to sustain economy by stimulating consumption and demand by raising wages</a:t>
            </a:r>
            <a:endParaRPr lang="en-US" sz="2400" b="1" i="0" u="none" strike="noStrike" baseline="0" dirty="0"/>
          </a:p>
          <a:p>
            <a:pPr lvl="1" defTabSz="609585">
              <a:lnSpc>
                <a:spcPct val="90000"/>
              </a:lnSpc>
              <a:spcBef>
                <a:spcPct val="20000"/>
              </a:spcBef>
              <a:buFont typeface="Arial"/>
            </a:pPr>
            <a:endParaRPr lang="de-DE" sz="1733" b="0" i="0" u="none" strike="noStrike" baseline="0" dirty="0"/>
          </a:p>
          <a:p>
            <a:pPr defTabSz="609585">
              <a:lnSpc>
                <a:spcPct val="90000"/>
              </a:lnSpc>
              <a:spcBef>
                <a:spcPct val="20000"/>
              </a:spcBef>
              <a:buFont typeface="Arial"/>
            </a:pPr>
            <a:endParaRPr lang="de-DE" sz="1733" b="0" i="0" u="none" strike="noStrike" baseline="0" dirty="0"/>
          </a:p>
        </p:txBody>
      </p:sp>
    </p:spTree>
    <p:extLst>
      <p:ext uri="{BB962C8B-B14F-4D97-AF65-F5344CB8AC3E}">
        <p14:creationId xmlns:p14="http://schemas.microsoft.com/office/powerpoint/2010/main" val="376280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5C2361E6-42BD-5B7F-F24A-995C59C4AFB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Production´s performance</a:t>
            </a:r>
          </a:p>
        </p:txBody>
      </p:sp>
      <p:pic>
        <p:nvPicPr>
          <p:cNvPr id="7" name="Inhaltsplatzhalter 6">
            <a:extLst>
              <a:ext uri="{FF2B5EF4-FFF2-40B4-BE49-F238E27FC236}">
                <a16:creationId xmlns:a16="http://schemas.microsoft.com/office/drawing/2014/main" id="{C6DC13AD-514E-ADD1-E36A-16CA070E24E2}"/>
              </a:ext>
            </a:extLst>
          </p:cNvPr>
          <p:cNvPicPr>
            <a:picLocks noGrp="1" noChangeAspect="1"/>
          </p:cNvPicPr>
          <p:nvPr>
            <p:ph idx="1"/>
          </p:nvPr>
        </p:nvPicPr>
        <p:blipFill>
          <a:blip r:embed="rId2"/>
          <a:stretch>
            <a:fillRect/>
          </a:stretch>
        </p:blipFill>
        <p:spPr>
          <a:xfrm>
            <a:off x="1510748" y="1675227"/>
            <a:ext cx="9170503" cy="4394199"/>
          </a:xfrm>
          <a:prstGeom prst="rect">
            <a:avLst/>
          </a:prstGeom>
        </p:spPr>
      </p:pic>
    </p:spTree>
    <p:extLst>
      <p:ext uri="{BB962C8B-B14F-4D97-AF65-F5344CB8AC3E}">
        <p14:creationId xmlns:p14="http://schemas.microsoft.com/office/powerpoint/2010/main" val="71917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48A23E2A-2990-3D57-273B-D80E7FC7F551}"/>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400"/>
            <a:r>
              <a:rPr lang="en-US" sz="3200" kern="1200" dirty="0">
                <a:solidFill>
                  <a:srgbClr val="FFFFFF"/>
                </a:solidFill>
                <a:latin typeface="+mj-lt"/>
                <a:ea typeface="+mj-ea"/>
                <a:cs typeface="+mj-cs"/>
              </a:rPr>
              <a:t>GDP Growth and inflation rates</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-Real </a:t>
            </a:r>
            <a:r>
              <a:rPr lang="en-US" sz="3200" kern="1200" dirty="0" err="1">
                <a:solidFill>
                  <a:srgbClr val="FFFFFF"/>
                </a:solidFill>
                <a:latin typeface="+mj-lt"/>
                <a:ea typeface="+mj-ea"/>
                <a:cs typeface="+mj-cs"/>
              </a:rPr>
              <a:t>GDPgrowth</a:t>
            </a:r>
            <a:r>
              <a:rPr lang="en-US" sz="3200" kern="1200" dirty="0">
                <a:solidFill>
                  <a:srgbClr val="FFFFFF"/>
                </a:solidFill>
                <a:latin typeface="+mj-lt"/>
                <a:ea typeface="+mj-ea"/>
                <a:cs typeface="+mj-cs"/>
              </a:rPr>
              <a:t> in Austria under EU-average in 2. Quarter 2023</a:t>
            </a:r>
          </a:p>
        </p:txBody>
      </p:sp>
      <p:pic>
        <p:nvPicPr>
          <p:cNvPr id="7" name="Inhaltsplatzhalter 6">
            <a:extLst>
              <a:ext uri="{FF2B5EF4-FFF2-40B4-BE49-F238E27FC236}">
                <a16:creationId xmlns:a16="http://schemas.microsoft.com/office/drawing/2014/main" id="{009894B3-6B40-D240-D0B9-77558F214C4A}"/>
              </a:ext>
            </a:extLst>
          </p:cNvPr>
          <p:cNvPicPr>
            <a:picLocks noGrp="1" noChangeAspect="1"/>
          </p:cNvPicPr>
          <p:nvPr>
            <p:ph idx="1"/>
          </p:nvPr>
        </p:nvPicPr>
        <p:blipFill>
          <a:blip r:embed="rId2"/>
          <a:stretch>
            <a:fillRect/>
          </a:stretch>
        </p:blipFill>
        <p:spPr>
          <a:xfrm>
            <a:off x="4207933" y="1335441"/>
            <a:ext cx="7347537" cy="4188094"/>
          </a:xfrm>
          <a:prstGeom prst="rect">
            <a:avLst/>
          </a:prstGeom>
        </p:spPr>
      </p:pic>
    </p:spTree>
    <p:extLst>
      <p:ext uri="{BB962C8B-B14F-4D97-AF65-F5344CB8AC3E}">
        <p14:creationId xmlns:p14="http://schemas.microsoft.com/office/powerpoint/2010/main" val="231479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Küchengerät, Gerät, Ofen, Haushaltsgerät enthält.&#10;&#10;Automatisch generierte Beschreibung">
            <a:extLst>
              <a:ext uri="{FF2B5EF4-FFF2-40B4-BE49-F238E27FC236}">
                <a16:creationId xmlns:a16="http://schemas.microsoft.com/office/drawing/2014/main" id="{454F7744-0322-8804-4745-A692659A670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7469"/>
          <a:stretch/>
        </p:blipFill>
        <p:spPr>
          <a:xfrm>
            <a:off x="10478157" y="2020632"/>
            <a:ext cx="1713843" cy="1060841"/>
          </a:xfrm>
          <a:prstGeom prst="rect">
            <a:avLst/>
          </a:prstGeom>
        </p:spPr>
      </p:pic>
      <p:pic>
        <p:nvPicPr>
          <p:cNvPr id="7" name="Grafik 6" descr="Ein Bild, das Aluminium, Stahl, Silber, Design enthält.&#10;&#10;Automatisch generierte Beschreibung">
            <a:extLst>
              <a:ext uri="{FF2B5EF4-FFF2-40B4-BE49-F238E27FC236}">
                <a16:creationId xmlns:a16="http://schemas.microsoft.com/office/drawing/2014/main" id="{A4A65286-60B4-3D6D-102B-39750F71CE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357715" y="3042533"/>
            <a:ext cx="1847539" cy="1143247"/>
          </a:xfrm>
          <a:prstGeom prst="rect">
            <a:avLst/>
          </a:prstGeom>
        </p:spPr>
      </p:pic>
      <p:sp>
        <p:nvSpPr>
          <p:cNvPr id="4" name="Oval 3">
            <a:extLst>
              <a:ext uri="{FF2B5EF4-FFF2-40B4-BE49-F238E27FC236}">
                <a16:creationId xmlns:a16="http://schemas.microsoft.com/office/drawing/2014/main" id="{AD4A9478-C2D6-3E0B-3BDD-F196FA9BF9FB}"/>
              </a:ext>
            </a:extLst>
          </p:cNvPr>
          <p:cNvSpPr/>
          <p:nvPr/>
        </p:nvSpPr>
        <p:spPr>
          <a:xfrm rot="525898">
            <a:off x="10088105" y="2676970"/>
            <a:ext cx="2493947" cy="52252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1351"/>
          </a:p>
        </p:txBody>
      </p:sp>
      <p:sp>
        <p:nvSpPr>
          <p:cNvPr id="12" name="Textfeld 11">
            <a:extLst>
              <a:ext uri="{FF2B5EF4-FFF2-40B4-BE49-F238E27FC236}">
                <a16:creationId xmlns:a16="http://schemas.microsoft.com/office/drawing/2014/main" id="{FF825E0A-4708-DBED-F5BB-A968E333C59D}"/>
              </a:ext>
            </a:extLst>
          </p:cNvPr>
          <p:cNvSpPr txBox="1"/>
          <p:nvPr/>
        </p:nvSpPr>
        <p:spPr>
          <a:xfrm>
            <a:off x="4948869" y="6316881"/>
            <a:ext cx="1650409" cy="50783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e-DE" sz="900"/>
              <a:t>"</a:t>
            </a:r>
            <a:r>
              <a:rPr lang="de-DE" sz="900">
                <a:hlinkClick r:id="rId3" tooltip="https://bn.wikipedia.org/wiki/%E0%A6%9A%E0%A6%BF%E0%A6%A4%E0%A7%8D%E0%A6%B0:%22LPG_flame%22.JPG"/>
              </a:rPr>
              <a:t>Dieses Foto</a:t>
            </a:r>
            <a:r>
              <a:rPr lang="de-DE" sz="900"/>
              <a:t>" von Unbekannter Autor ist lizenziert gemäß </a:t>
            </a:r>
            <a:r>
              <a:rPr lang="de-DE" sz="900">
                <a:hlinkClick r:id="rId6" tooltip="https://creativecommons.org/licenses/by-sa/3.0/"/>
              </a:rPr>
              <a:t>CC BY-SA</a:t>
            </a:r>
            <a:endParaRPr lang="de-DE" sz="900"/>
          </a:p>
        </p:txBody>
      </p:sp>
      <p:sp>
        <p:nvSpPr>
          <p:cNvPr id="2" name="Titel 1">
            <a:extLst>
              <a:ext uri="{FF2B5EF4-FFF2-40B4-BE49-F238E27FC236}">
                <a16:creationId xmlns:a16="http://schemas.microsoft.com/office/drawing/2014/main" id="{0A84CBEA-6502-A2A3-319B-7C00D3B478DA}"/>
              </a:ext>
            </a:extLst>
          </p:cNvPr>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e-DE" sz="2400" dirty="0">
                <a:solidFill>
                  <a:srgbClr val="FF0000"/>
                </a:solidFill>
                <a:cs typeface="Arial"/>
              </a:rPr>
              <a:t>Inflation</a:t>
            </a:r>
            <a:endParaRPr lang="de-DE" sz="2400" dirty="0">
              <a:solidFill>
                <a:srgbClr val="FF0000"/>
              </a:solidFill>
            </a:endParaRPr>
          </a:p>
        </p:txBody>
      </p:sp>
      <p:sp>
        <p:nvSpPr>
          <p:cNvPr id="8" name="Textfeld 7">
            <a:extLst>
              <a:ext uri="{FF2B5EF4-FFF2-40B4-BE49-F238E27FC236}">
                <a16:creationId xmlns:a16="http://schemas.microsoft.com/office/drawing/2014/main" id="{8E1BA86C-BE0E-C445-5A74-865B240744D0}"/>
              </a:ext>
            </a:extLst>
          </p:cNvPr>
          <p:cNvSpPr txBox="1"/>
          <p:nvPr/>
        </p:nvSpPr>
        <p:spPr>
          <a:xfrm>
            <a:off x="515703" y="2020955"/>
            <a:ext cx="4384077" cy="2123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e-DE" sz="2200" dirty="0">
                <a:cs typeface="Arial"/>
              </a:rPr>
              <a:t>The </a:t>
            </a:r>
            <a:r>
              <a:rPr lang="de-DE" sz="2200" dirty="0" err="1">
                <a:cs typeface="Arial"/>
              </a:rPr>
              <a:t>average</a:t>
            </a:r>
            <a:r>
              <a:rPr lang="de-DE" sz="2200" dirty="0">
                <a:cs typeface="Arial"/>
              </a:rPr>
              <a:t> </a:t>
            </a:r>
            <a:r>
              <a:rPr lang="de-DE" sz="2200" dirty="0" err="1">
                <a:cs typeface="Arial"/>
              </a:rPr>
              <a:t>inflation</a:t>
            </a:r>
            <a:r>
              <a:rPr lang="de-DE" sz="2200" dirty="0">
                <a:cs typeface="Arial"/>
              </a:rPr>
              <a:t> of the last 12 </a:t>
            </a:r>
            <a:r>
              <a:rPr lang="de-DE" sz="2200" dirty="0" err="1">
                <a:cs typeface="Arial"/>
              </a:rPr>
              <a:t>months</a:t>
            </a:r>
            <a:r>
              <a:rPr lang="de-DE" sz="2200" dirty="0">
                <a:cs typeface="Arial"/>
              </a:rPr>
              <a:t> </a:t>
            </a:r>
            <a:r>
              <a:rPr lang="de-DE" sz="2200" dirty="0" err="1">
                <a:cs typeface="Arial"/>
              </a:rPr>
              <a:t>is</a:t>
            </a:r>
            <a:r>
              <a:rPr lang="de-DE" sz="2200" dirty="0">
                <a:cs typeface="Arial"/>
              </a:rPr>
              <a:t> 9,6%. </a:t>
            </a:r>
            <a:br>
              <a:rPr lang="de-DE" sz="2200" dirty="0">
                <a:cs typeface="Arial"/>
              </a:rPr>
            </a:br>
            <a:endParaRPr lang="de-DE" sz="2200" dirty="0">
              <a:cs typeface="Arial"/>
            </a:endParaRPr>
          </a:p>
          <a:p>
            <a:r>
              <a:rPr lang="de-DE" sz="2200" b="1" dirty="0" err="1">
                <a:solidFill>
                  <a:srgbClr val="DC0E23"/>
                </a:solidFill>
                <a:cs typeface="Arial"/>
              </a:rPr>
              <a:t>Record</a:t>
            </a:r>
            <a:r>
              <a:rPr lang="de-DE" sz="2200" b="1" dirty="0">
                <a:solidFill>
                  <a:srgbClr val="DC0E23"/>
                </a:solidFill>
                <a:cs typeface="Arial"/>
              </a:rPr>
              <a:t>-high </a:t>
            </a:r>
            <a:r>
              <a:rPr lang="de-DE" sz="2200" b="1" dirty="0" err="1">
                <a:solidFill>
                  <a:srgbClr val="DC0E23"/>
                </a:solidFill>
                <a:cs typeface="Arial"/>
              </a:rPr>
              <a:t>price</a:t>
            </a:r>
            <a:r>
              <a:rPr lang="de-DE" sz="2200" b="1" dirty="0">
                <a:solidFill>
                  <a:srgbClr val="DC0E23"/>
                </a:solidFill>
                <a:cs typeface="Arial"/>
              </a:rPr>
              <a:t> </a:t>
            </a:r>
            <a:r>
              <a:rPr lang="de-DE" sz="2200" b="1" dirty="0" err="1">
                <a:solidFill>
                  <a:srgbClr val="DC0E23"/>
                </a:solidFill>
                <a:cs typeface="Arial"/>
              </a:rPr>
              <a:t>hikes</a:t>
            </a:r>
            <a:r>
              <a:rPr lang="de-DE" sz="2200" b="1" dirty="0">
                <a:solidFill>
                  <a:srgbClr val="DC0E23"/>
                </a:solidFill>
                <a:cs typeface="Arial"/>
              </a:rPr>
              <a:t> in </a:t>
            </a:r>
            <a:r>
              <a:rPr lang="de-DE" sz="2200" b="1" dirty="0" err="1">
                <a:solidFill>
                  <a:srgbClr val="DC0E23"/>
                </a:solidFill>
                <a:cs typeface="Arial"/>
              </a:rPr>
              <a:t>energy</a:t>
            </a:r>
            <a:r>
              <a:rPr lang="de-DE" sz="2200" b="1" dirty="0">
                <a:solidFill>
                  <a:srgbClr val="DC0E23"/>
                </a:solidFill>
                <a:cs typeface="Arial"/>
              </a:rPr>
              <a:t> </a:t>
            </a:r>
            <a:r>
              <a:rPr lang="de-DE" sz="2200" b="1" dirty="0" err="1">
                <a:solidFill>
                  <a:srgbClr val="DC0E23"/>
                </a:solidFill>
                <a:cs typeface="Arial"/>
              </a:rPr>
              <a:t>prices</a:t>
            </a:r>
            <a:r>
              <a:rPr lang="de-DE" sz="2200" b="1" dirty="0">
                <a:solidFill>
                  <a:srgbClr val="DC0E23"/>
                </a:solidFill>
                <a:cs typeface="Arial"/>
              </a:rPr>
              <a:t> (</a:t>
            </a:r>
            <a:r>
              <a:rPr lang="de-DE" sz="2200" b="1" dirty="0" err="1">
                <a:solidFill>
                  <a:srgbClr val="DC0E23"/>
                </a:solidFill>
                <a:cs typeface="Arial"/>
              </a:rPr>
              <a:t>for</a:t>
            </a:r>
            <a:r>
              <a:rPr lang="de-DE" sz="2200" b="1" dirty="0">
                <a:solidFill>
                  <a:srgbClr val="DC0E23"/>
                </a:solidFill>
                <a:cs typeface="Arial"/>
              </a:rPr>
              <a:t> </a:t>
            </a:r>
            <a:r>
              <a:rPr lang="de-DE" sz="2200" b="1" dirty="0" err="1">
                <a:solidFill>
                  <a:srgbClr val="DC0E23"/>
                </a:solidFill>
                <a:cs typeface="Arial"/>
              </a:rPr>
              <a:t>households</a:t>
            </a:r>
            <a:r>
              <a:rPr lang="de-DE" sz="2200" b="1" dirty="0">
                <a:solidFill>
                  <a:srgbClr val="DC0E23"/>
                </a:solidFill>
                <a:cs typeface="Arial"/>
              </a:rPr>
              <a:t>) </a:t>
            </a:r>
            <a:r>
              <a:rPr lang="de-DE" sz="2200" b="1" dirty="0" err="1">
                <a:solidFill>
                  <a:srgbClr val="DC0E23"/>
                </a:solidFill>
                <a:cs typeface="Arial"/>
              </a:rPr>
              <a:t>drive</a:t>
            </a:r>
            <a:r>
              <a:rPr lang="de-DE" sz="2200" b="1" dirty="0">
                <a:solidFill>
                  <a:srgbClr val="DC0E23"/>
                </a:solidFill>
                <a:cs typeface="Arial"/>
              </a:rPr>
              <a:t> </a:t>
            </a:r>
            <a:r>
              <a:rPr lang="de-DE" sz="2200" b="1" dirty="0" err="1">
                <a:solidFill>
                  <a:srgbClr val="DC0E23"/>
                </a:solidFill>
                <a:cs typeface="Arial"/>
              </a:rPr>
              <a:t>inflation</a:t>
            </a:r>
            <a:endParaRPr lang="de-DE" sz="2200" dirty="0"/>
          </a:p>
        </p:txBody>
      </p:sp>
      <p:sp>
        <p:nvSpPr>
          <p:cNvPr id="3" name="TextBox 2">
            <a:extLst>
              <a:ext uri="{FF2B5EF4-FFF2-40B4-BE49-F238E27FC236}">
                <a16:creationId xmlns:a16="http://schemas.microsoft.com/office/drawing/2014/main" id="{CC5B1AAE-9E2A-9F9A-F3BE-152E8CBB06FE}"/>
              </a:ext>
            </a:extLst>
          </p:cNvPr>
          <p:cNvSpPr txBox="1"/>
          <p:nvPr/>
        </p:nvSpPr>
        <p:spPr>
          <a:xfrm rot="518988">
            <a:off x="10590769" y="2793792"/>
            <a:ext cx="1515123" cy="300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51" b="1">
                <a:cs typeface="Arial"/>
              </a:rPr>
              <a:t>Gas +78,7%</a:t>
            </a:r>
            <a:endParaRPr lang="en-US" sz="1351" b="1"/>
          </a:p>
        </p:txBody>
      </p:sp>
      <p:graphicFrame>
        <p:nvGraphicFramePr>
          <p:cNvPr id="5" name="Inhaltsplatzhalter 4">
            <a:extLst>
              <a:ext uri="{FF2B5EF4-FFF2-40B4-BE49-F238E27FC236}">
                <a16:creationId xmlns:a16="http://schemas.microsoft.com/office/drawing/2014/main" id="{6A734039-CF5F-0B87-1AE9-225294237339}"/>
              </a:ext>
            </a:extLst>
          </p:cNvPr>
          <p:cNvGraphicFramePr>
            <a:graphicFrameLocks noGrp="1"/>
          </p:cNvGraphicFramePr>
          <p:nvPr>
            <p:ph idx="1"/>
          </p:nvPr>
        </p:nvGraphicFramePr>
        <p:xfrm>
          <a:off x="5103566" y="1421887"/>
          <a:ext cx="5374591" cy="3660346"/>
        </p:xfrm>
        <a:graphic>
          <a:graphicData uri="http://schemas.openxmlformats.org/drawingml/2006/table">
            <a:tbl>
              <a:tblPr firstRow="1" bandRow="1">
                <a:tableStyleId>{5C22544A-7EE6-4342-B048-85BDC9FD1C3A}</a:tableStyleId>
              </a:tblPr>
              <a:tblGrid>
                <a:gridCol w="3555487">
                  <a:extLst>
                    <a:ext uri="{9D8B030D-6E8A-4147-A177-3AD203B41FA5}">
                      <a16:colId xmlns:a16="http://schemas.microsoft.com/office/drawing/2014/main" val="4140576324"/>
                    </a:ext>
                  </a:extLst>
                </a:gridCol>
                <a:gridCol w="1819104">
                  <a:extLst>
                    <a:ext uri="{9D8B030D-6E8A-4147-A177-3AD203B41FA5}">
                      <a16:colId xmlns:a16="http://schemas.microsoft.com/office/drawing/2014/main" val="3638126931"/>
                    </a:ext>
                  </a:extLst>
                </a:gridCol>
              </a:tblGrid>
              <a:tr h="585160">
                <a:tc>
                  <a:txBody>
                    <a:bodyPr/>
                    <a:lstStyle/>
                    <a:p>
                      <a:pPr marL="0" lvl="0" algn="l" rtl="0">
                        <a:spcBef>
                          <a:spcPts val="0"/>
                        </a:spcBef>
                        <a:spcAft>
                          <a:spcPts val="0"/>
                        </a:spcAft>
                        <a:buNone/>
                      </a:pPr>
                      <a:endParaRPr lang="de-DE" sz="1900" b="0" i="0" u="none" strike="noStrike">
                        <a:effectLst/>
                        <a:latin typeface="Arial"/>
                      </a:endParaRPr>
                    </a:p>
                  </a:txBody>
                  <a:tcPr marL="55627" marR="55627" marT="27813" marB="27813" anchor="ctr"/>
                </a:tc>
                <a:tc>
                  <a:txBody>
                    <a:bodyPr/>
                    <a:lstStyle/>
                    <a:p>
                      <a:pPr marL="0" algn="ctr" rtl="0" eaLnBrk="1" fontAlgn="ctr" latinLnBrk="0" hangingPunct="1">
                        <a:spcBef>
                          <a:spcPts val="0"/>
                        </a:spcBef>
                        <a:spcAft>
                          <a:spcPts val="0"/>
                        </a:spcAft>
                      </a:pPr>
                      <a:r>
                        <a:rPr lang="de-DE" sz="1600" b="1" u="none" strike="noStrike" kern="1200">
                          <a:solidFill>
                            <a:schemeClr val="bg1"/>
                          </a:solidFill>
                          <a:effectLst/>
                        </a:rPr>
                        <a:t>Aug. 2022 - </a:t>
                      </a:r>
                      <a:br>
                        <a:rPr lang="de-DE" sz="1600" b="1" u="none" strike="noStrike" kern="1200">
                          <a:solidFill>
                            <a:schemeClr val="bg1"/>
                          </a:solidFill>
                          <a:effectLst/>
                        </a:rPr>
                      </a:br>
                      <a:r>
                        <a:rPr lang="de-DE" sz="1600" b="1" u="none" strike="noStrike" kern="1200">
                          <a:solidFill>
                            <a:schemeClr val="bg1"/>
                          </a:solidFill>
                          <a:effectLst/>
                        </a:rPr>
                        <a:t>Aug. 2023</a:t>
                      </a:r>
                      <a:endParaRPr lang="de-DE" sz="1600" b="0" i="0" u="none" strike="noStrike">
                        <a:solidFill>
                          <a:schemeClr val="bg1"/>
                        </a:solidFill>
                        <a:effectLst/>
                        <a:latin typeface="Calibri"/>
                      </a:endParaRPr>
                    </a:p>
                  </a:txBody>
                  <a:tcPr marL="55627" marR="55627" marT="27813" marB="27813" anchor="ctr"/>
                </a:tc>
                <a:extLst>
                  <a:ext uri="{0D108BD9-81ED-4DB2-BD59-A6C34878D82A}">
                    <a16:rowId xmlns:a16="http://schemas.microsoft.com/office/drawing/2014/main" val="3607307503"/>
                  </a:ext>
                </a:extLst>
              </a:tr>
              <a:tr h="753711">
                <a:tc>
                  <a:txBody>
                    <a:bodyPr/>
                    <a:lstStyle/>
                    <a:p>
                      <a:pPr marL="0" algn="l" rtl="0" eaLnBrk="1" fontAlgn="ctr" latinLnBrk="0" hangingPunct="1">
                        <a:lnSpc>
                          <a:spcPct val="150000"/>
                        </a:lnSpc>
                        <a:spcBef>
                          <a:spcPts val="0"/>
                        </a:spcBef>
                        <a:spcAft>
                          <a:spcPts val="0"/>
                        </a:spcAft>
                      </a:pPr>
                      <a:r>
                        <a:rPr lang="de-DE" sz="2000" b="1" u="none" strike="noStrike" kern="1200" dirty="0">
                          <a:solidFill>
                            <a:srgbClr val="000000"/>
                          </a:solidFill>
                          <a:effectLst/>
                        </a:rPr>
                        <a:t>Housing, </a:t>
                      </a:r>
                      <a:r>
                        <a:rPr lang="de-DE" sz="2000" b="1" u="none" strike="noStrike" kern="1200" dirty="0" err="1">
                          <a:solidFill>
                            <a:srgbClr val="000000"/>
                          </a:solidFill>
                          <a:effectLst/>
                        </a:rPr>
                        <a:t>Water</a:t>
                      </a:r>
                      <a:r>
                        <a:rPr lang="de-DE" sz="2000" b="1" u="none" strike="noStrike" kern="1200" dirty="0">
                          <a:solidFill>
                            <a:srgbClr val="000000"/>
                          </a:solidFill>
                          <a:effectLst/>
                        </a:rPr>
                        <a:t>, </a:t>
                      </a:r>
                      <a:r>
                        <a:rPr lang="de-DE" sz="2000" b="1" u="none" strike="noStrike" kern="1200" dirty="0" err="1">
                          <a:solidFill>
                            <a:srgbClr val="000000"/>
                          </a:solidFill>
                          <a:effectLst/>
                        </a:rPr>
                        <a:t>Commodity</a:t>
                      </a:r>
                      <a:endParaRPr lang="de-DE" sz="2000" b="0" i="0" u="none" strike="noStrike" dirty="0">
                        <a:effectLst/>
                        <a:latin typeface="Calibri"/>
                      </a:endParaRPr>
                    </a:p>
                  </a:txBody>
                  <a:tcPr marL="55627" marR="55627" marT="27813" marB="27813" anchor="ctr"/>
                </a:tc>
                <a:tc>
                  <a:txBody>
                    <a:bodyPr/>
                    <a:lstStyle/>
                    <a:p>
                      <a:pPr marL="0" algn="ctr" rtl="0" eaLnBrk="1" fontAlgn="ctr" latinLnBrk="0" hangingPunct="1">
                        <a:spcBef>
                          <a:spcPts val="0"/>
                        </a:spcBef>
                        <a:spcAft>
                          <a:spcPts val="0"/>
                        </a:spcAft>
                      </a:pPr>
                      <a:r>
                        <a:rPr lang="de-DE" sz="2000" b="1" u="none" strike="noStrike" kern="1200">
                          <a:solidFill>
                            <a:srgbClr val="000000"/>
                          </a:solidFill>
                          <a:effectLst/>
                        </a:rPr>
                        <a:t>+ 10,1%</a:t>
                      </a:r>
                      <a:endParaRPr lang="de-DE" sz="2000" b="0" i="0" u="none" strike="noStrike">
                        <a:effectLst/>
                        <a:latin typeface="Calibri"/>
                      </a:endParaRPr>
                    </a:p>
                  </a:txBody>
                  <a:tcPr marL="55627" marR="55627" marT="27813" marB="27813" anchor="ctr"/>
                </a:tc>
                <a:extLst>
                  <a:ext uri="{0D108BD9-81ED-4DB2-BD59-A6C34878D82A}">
                    <a16:rowId xmlns:a16="http://schemas.microsoft.com/office/drawing/2014/main" val="3825863901"/>
                  </a:ext>
                </a:extLst>
              </a:tr>
              <a:tr h="773825">
                <a:tc>
                  <a:txBody>
                    <a:bodyPr/>
                    <a:lstStyle/>
                    <a:p>
                      <a:pPr marL="0" algn="l" defTabSz="914400" rtl="0" eaLnBrk="1" fontAlgn="ctr" latinLnBrk="0" hangingPunct="1">
                        <a:lnSpc>
                          <a:spcPct val="150000"/>
                        </a:lnSpc>
                        <a:spcBef>
                          <a:spcPts val="0"/>
                        </a:spcBef>
                        <a:spcAft>
                          <a:spcPts val="0"/>
                        </a:spcAft>
                      </a:pPr>
                      <a:r>
                        <a:rPr lang="de-DE" sz="2000" b="1" i="0" u="none" strike="noStrike" kern="1200" dirty="0">
                          <a:solidFill>
                            <a:srgbClr val="000000"/>
                          </a:solidFill>
                          <a:effectLst/>
                          <a:latin typeface="Calibri"/>
                          <a:ea typeface="+mn-ea"/>
                          <a:cs typeface="+mn-cs"/>
                        </a:rPr>
                        <a:t>Energy </a:t>
                      </a:r>
                      <a:r>
                        <a:rPr lang="de-DE" sz="2000" b="1" i="0" u="none" strike="noStrike" kern="1200" dirty="0" err="1">
                          <a:solidFill>
                            <a:srgbClr val="000000"/>
                          </a:solidFill>
                          <a:effectLst/>
                          <a:latin typeface="Calibri"/>
                          <a:ea typeface="+mn-ea"/>
                          <a:cs typeface="+mn-cs"/>
                        </a:rPr>
                        <a:t>prices</a:t>
                      </a:r>
                      <a:r>
                        <a:rPr lang="de-DE" sz="2000" b="1" i="0" u="none" strike="noStrike" kern="1200" dirty="0">
                          <a:solidFill>
                            <a:srgbClr val="000000"/>
                          </a:solidFill>
                          <a:effectLst/>
                          <a:latin typeface="Calibri"/>
                          <a:ea typeface="+mn-ea"/>
                          <a:cs typeface="+mn-cs"/>
                        </a:rPr>
                        <a:t> (</a:t>
                      </a:r>
                      <a:r>
                        <a:rPr lang="de-DE" sz="2000" b="1" i="0" u="none" strike="noStrike" kern="1200" dirty="0" err="1">
                          <a:solidFill>
                            <a:srgbClr val="000000"/>
                          </a:solidFill>
                          <a:effectLst/>
                          <a:latin typeface="Calibri"/>
                          <a:ea typeface="+mn-ea"/>
                          <a:cs typeface="+mn-cs"/>
                        </a:rPr>
                        <a:t>households</a:t>
                      </a:r>
                      <a:r>
                        <a:rPr lang="de-DE" sz="2000" b="1" i="0" u="none" strike="noStrike" kern="1200" dirty="0">
                          <a:solidFill>
                            <a:srgbClr val="000000"/>
                          </a:solidFill>
                          <a:effectLst/>
                          <a:latin typeface="Calibri"/>
                          <a:ea typeface="+mn-ea"/>
                          <a:cs typeface="+mn-cs"/>
                        </a:rPr>
                        <a:t>)</a:t>
                      </a:r>
                    </a:p>
                  </a:txBody>
                  <a:tcPr marL="55627" marR="55627" marT="27813" marB="27813" anchor="ctr"/>
                </a:tc>
                <a:tc>
                  <a:txBody>
                    <a:bodyPr/>
                    <a:lstStyle/>
                    <a:p>
                      <a:pPr marL="0" algn="ctr" defTabSz="914400" rtl="0" eaLnBrk="1" fontAlgn="ctr" latinLnBrk="0" hangingPunct="1">
                        <a:spcBef>
                          <a:spcPts val="0"/>
                        </a:spcBef>
                        <a:spcAft>
                          <a:spcPts val="0"/>
                        </a:spcAft>
                      </a:pPr>
                      <a:r>
                        <a:rPr lang="de-DE" sz="2000" b="1" u="none" strike="noStrike" kern="1200">
                          <a:solidFill>
                            <a:srgbClr val="000000"/>
                          </a:solidFill>
                          <a:effectLst/>
                        </a:rPr>
                        <a:t>+ 14,4%</a:t>
                      </a:r>
                      <a:endParaRPr lang="de-DE" sz="2000" b="0" i="0" u="none" strike="noStrike" kern="1200">
                        <a:solidFill>
                          <a:srgbClr val="000000"/>
                        </a:solidFill>
                        <a:effectLst/>
                        <a:latin typeface="Calibri"/>
                      </a:endParaRPr>
                    </a:p>
                  </a:txBody>
                  <a:tcPr marL="55627" marR="55627" marT="27813" marB="27813" anchor="ctr"/>
                </a:tc>
                <a:extLst>
                  <a:ext uri="{0D108BD9-81ED-4DB2-BD59-A6C34878D82A}">
                    <a16:rowId xmlns:a16="http://schemas.microsoft.com/office/drawing/2014/main" val="4016164544"/>
                  </a:ext>
                </a:extLst>
              </a:tr>
              <a:tr h="773825">
                <a:tc>
                  <a:txBody>
                    <a:bodyPr/>
                    <a:lstStyle/>
                    <a:p>
                      <a:pPr marL="0" lvl="0" algn="l" defTabSz="914400" rtl="0" eaLnBrk="1" fontAlgn="ctr" latinLnBrk="0" hangingPunct="1">
                        <a:lnSpc>
                          <a:spcPct val="150000"/>
                        </a:lnSpc>
                        <a:spcBef>
                          <a:spcPts val="0"/>
                        </a:spcBef>
                        <a:spcAft>
                          <a:spcPts val="0"/>
                        </a:spcAft>
                        <a:buNone/>
                      </a:pPr>
                      <a:r>
                        <a:rPr lang="de-DE" sz="2000" b="1" u="none" strike="noStrike" kern="1200" noProof="0">
                          <a:solidFill>
                            <a:srgbClr val="000000"/>
                          </a:solidFill>
                          <a:effectLst/>
                        </a:rPr>
                        <a:t>Restaurants, Hotels</a:t>
                      </a:r>
                      <a:endParaRPr lang="de-DE" sz="2000" b="0" i="0" u="none" strike="noStrike" kern="1200" noProof="0">
                        <a:solidFill>
                          <a:srgbClr val="000000"/>
                        </a:solidFill>
                        <a:effectLst/>
                        <a:latin typeface="Calibri"/>
                      </a:endParaRPr>
                    </a:p>
                  </a:txBody>
                  <a:tcPr marL="55627" marR="55627" marT="27813" marB="27813" anchor="ctr"/>
                </a:tc>
                <a:tc>
                  <a:txBody>
                    <a:bodyPr/>
                    <a:lstStyle/>
                    <a:p>
                      <a:pPr marL="0" algn="ctr" defTabSz="914400" rtl="0" eaLnBrk="1" fontAlgn="ctr" latinLnBrk="0" hangingPunct="1">
                        <a:spcBef>
                          <a:spcPts val="0"/>
                        </a:spcBef>
                        <a:spcAft>
                          <a:spcPts val="0"/>
                        </a:spcAft>
                      </a:pPr>
                      <a:r>
                        <a:rPr lang="de-DE" sz="2000" b="1" u="none" strike="noStrike" kern="1200">
                          <a:solidFill>
                            <a:srgbClr val="000000"/>
                          </a:solidFill>
                          <a:effectLst/>
                        </a:rPr>
                        <a:t>+ 12,0%</a:t>
                      </a:r>
                      <a:endParaRPr lang="de-DE" sz="2000" b="1" i="0" u="none" strike="noStrike" kern="1200">
                        <a:solidFill>
                          <a:srgbClr val="000000"/>
                        </a:solidFill>
                        <a:effectLst/>
                        <a:latin typeface="Calibri"/>
                      </a:endParaRPr>
                    </a:p>
                  </a:txBody>
                  <a:tcPr marL="55627" marR="55627" marT="27813" marB="27813" anchor="ctr"/>
                </a:tc>
                <a:extLst>
                  <a:ext uri="{0D108BD9-81ED-4DB2-BD59-A6C34878D82A}">
                    <a16:rowId xmlns:a16="http://schemas.microsoft.com/office/drawing/2014/main" val="2685497116"/>
                  </a:ext>
                </a:extLst>
              </a:tr>
              <a:tr h="773825">
                <a:tc>
                  <a:txBody>
                    <a:bodyPr/>
                    <a:lstStyle/>
                    <a:p>
                      <a:pPr marL="0" lvl="0" algn="l" defTabSz="914400" rtl="0" eaLnBrk="1" fontAlgn="ctr" latinLnBrk="0" hangingPunct="1">
                        <a:lnSpc>
                          <a:spcPct val="150000"/>
                        </a:lnSpc>
                        <a:spcBef>
                          <a:spcPts val="0"/>
                        </a:spcBef>
                        <a:spcAft>
                          <a:spcPts val="0"/>
                        </a:spcAft>
                        <a:buNone/>
                      </a:pPr>
                      <a:r>
                        <a:rPr lang="de-DE" sz="2000" b="1" u="none" strike="noStrike" kern="1200" noProof="0" dirty="0">
                          <a:solidFill>
                            <a:srgbClr val="000000"/>
                          </a:solidFill>
                          <a:effectLst/>
                        </a:rPr>
                        <a:t>Food</a:t>
                      </a:r>
                    </a:p>
                  </a:txBody>
                  <a:tcPr marL="55627" marR="55627" marT="27813" marB="27813" anchor="ctr"/>
                </a:tc>
                <a:tc>
                  <a:txBody>
                    <a:bodyPr/>
                    <a:lstStyle/>
                    <a:p>
                      <a:pPr marL="0" algn="ctr" defTabSz="914400" rtl="0" eaLnBrk="1" fontAlgn="ctr" latinLnBrk="0" hangingPunct="1">
                        <a:spcBef>
                          <a:spcPts val="0"/>
                        </a:spcBef>
                        <a:spcAft>
                          <a:spcPts val="0"/>
                        </a:spcAft>
                      </a:pPr>
                      <a:r>
                        <a:rPr lang="de-DE" sz="2000" b="1" u="none" strike="noStrike" kern="1200" dirty="0">
                          <a:solidFill>
                            <a:srgbClr val="000000"/>
                          </a:solidFill>
                          <a:effectLst/>
                        </a:rPr>
                        <a:t>+ 9,8%</a:t>
                      </a:r>
                      <a:endParaRPr lang="de-DE" sz="2000" b="1" i="0" u="none" strike="noStrike" kern="1200" dirty="0">
                        <a:solidFill>
                          <a:srgbClr val="000000"/>
                        </a:solidFill>
                        <a:effectLst/>
                        <a:latin typeface="Calibri"/>
                      </a:endParaRPr>
                    </a:p>
                  </a:txBody>
                  <a:tcPr marL="55627" marR="55627" marT="27813" marB="27813" anchor="ctr"/>
                </a:tc>
                <a:extLst>
                  <a:ext uri="{0D108BD9-81ED-4DB2-BD59-A6C34878D82A}">
                    <a16:rowId xmlns:a16="http://schemas.microsoft.com/office/drawing/2014/main" val="2151343296"/>
                  </a:ext>
                </a:extLst>
              </a:tr>
            </a:tbl>
          </a:graphicData>
        </a:graphic>
      </p:graphicFrame>
    </p:spTree>
    <p:extLst>
      <p:ext uri="{BB962C8B-B14F-4D97-AF65-F5344CB8AC3E}">
        <p14:creationId xmlns:p14="http://schemas.microsoft.com/office/powerpoint/2010/main" val="210358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4409D09-F99B-57F8-00DD-C2BACA40DF4C}"/>
              </a:ext>
            </a:extLst>
          </p:cNvPr>
          <p:cNvPicPr>
            <a:picLocks noChangeAspect="1"/>
          </p:cNvPicPr>
          <p:nvPr/>
        </p:nvPicPr>
        <p:blipFill>
          <a:blip r:embed="rId2"/>
          <a:stretch>
            <a:fillRect/>
          </a:stretch>
        </p:blipFill>
        <p:spPr>
          <a:xfrm>
            <a:off x="2064084" y="1768886"/>
            <a:ext cx="9185650" cy="3971514"/>
          </a:xfrm>
          <a:prstGeom prst="rect">
            <a:avLst/>
          </a:prstGeom>
        </p:spPr>
      </p:pic>
      <p:sp>
        <p:nvSpPr>
          <p:cNvPr id="4" name="Titel 3">
            <a:extLst>
              <a:ext uri="{FF2B5EF4-FFF2-40B4-BE49-F238E27FC236}">
                <a16:creationId xmlns:a16="http://schemas.microsoft.com/office/drawing/2014/main" id="{FAAAB6C3-1176-1D35-A601-F533E6291185}"/>
              </a:ext>
            </a:extLst>
          </p:cNvPr>
          <p:cNvSpPr>
            <a:spLocks noGrp="1"/>
          </p:cNvSpPr>
          <p:nvPr>
            <p:ph type="title"/>
          </p:nvPr>
        </p:nvSpPr>
        <p:spPr/>
        <p:txBody>
          <a:bodyPr>
            <a:normAutofit/>
          </a:bodyPr>
          <a:lstStyle/>
          <a:p>
            <a:pPr algn="ctr"/>
            <a:r>
              <a:rPr lang="de-DE" sz="3200" dirty="0" err="1">
                <a:solidFill>
                  <a:srgbClr val="FF0000"/>
                </a:solidFill>
              </a:rPr>
              <a:t>Productivity</a:t>
            </a:r>
            <a:r>
              <a:rPr lang="de-DE" sz="3200" dirty="0">
                <a:solidFill>
                  <a:srgbClr val="FF0000"/>
                </a:solidFill>
              </a:rPr>
              <a:t> and Labour </a:t>
            </a:r>
            <a:r>
              <a:rPr lang="de-DE" sz="3200" dirty="0" err="1">
                <a:solidFill>
                  <a:srgbClr val="FF0000"/>
                </a:solidFill>
              </a:rPr>
              <a:t>unit</a:t>
            </a:r>
            <a:r>
              <a:rPr lang="de-DE" sz="3200" dirty="0">
                <a:solidFill>
                  <a:srgbClr val="FF0000"/>
                </a:solidFill>
              </a:rPr>
              <a:t> </a:t>
            </a:r>
            <a:r>
              <a:rPr lang="de-DE" sz="3200" dirty="0" err="1">
                <a:solidFill>
                  <a:srgbClr val="FF0000"/>
                </a:solidFill>
              </a:rPr>
              <a:t>costs</a:t>
            </a:r>
            <a:endParaRPr lang="de-DE" sz="3200" dirty="0">
              <a:solidFill>
                <a:srgbClr val="FF0000"/>
              </a:solidFill>
            </a:endParaRPr>
          </a:p>
        </p:txBody>
      </p:sp>
      <p:sp>
        <p:nvSpPr>
          <p:cNvPr id="5" name="Inhaltsplatzhalter 4">
            <a:extLst>
              <a:ext uri="{FF2B5EF4-FFF2-40B4-BE49-F238E27FC236}">
                <a16:creationId xmlns:a16="http://schemas.microsoft.com/office/drawing/2014/main" id="{8E3A9361-3CE1-8D1F-3157-7D2579362BC6}"/>
              </a:ext>
            </a:extLst>
          </p:cNvPr>
          <p:cNvSpPr>
            <a:spLocks noGrp="1"/>
          </p:cNvSpPr>
          <p:nvPr>
            <p:ph idx="1"/>
          </p:nvPr>
        </p:nvSpPr>
        <p:spPr/>
        <p:txBody>
          <a:bodyPr/>
          <a:lstStyle/>
          <a:p>
            <a:endParaRPr lang="de-DE" dirty="0"/>
          </a:p>
        </p:txBody>
      </p:sp>
    </p:spTree>
    <p:extLst>
      <p:ext uri="{BB962C8B-B14F-4D97-AF65-F5344CB8AC3E}">
        <p14:creationId xmlns:p14="http://schemas.microsoft.com/office/powerpoint/2010/main" val="29845801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PRO-GE_Vorlage" id="{DACBBB40-9D96-47DA-8BE4-1F1D093966C9}" vid="{D44518CA-3B4E-46DA-96DB-F29AF60BD793}"/>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HLR23_Vorlage-Prozent" id="{5D1E7F09-40A3-FC4B-AC6D-8F365ECE2B26}" vid="{6E9AC010-9AFF-7642-898E-DFD5DB7F3E70}"/>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2887</Words>
  <Application>Microsoft Office PowerPoint</Application>
  <PresentationFormat>Breitbild</PresentationFormat>
  <Paragraphs>247</Paragraphs>
  <Slides>26</Slides>
  <Notes>1</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26</vt:i4>
      </vt:variant>
    </vt:vector>
  </HeadingPairs>
  <TitlesOfParts>
    <vt:vector size="36" baseType="lpstr">
      <vt:lpstr>Abadi</vt:lpstr>
      <vt:lpstr>Arial</vt:lpstr>
      <vt:lpstr>Calibri</vt:lpstr>
      <vt:lpstr>Calibri Light</vt:lpstr>
      <vt:lpstr>Roboto</vt:lpstr>
      <vt:lpstr>Symbol</vt:lpstr>
      <vt:lpstr>Office</vt:lpstr>
      <vt:lpstr>Office Theme</vt:lpstr>
      <vt:lpstr>Office-Design</vt:lpstr>
      <vt:lpstr>Office</vt:lpstr>
      <vt:lpstr>  Wiener Memorandum Expert meeting in Györ 6.-8.November 2023</vt:lpstr>
      <vt:lpstr>Political Situation in Austria</vt:lpstr>
      <vt:lpstr>   Political situation  Far-right Freedom Party (FPÖ) on the rise</vt:lpstr>
      <vt:lpstr>Key economic data</vt:lpstr>
      <vt:lpstr>Economic situation</vt:lpstr>
      <vt:lpstr>Production´s performance</vt:lpstr>
      <vt:lpstr>GDP Growth and inflation rates -Real GDPgrowth in Austria under EU-average in 2. Quarter 2023</vt:lpstr>
      <vt:lpstr>Inflation</vt:lpstr>
      <vt:lpstr>Productivity and Labour unit costs</vt:lpstr>
      <vt:lpstr>Collective bargaining round in metal industry</vt:lpstr>
      <vt:lpstr>Working time on the agenda  </vt:lpstr>
      <vt:lpstr>Outraging offer by the employers </vt:lpstr>
      <vt:lpstr>Employers reject demands for wt reduction</vt:lpstr>
      <vt:lpstr>Stepping up of pressure- regional conferences and gatherings in comppanies</vt:lpstr>
      <vt:lpstr>4th negotiation round on 2 November</vt:lpstr>
      <vt:lpstr>4 rounds without result in sight- industrial action</vt:lpstr>
      <vt:lpstr>High participation in strikes, blockades</vt:lpstr>
      <vt:lpstr>Employment of foreigners in Austria (09/23)</vt:lpstr>
      <vt:lpstr>Foreign workers from Asia and Africa (09/23)</vt:lpstr>
      <vt:lpstr>Access to the Austrian labour market for non EU countries´nationals</vt:lpstr>
      <vt:lpstr>Recruitment and need of skilled labour</vt:lpstr>
      <vt:lpstr>Access to the Austrian labour market for non EU-nationals Ukrainian refugees </vt:lpstr>
      <vt:lpstr>Demands from PRO-GE (ÖGB)</vt:lpstr>
      <vt:lpstr>Automotive industry</vt:lpstr>
      <vt:lpstr>List of 20 largest automotive suppliers: </vt:lpstr>
      <vt:lpstr>List of largest automotive suppliers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Schneller Martina</dc:creator>
  <cp:lastModifiedBy>Schneller Martina</cp:lastModifiedBy>
  <cp:revision>13</cp:revision>
  <dcterms:created xsi:type="dcterms:W3CDTF">2023-10-19T07:30:35Z</dcterms:created>
  <dcterms:modified xsi:type="dcterms:W3CDTF">2023-11-09T12:14:23Z</dcterms:modified>
</cp:coreProperties>
</file>