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webp" ContentType="image/webp"/>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8" r:id="rId5"/>
    <p:sldId id="261" r:id="rId6"/>
    <p:sldId id="262" r:id="rId7"/>
    <p:sldId id="264" r:id="rId8"/>
    <p:sldId id="263" r:id="rId9"/>
    <p:sldId id="265" r:id="rId10"/>
    <p:sldId id="269" r:id="rId11"/>
    <p:sldId id="267" r:id="rId12"/>
    <p:sldId id="266" r:id="rId13"/>
    <p:sldId id="270" r:id="rId14"/>
    <p:sldId id="271" r:id="rId15"/>
    <p:sldId id="274"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594"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A4EE99-395D-C380-998C-2443564EB28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567CB3C-96BF-BB5A-30A8-C7CBE1BDE1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1EA11B0-93D3-6D9C-5E27-67542801B126}"/>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2BEC4D1F-4FB9-23F9-263D-6F49910F00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955455-F3BC-BA88-2FF9-B7637752BB2E}"/>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146324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7A234-1EA4-5A53-E407-26639903D7F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0662158-4115-07E7-35A3-9E7C715BC5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3BA103-2B30-0F98-AA47-ACD190B89CF5}"/>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A25D0044-CB29-48FC-4004-AE32D9A505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E1F021-EF20-A247-B309-A82528FBB549}"/>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16890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64134C7-5DC6-E4F5-9A81-4770580B138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32E6911-EF18-9502-6775-CB8E5AE06958}"/>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0CAB706-D86E-E25F-03EA-CCA17C866B8A}"/>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E79B6018-444A-2647-B60B-678EFBEE52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08FF154-252F-3DE0-AB14-EF96608FF59A}"/>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2270719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2674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38585D-2BA5-F01B-1AE1-61AA2BC4E4F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EC77619-0F71-0DC8-8B40-2A1CB78E3F1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A60661-4E30-2CA2-D0DF-4DA952351923}"/>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7EE97C75-5E83-00A9-B10A-F26C7E77A3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6D057DA-C0A9-5577-B953-5FF05F90D219}"/>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274189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5941C0-903B-8A47-5A0C-7883157ABED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A18AF16-8CB7-4258-92A9-DF1C5A3FE0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3CD5FD1E-5A03-7799-FE15-8B738751A2B7}"/>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1980D46B-3040-B581-C8BF-7EFF5C7955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E652ED-1ED5-F076-F220-756453D83442}"/>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265720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A732A1-709C-53D5-7646-2326A96ACAE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FCB5B52-DC85-B171-ADDD-E916F5A9E9A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2A1B04AE-A507-5C92-AC6B-BD3CEBF9006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5AB74E5-D1D0-A25E-6319-030462066BEC}"/>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6" name="Zástupný symbol pro zápatí 5">
            <a:extLst>
              <a:ext uri="{FF2B5EF4-FFF2-40B4-BE49-F238E27FC236}">
                <a16:creationId xmlns:a16="http://schemas.microsoft.com/office/drawing/2014/main" id="{39188E19-8343-B28C-556A-916A74A11B2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3B7ECCE-6070-3A90-8E20-DB6A835C6E68}"/>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350103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43B31-05BB-40E7-BB10-B7D5822670A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3F63AA4-1D18-1A09-E70D-23DBB7760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8E08E6B-4505-772D-BAA8-2D4C4BA948A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5D59ECA-16E5-BA55-FA1A-02DA15CDD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911DF68-AD32-7348-D1ED-CE9718F19A2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7F6C57E-6686-EBDC-2035-E2FC49F6FB57}"/>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8" name="Zástupný symbol pro zápatí 7">
            <a:extLst>
              <a:ext uri="{FF2B5EF4-FFF2-40B4-BE49-F238E27FC236}">
                <a16:creationId xmlns:a16="http://schemas.microsoft.com/office/drawing/2014/main" id="{0CA797A7-EC37-B708-FDA2-852518F8AA4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CA5A608-8F72-49BD-FE1C-8B8F922221C1}"/>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391662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2D28BD-FC49-21B4-21FE-DBC85A851AB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8874244-4231-9C1A-8154-FFD7D04E7B97}"/>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4" name="Zástupný symbol pro zápatí 3">
            <a:extLst>
              <a:ext uri="{FF2B5EF4-FFF2-40B4-BE49-F238E27FC236}">
                <a16:creationId xmlns:a16="http://schemas.microsoft.com/office/drawing/2014/main" id="{8BDF5865-54C0-AE98-2754-7D4423C1695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6AC62AB-EEB7-B65A-87CA-DFFAA9DDF5A7}"/>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194304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D9E5EA4-7F32-05D0-83E6-087886E38CD0}"/>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3" name="Zástupný symbol pro zápatí 2">
            <a:extLst>
              <a:ext uri="{FF2B5EF4-FFF2-40B4-BE49-F238E27FC236}">
                <a16:creationId xmlns:a16="http://schemas.microsoft.com/office/drawing/2014/main" id="{339DA87F-8382-2D56-325D-7AD21097E9E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A24A4BC-23B9-479C-6D5A-5743D0F4C0D8}"/>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201820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CEA391-C955-CFD7-5B3D-B07A5D1947A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B89F41D-1719-7CAE-8060-0BBA4CDEE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E0F4B98-9F13-9272-16F5-C1B01A526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91D3D18-D0CB-9411-6549-AEF6B6E3DDCE}"/>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6" name="Zástupný symbol pro zápatí 5">
            <a:extLst>
              <a:ext uri="{FF2B5EF4-FFF2-40B4-BE49-F238E27FC236}">
                <a16:creationId xmlns:a16="http://schemas.microsoft.com/office/drawing/2014/main" id="{60F5756C-3CE5-BAFC-5248-2EE9E1663ED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9BBF190-C085-3B1F-D0D2-CE1AF8E04EDA}"/>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331426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1697F3-C239-4A6D-9870-4B2C3BDC341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1B8E355-5D7B-20BC-FD7A-D235217D18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BADC51D7-4290-4B6C-A366-CE9750805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A02F57F-7B77-BA96-145D-EA1A2CD0427E}"/>
              </a:ext>
            </a:extLst>
          </p:cNvPr>
          <p:cNvSpPr>
            <a:spLocks noGrp="1"/>
          </p:cNvSpPr>
          <p:nvPr>
            <p:ph type="dt" sz="half" idx="10"/>
          </p:nvPr>
        </p:nvSpPr>
        <p:spPr/>
        <p:txBody>
          <a:bodyPr/>
          <a:lstStyle/>
          <a:p>
            <a:fld id="{53AE7842-CB46-4BCC-9BA9-7A00EC3ABC74}" type="datetimeFigureOut">
              <a:rPr lang="cs-CZ" smtClean="0"/>
              <a:t>01.11.2023</a:t>
            </a:fld>
            <a:endParaRPr lang="cs-CZ"/>
          </a:p>
        </p:txBody>
      </p:sp>
      <p:sp>
        <p:nvSpPr>
          <p:cNvPr id="6" name="Zástupný symbol pro zápatí 5">
            <a:extLst>
              <a:ext uri="{FF2B5EF4-FFF2-40B4-BE49-F238E27FC236}">
                <a16:creationId xmlns:a16="http://schemas.microsoft.com/office/drawing/2014/main" id="{1560EAF3-49D3-9AA1-22E8-1D15E33517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8A74605-E22F-8324-A20D-45574F0D08B4}"/>
              </a:ext>
            </a:extLst>
          </p:cNvPr>
          <p:cNvSpPr>
            <a:spLocks noGrp="1"/>
          </p:cNvSpPr>
          <p:nvPr>
            <p:ph type="sldNum" sz="quarter" idx="12"/>
          </p:nvPr>
        </p:nvSpPr>
        <p:spPr/>
        <p:txBody>
          <a:bodyPr/>
          <a:lstStyle/>
          <a:p>
            <a:fld id="{2FE2EC48-3BA6-462F-85D2-85250CA5435C}" type="slidenum">
              <a:rPr lang="cs-CZ" smtClean="0"/>
              <a:t>‹#›</a:t>
            </a:fld>
            <a:endParaRPr lang="cs-CZ"/>
          </a:p>
        </p:txBody>
      </p:sp>
    </p:spTree>
    <p:extLst>
      <p:ext uri="{BB962C8B-B14F-4D97-AF65-F5344CB8AC3E}">
        <p14:creationId xmlns:p14="http://schemas.microsoft.com/office/powerpoint/2010/main" val="70960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CC5B6C4-4AB6-5D9C-EA65-793BEBB2BD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EB80F94-CB07-CAFA-67FF-B3B652386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71C161E-3F8E-537C-F56B-7AE42350E6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E7842-CB46-4BCC-9BA9-7A00EC3ABC74}" type="datetimeFigureOut">
              <a:rPr lang="cs-CZ" smtClean="0"/>
              <a:t>01.11.2023</a:t>
            </a:fld>
            <a:endParaRPr lang="cs-CZ"/>
          </a:p>
        </p:txBody>
      </p:sp>
      <p:sp>
        <p:nvSpPr>
          <p:cNvPr id="5" name="Zástupný symbol pro zápatí 4">
            <a:extLst>
              <a:ext uri="{FF2B5EF4-FFF2-40B4-BE49-F238E27FC236}">
                <a16:creationId xmlns:a16="http://schemas.microsoft.com/office/drawing/2014/main" id="{BBF1076E-62C9-44E4-7481-0ED179022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339867E-A475-E4FD-C0C8-D3429B74A6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2EC48-3BA6-462F-85D2-85250CA5435C}" type="slidenum">
              <a:rPr lang="cs-CZ" smtClean="0"/>
              <a:t>‹#›</a:t>
            </a:fld>
            <a:endParaRPr lang="cs-CZ"/>
          </a:p>
        </p:txBody>
      </p:sp>
    </p:spTree>
    <p:extLst>
      <p:ext uri="{BB962C8B-B14F-4D97-AF65-F5344CB8AC3E}">
        <p14:creationId xmlns:p14="http://schemas.microsoft.com/office/powerpoint/2010/main" val="378622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webp"/><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1999" cy="601979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788314" y="637129"/>
            <a:ext cx="6082030" cy="1243289"/>
          </a:xfrm>
          <a:prstGeom prst="rect">
            <a:avLst/>
          </a:prstGeom>
        </p:spPr>
        <p:txBody>
          <a:bodyPr vert="horz" wrap="square" lIns="0" tIns="12065" rIns="0" bIns="0" rtlCol="0">
            <a:spAutoFit/>
          </a:bodyPr>
          <a:lstStyle/>
          <a:p>
            <a:pPr marL="12700">
              <a:lnSpc>
                <a:spcPct val="100000"/>
              </a:lnSpc>
              <a:spcBef>
                <a:spcPts val="95"/>
              </a:spcBef>
            </a:pPr>
            <a:r>
              <a:rPr lang="en-GB" sz="4000" b="1" spc="-10" dirty="0">
                <a:solidFill>
                  <a:srgbClr val="000000"/>
                </a:solidFill>
                <a:latin typeface="Calibri"/>
                <a:cs typeface="Calibri"/>
              </a:rPr>
              <a:t>Automotive Industry in Czech Republic</a:t>
            </a:r>
            <a:endParaRPr lang="en-GB" sz="4000" dirty="0">
              <a:latin typeface="Calibri"/>
              <a:cs typeface="Calibri"/>
            </a:endParaRPr>
          </a:p>
        </p:txBody>
      </p:sp>
      <p:sp>
        <p:nvSpPr>
          <p:cNvPr id="4" name="object 4"/>
          <p:cNvSpPr txBox="1"/>
          <p:nvPr/>
        </p:nvSpPr>
        <p:spPr>
          <a:xfrm>
            <a:off x="777428" y="5576406"/>
            <a:ext cx="5460746" cy="1317668"/>
          </a:xfrm>
          <a:prstGeom prst="rect">
            <a:avLst/>
          </a:prstGeom>
        </p:spPr>
        <p:txBody>
          <a:bodyPr vert="horz" wrap="square" lIns="0" tIns="12065" rIns="0" bIns="0" rtlCol="0">
            <a:spAutoFit/>
          </a:bodyPr>
          <a:lstStyle/>
          <a:p>
            <a:pPr marL="12700">
              <a:lnSpc>
                <a:spcPct val="100000"/>
              </a:lnSpc>
              <a:spcBef>
                <a:spcPts val="95"/>
              </a:spcBef>
            </a:pPr>
            <a:r>
              <a:rPr lang="en-GB" sz="2800" b="0" spc="-15" dirty="0">
                <a:latin typeface="Calibri Light"/>
                <a:cs typeface="Calibri Light"/>
              </a:rPr>
              <a:t>Vienna Memorandum Preparatory Group Meeting,</a:t>
            </a:r>
          </a:p>
          <a:p>
            <a:pPr marL="12700">
              <a:lnSpc>
                <a:spcPct val="100000"/>
              </a:lnSpc>
              <a:spcBef>
                <a:spcPts val="95"/>
              </a:spcBef>
            </a:pPr>
            <a:r>
              <a:rPr lang="en-GB" sz="2800" spc="-15" dirty="0">
                <a:latin typeface="Calibri Light"/>
                <a:cs typeface="Calibri Light"/>
              </a:rPr>
              <a:t>7.11.2023</a:t>
            </a:r>
            <a:endParaRPr lang="en-GB" sz="2800" dirty="0">
              <a:latin typeface="Calibri Light"/>
              <a:cs typeface="Calibri Light"/>
            </a:endParaRPr>
          </a:p>
        </p:txBody>
      </p:sp>
      <p:pic>
        <p:nvPicPr>
          <p:cNvPr id="5" name="Obrázek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904312" y="332656"/>
            <a:ext cx="1215390" cy="12153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2E3C66D-43AF-384F-00FE-2E6ADF30C898}"/>
              </a:ext>
            </a:extLst>
          </p:cNvPr>
          <p:cNvSpPr txBox="1"/>
          <p:nvPr/>
        </p:nvSpPr>
        <p:spPr>
          <a:xfrm>
            <a:off x="410547" y="1268007"/>
            <a:ext cx="11569959" cy="1323439"/>
          </a:xfrm>
          <a:prstGeom prst="rect">
            <a:avLst/>
          </a:prstGeom>
          <a:noFill/>
        </p:spPr>
        <p:txBody>
          <a:bodyPr wrap="square">
            <a:spAutoFit/>
          </a:bodyPr>
          <a:lstStyle/>
          <a:p>
            <a:r>
              <a:rPr lang="en-US" sz="2000" dirty="0">
                <a:solidFill>
                  <a:srgbClr val="404040"/>
                </a:solidFill>
                <a:latin typeface="Calibri" panose="020F0502020204030204" pitchFamily="34" charset="0"/>
              </a:rPr>
              <a:t>In the Czech Republic, there are stocks of key stocks of materials needed for the production of lithium battery cells (lithium, manganese, cobalt, ...). The problem is that mining is very non-ecological, high costs have to be incurred for its greening, so mining becomes significantly more expensive, and of course these high costs are ultimately paid for by the end customer.</a:t>
            </a:r>
            <a:endParaRPr lang="cs-CZ" sz="2000" dirty="0">
              <a:solidFill>
                <a:srgbClr val="404040"/>
              </a:solidFill>
              <a:latin typeface="Calibri" panose="020F0502020204030204" pitchFamily="34" charset="0"/>
            </a:endParaRPr>
          </a:p>
        </p:txBody>
      </p:sp>
      <p:sp>
        <p:nvSpPr>
          <p:cNvPr id="2" name="object 2">
            <a:extLst>
              <a:ext uri="{FF2B5EF4-FFF2-40B4-BE49-F238E27FC236}">
                <a16:creationId xmlns:a16="http://schemas.microsoft.com/office/drawing/2014/main" id="{5CD98C58-2691-DC08-E374-3C5C58D174CE}"/>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latin typeface="Calibri"/>
                <a:cs typeface="Calibri"/>
              </a:rPr>
              <a:t>Automotive Future</a:t>
            </a:r>
          </a:p>
        </p:txBody>
      </p:sp>
      <p:sp>
        <p:nvSpPr>
          <p:cNvPr id="4" name="TextovéPole 3">
            <a:extLst>
              <a:ext uri="{FF2B5EF4-FFF2-40B4-BE49-F238E27FC236}">
                <a16:creationId xmlns:a16="http://schemas.microsoft.com/office/drawing/2014/main" id="{CA6E22C0-0F1A-4817-03A5-9921EB483E5B}"/>
              </a:ext>
            </a:extLst>
          </p:cNvPr>
          <p:cNvSpPr txBox="1"/>
          <p:nvPr/>
        </p:nvSpPr>
        <p:spPr>
          <a:xfrm>
            <a:off x="410547" y="716478"/>
            <a:ext cx="2640018" cy="400110"/>
          </a:xfrm>
          <a:prstGeom prst="rect">
            <a:avLst/>
          </a:prstGeom>
          <a:noFill/>
        </p:spPr>
        <p:txBody>
          <a:bodyPr wrap="none" rtlCol="0">
            <a:spAutoFit/>
          </a:bodyPr>
          <a:lstStyle/>
          <a:p>
            <a:r>
              <a:rPr lang="en-GB" sz="2000" b="1" dirty="0"/>
              <a:t>Production of batteries</a:t>
            </a:r>
          </a:p>
        </p:txBody>
      </p:sp>
      <p:pic>
        <p:nvPicPr>
          <p:cNvPr id="5" name="Obrázek 4">
            <a:extLst>
              <a:ext uri="{FF2B5EF4-FFF2-40B4-BE49-F238E27FC236}">
                <a16:creationId xmlns:a16="http://schemas.microsoft.com/office/drawing/2014/main" id="{F65E1340-C174-85BE-5D68-8E5BEBA8B40F}"/>
              </a:ext>
            </a:extLst>
          </p:cNvPr>
          <p:cNvPicPr>
            <a:picLocks noChangeAspect="1"/>
          </p:cNvPicPr>
          <p:nvPr/>
        </p:nvPicPr>
        <p:blipFill rotWithShape="1">
          <a:blip r:embed="rId2"/>
          <a:srcRect t="11770"/>
          <a:stretch/>
        </p:blipFill>
        <p:spPr>
          <a:xfrm>
            <a:off x="410547" y="2626200"/>
            <a:ext cx="6078551" cy="4129159"/>
          </a:xfrm>
          <a:prstGeom prst="rect">
            <a:avLst/>
          </a:prstGeom>
        </p:spPr>
      </p:pic>
      <p:sp>
        <p:nvSpPr>
          <p:cNvPr id="7" name="TextovéPole 6">
            <a:extLst>
              <a:ext uri="{FF2B5EF4-FFF2-40B4-BE49-F238E27FC236}">
                <a16:creationId xmlns:a16="http://schemas.microsoft.com/office/drawing/2014/main" id="{3CB5D0BE-D182-C2E1-2634-01923B38BCC1}"/>
              </a:ext>
            </a:extLst>
          </p:cNvPr>
          <p:cNvSpPr txBox="1"/>
          <p:nvPr/>
        </p:nvSpPr>
        <p:spPr>
          <a:xfrm>
            <a:off x="6895323" y="3053976"/>
            <a:ext cx="4886130" cy="1938992"/>
          </a:xfrm>
          <a:prstGeom prst="rect">
            <a:avLst/>
          </a:prstGeom>
          <a:noFill/>
        </p:spPr>
        <p:txBody>
          <a:bodyPr wrap="square">
            <a:spAutoFit/>
          </a:bodyPr>
          <a:lstStyle/>
          <a:p>
            <a:r>
              <a:rPr lang="en-US" sz="2000" dirty="0"/>
              <a:t>VW has not yet decided on the construction of a </a:t>
            </a:r>
            <a:r>
              <a:rPr lang="en-US" sz="2000" dirty="0" err="1"/>
              <a:t>gigafactory</a:t>
            </a:r>
            <a:r>
              <a:rPr lang="en-US" sz="2000" dirty="0"/>
              <a:t> for the production of batteries in Europe, the Czech Republic (</a:t>
            </a:r>
            <a:r>
              <a:rPr lang="en-US" sz="2000" dirty="0" err="1"/>
              <a:t>Líně</a:t>
            </a:r>
            <a:r>
              <a:rPr lang="en-US" sz="2000" dirty="0"/>
              <a:t> near Pilsen), Slovakia, Hungary and Poland are in the game - indications are that Poland will be the winner.</a:t>
            </a:r>
            <a:endParaRPr lang="cs-CZ" sz="2000" dirty="0"/>
          </a:p>
        </p:txBody>
      </p:sp>
    </p:spTree>
    <p:extLst>
      <p:ext uri="{BB962C8B-B14F-4D97-AF65-F5344CB8AC3E}">
        <p14:creationId xmlns:p14="http://schemas.microsoft.com/office/powerpoint/2010/main" val="4168230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096E4385-AB27-EACA-644D-1EDE5F82B787}"/>
              </a:ext>
            </a:extLst>
          </p:cNvPr>
          <p:cNvSpPr txBox="1"/>
          <p:nvPr/>
        </p:nvSpPr>
        <p:spPr>
          <a:xfrm>
            <a:off x="395655" y="1882459"/>
            <a:ext cx="10110980" cy="2554545"/>
          </a:xfrm>
          <a:prstGeom prst="rect">
            <a:avLst/>
          </a:prstGeom>
          <a:noFill/>
        </p:spPr>
        <p:txBody>
          <a:bodyPr wrap="square">
            <a:spAutoFit/>
          </a:bodyPr>
          <a:lstStyle/>
          <a:p>
            <a:r>
              <a:rPr lang="en-GB" sz="2000" b="1" i="0" u="none" strike="noStrike" baseline="0" dirty="0">
                <a:solidFill>
                  <a:srgbClr val="2E5496"/>
                </a:solidFill>
                <a:latin typeface="Calibri" panose="020F0502020204030204" pitchFamily="34" charset="0"/>
              </a:rPr>
              <a:t>Cluster visions</a:t>
            </a:r>
            <a:endParaRPr lang="en-GB" sz="2000" b="0" i="0" u="none" strike="noStrike" baseline="0" dirty="0">
              <a:solidFill>
                <a:srgbClr val="2E5496"/>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Effective cooperation of scientific research institutions, private and public sector </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Technical education for the 21st century in close cooperation with the private sector </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Creation of new know-how linked to individual parts of the value chain</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Active participation in European and international projects and consortia </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Attracting foreign direct investment in batteries </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Retraining of existing employees </a:t>
            </a:r>
            <a:endParaRPr lang="cs-CZ" sz="2000" dirty="0">
              <a:solidFill>
                <a:srgbClr val="000000"/>
              </a:solidFill>
              <a:latin typeface="Calibri" panose="020F0502020204030204" pitchFamily="34" charset="0"/>
            </a:endParaRPr>
          </a:p>
          <a:p>
            <a:pPr marL="285750" indent="-285750">
              <a:buFont typeface="Arial" panose="020B0604020202020204" pitchFamily="34" charset="0"/>
              <a:buChar char="•"/>
            </a:pPr>
            <a:r>
              <a:rPr lang="en-US" sz="2000" dirty="0">
                <a:solidFill>
                  <a:srgbClr val="000000"/>
                </a:solidFill>
                <a:latin typeface="Calibri" panose="020F0502020204030204" pitchFamily="34" charset="0"/>
              </a:rPr>
              <a:t>Attracting and developing talent</a:t>
            </a:r>
            <a:endParaRPr lang="cs-CZ" sz="2000" dirty="0">
              <a:solidFill>
                <a:srgbClr val="000000"/>
              </a:solidFill>
              <a:latin typeface="Calibri" panose="020F0502020204030204" pitchFamily="34" charset="0"/>
            </a:endParaRPr>
          </a:p>
        </p:txBody>
      </p:sp>
      <p:sp>
        <p:nvSpPr>
          <p:cNvPr id="7" name="TextovéPole 6">
            <a:extLst>
              <a:ext uri="{FF2B5EF4-FFF2-40B4-BE49-F238E27FC236}">
                <a16:creationId xmlns:a16="http://schemas.microsoft.com/office/drawing/2014/main" id="{4C84993D-F0A0-64AA-C3A2-8E71752BD479}"/>
              </a:ext>
            </a:extLst>
          </p:cNvPr>
          <p:cNvSpPr txBox="1"/>
          <p:nvPr/>
        </p:nvSpPr>
        <p:spPr>
          <a:xfrm>
            <a:off x="4996102" y="3932923"/>
            <a:ext cx="7052463" cy="2585323"/>
          </a:xfrm>
          <a:prstGeom prst="rect">
            <a:avLst/>
          </a:prstGeom>
          <a:solidFill>
            <a:schemeClr val="accent2">
              <a:lumMod val="20000"/>
              <a:lumOff val="80000"/>
            </a:schemeClr>
          </a:solidFill>
          <a:ln>
            <a:solidFill>
              <a:schemeClr val="tx1"/>
            </a:solidFill>
          </a:ln>
        </p:spPr>
        <p:txBody>
          <a:bodyPr wrap="square">
            <a:spAutoFit/>
          </a:bodyPr>
          <a:lstStyle/>
          <a:p>
            <a:r>
              <a:rPr lang="en-GB" b="1" i="0" u="none" strike="noStrike" baseline="0" dirty="0">
                <a:solidFill>
                  <a:srgbClr val="2E5496"/>
                </a:solidFill>
                <a:latin typeface="Calibri" panose="020F0502020204030204" pitchFamily="34" charset="0"/>
              </a:rPr>
              <a:t>Planned activities</a:t>
            </a:r>
            <a:endParaRPr lang="en-GB" b="0" i="0" u="none" strike="noStrike" baseline="0" dirty="0">
              <a:solidFill>
                <a:srgbClr val="2E5496"/>
              </a:solidFill>
              <a:latin typeface="Calibri" panose="020F0502020204030204" pitchFamily="34" charset="0"/>
            </a:endParaRPr>
          </a:p>
          <a:p>
            <a:pPr marL="342900" indent="-342900">
              <a:buFont typeface="Wingdings" panose="05000000000000000000" pitchFamily="2" charset="2"/>
              <a:buChar char="§"/>
            </a:pPr>
            <a:r>
              <a:rPr lang="en-US" dirty="0"/>
              <a:t>Support and development of SMEs </a:t>
            </a:r>
            <a:endParaRPr lang="cs-CZ" dirty="0"/>
          </a:p>
          <a:p>
            <a:pPr marL="342900" indent="-342900">
              <a:buFont typeface="Wingdings" panose="05000000000000000000" pitchFamily="2" charset="2"/>
              <a:buChar char="§"/>
            </a:pPr>
            <a:r>
              <a:rPr lang="en-US" dirty="0"/>
              <a:t>Cooperation between academia and SMEs on joint projects </a:t>
            </a:r>
            <a:endParaRPr lang="cs-CZ" dirty="0"/>
          </a:p>
          <a:p>
            <a:pPr marL="342900" indent="-342900">
              <a:buFont typeface="Wingdings" panose="05000000000000000000" pitchFamily="2" charset="2"/>
              <a:buChar char="§"/>
            </a:pPr>
            <a:r>
              <a:rPr lang="en-US" dirty="0"/>
              <a:t>Access to funding sources </a:t>
            </a:r>
            <a:endParaRPr lang="cs-CZ" dirty="0"/>
          </a:p>
          <a:p>
            <a:pPr marL="342900" indent="-342900">
              <a:buFont typeface="Wingdings" panose="05000000000000000000" pitchFamily="2" charset="2"/>
              <a:buChar char="§"/>
            </a:pPr>
            <a:r>
              <a:rPr lang="en-US" dirty="0"/>
              <a:t>Technical conferences and networking events</a:t>
            </a:r>
            <a:endParaRPr lang="en-US" b="0" i="0" u="none" strike="noStrike" baseline="0" dirty="0">
              <a:solidFill>
                <a:srgbClr val="000000"/>
              </a:solidFill>
              <a:latin typeface="Calibri" panose="020F0502020204030204" pitchFamily="34" charset="0"/>
            </a:endParaRPr>
          </a:p>
          <a:p>
            <a:pPr marL="342900" indent="-342900">
              <a:buFont typeface="Wingdings" panose="05000000000000000000" pitchFamily="2" charset="2"/>
              <a:buChar char="§"/>
            </a:pPr>
            <a:r>
              <a:rPr lang="en-US" dirty="0"/>
              <a:t>Facilitation of outsourcing and branding </a:t>
            </a:r>
            <a:endParaRPr lang="cs-CZ" dirty="0"/>
          </a:p>
          <a:p>
            <a:pPr marL="342900" indent="-342900">
              <a:buFont typeface="Wingdings" panose="05000000000000000000" pitchFamily="2" charset="2"/>
              <a:buChar char="§"/>
            </a:pPr>
            <a:r>
              <a:rPr lang="en-US" dirty="0"/>
              <a:t>Internationalization of members </a:t>
            </a:r>
            <a:endParaRPr lang="cs-CZ" dirty="0"/>
          </a:p>
          <a:p>
            <a:pPr marL="342900" indent="-342900">
              <a:buFont typeface="Wingdings" panose="05000000000000000000" pitchFamily="2" charset="2"/>
              <a:buChar char="§"/>
            </a:pPr>
            <a:r>
              <a:rPr lang="en-US" dirty="0"/>
              <a:t>Human resource development and talent attraction services </a:t>
            </a:r>
            <a:endParaRPr lang="cs-CZ" dirty="0"/>
          </a:p>
          <a:p>
            <a:pPr marL="342900" indent="-342900">
              <a:buFont typeface="Wingdings" panose="05000000000000000000" pitchFamily="2" charset="2"/>
              <a:buChar char="§"/>
            </a:pPr>
            <a:r>
              <a:rPr lang="en-US" dirty="0"/>
              <a:t>Feedback for public administration</a:t>
            </a:r>
            <a:endParaRPr lang="cs-CZ" b="0" i="0" u="none" strike="noStrike" baseline="0" dirty="0">
              <a:solidFill>
                <a:srgbClr val="000000"/>
              </a:solidFill>
              <a:latin typeface="Calibri" panose="020F0502020204030204" pitchFamily="34" charset="0"/>
            </a:endParaRPr>
          </a:p>
        </p:txBody>
      </p:sp>
      <p:sp>
        <p:nvSpPr>
          <p:cNvPr id="2" name="object 2">
            <a:extLst>
              <a:ext uri="{FF2B5EF4-FFF2-40B4-BE49-F238E27FC236}">
                <a16:creationId xmlns:a16="http://schemas.microsoft.com/office/drawing/2014/main" id="{93417BC7-57B1-1BAB-C16D-0C40B02D8871}"/>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Automotive Future</a:t>
            </a:r>
          </a:p>
        </p:txBody>
      </p:sp>
      <p:sp>
        <p:nvSpPr>
          <p:cNvPr id="4" name="TextovéPole 3">
            <a:extLst>
              <a:ext uri="{FF2B5EF4-FFF2-40B4-BE49-F238E27FC236}">
                <a16:creationId xmlns:a16="http://schemas.microsoft.com/office/drawing/2014/main" id="{6C9B63E4-9AD7-8AF1-4EB1-D7986CD22E7F}"/>
              </a:ext>
            </a:extLst>
          </p:cNvPr>
          <p:cNvSpPr txBox="1"/>
          <p:nvPr/>
        </p:nvSpPr>
        <p:spPr>
          <a:xfrm>
            <a:off x="395655" y="716478"/>
            <a:ext cx="11400690" cy="1077218"/>
          </a:xfrm>
          <a:prstGeom prst="rect">
            <a:avLst/>
          </a:prstGeom>
          <a:noFill/>
        </p:spPr>
        <p:txBody>
          <a:bodyPr wrap="square" rtlCol="0">
            <a:spAutoFit/>
          </a:bodyPr>
          <a:lstStyle/>
          <a:p>
            <a:r>
              <a:rPr lang="en-US" sz="2000" dirty="0"/>
              <a:t>In the Czech Republic, the </a:t>
            </a:r>
            <a:r>
              <a:rPr lang="en-US" sz="2400" b="1" dirty="0">
                <a:solidFill>
                  <a:srgbClr val="2E5496"/>
                </a:solidFill>
                <a:latin typeface="Calibri" panose="020F0502020204030204" pitchFamily="34" charset="0"/>
              </a:rPr>
              <a:t>Czech Battery Cluster </a:t>
            </a:r>
            <a:r>
              <a:rPr lang="en-US" sz="2000" dirty="0"/>
              <a:t>was established in 2022, the aim of which is to ensure a partnership between the private and public sectors, supporting the cooperation of private companies, the research sphere and the public sector.</a:t>
            </a:r>
            <a:endParaRPr lang="cs-CZ" sz="2000" dirty="0"/>
          </a:p>
        </p:txBody>
      </p:sp>
    </p:spTree>
    <p:extLst>
      <p:ext uri="{BB962C8B-B14F-4D97-AF65-F5344CB8AC3E}">
        <p14:creationId xmlns:p14="http://schemas.microsoft.com/office/powerpoint/2010/main" val="2515736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EF4E3CE1-480D-8F23-FF99-092BFD8ACF16}"/>
              </a:ext>
            </a:extLst>
          </p:cNvPr>
          <p:cNvSpPr txBox="1"/>
          <p:nvPr/>
        </p:nvSpPr>
        <p:spPr>
          <a:xfrm>
            <a:off x="199053" y="1306286"/>
            <a:ext cx="11793894" cy="4401205"/>
          </a:xfrm>
          <a:prstGeom prst="rect">
            <a:avLst/>
          </a:prstGeom>
          <a:noFill/>
        </p:spPr>
        <p:txBody>
          <a:bodyPr wrap="square" rtlCol="0">
            <a:spAutoFit/>
          </a:bodyPr>
          <a:lstStyle/>
          <a:p>
            <a:r>
              <a:rPr lang="en-GB" sz="2000" b="1" dirty="0"/>
              <a:t>Chip manufacturing</a:t>
            </a:r>
          </a:p>
          <a:p>
            <a:endParaRPr lang="en-GB" sz="2000" dirty="0"/>
          </a:p>
          <a:p>
            <a:r>
              <a:rPr lang="en-GB" sz="2000" dirty="0"/>
              <a:t>Unfortunately, the investment by the Taiwanese company TSMC was won by Dresden, Germany</a:t>
            </a:r>
          </a:p>
          <a:p>
            <a:endParaRPr lang="en-GB" sz="2000" dirty="0"/>
          </a:p>
          <a:p>
            <a:r>
              <a:rPr lang="en-GB" sz="2000" dirty="0"/>
              <a:t>The multinational chip manufacturer </a:t>
            </a:r>
            <a:r>
              <a:rPr lang="en-GB" sz="2000" dirty="0" err="1"/>
              <a:t>Onsemi</a:t>
            </a:r>
            <a:r>
              <a:rPr lang="en-GB" sz="2000" dirty="0"/>
              <a:t> in </a:t>
            </a:r>
            <a:r>
              <a:rPr lang="en-GB" sz="2000" dirty="0" err="1"/>
              <a:t>Rožnov</a:t>
            </a:r>
            <a:r>
              <a:rPr lang="en-GB" sz="2000" dirty="0"/>
              <a:t> pod </a:t>
            </a:r>
            <a:r>
              <a:rPr lang="en-GB" sz="2000" dirty="0" err="1"/>
              <a:t>Radhoštěm</a:t>
            </a:r>
            <a:r>
              <a:rPr lang="en-GB" sz="2000" dirty="0"/>
              <a:t> is investing 7.5 billion crowns in the expansion of production this year alone. Last year it was almost four billion.</a:t>
            </a:r>
          </a:p>
          <a:p>
            <a:endParaRPr lang="en-GB" sz="2000" dirty="0"/>
          </a:p>
          <a:p>
            <a:r>
              <a:rPr lang="en-GB" sz="2000" dirty="0"/>
              <a:t>The Czech Republic is one of the three places under consideration, where this important semiconductor producer would like to invest even more money in the future. But the United States and South Korea are also in the game. What kind of incentives these countries come up with will be important in the decision.</a:t>
            </a:r>
          </a:p>
          <a:p>
            <a:endParaRPr lang="en-GB" sz="2000" dirty="0">
              <a:effectLst/>
              <a:ea typeface="Calibri" panose="020F0502020204030204" pitchFamily="34" charset="0"/>
            </a:endParaRPr>
          </a:p>
          <a:p>
            <a:r>
              <a:rPr lang="en-GB" sz="2000" dirty="0">
                <a:effectLst/>
                <a:ea typeface="Calibri" panose="020F0502020204030204" pitchFamily="34" charset="0"/>
              </a:rPr>
              <a:t>The decision in which of the three locations in the world </a:t>
            </a:r>
            <a:r>
              <a:rPr lang="en-GB" sz="2000" dirty="0" err="1">
                <a:effectLst/>
                <a:ea typeface="Calibri" panose="020F0502020204030204" pitchFamily="34" charset="0"/>
              </a:rPr>
              <a:t>Onsemi</a:t>
            </a:r>
            <a:r>
              <a:rPr lang="en-GB" sz="2000" dirty="0">
                <a:effectLst/>
                <a:ea typeface="Calibri" panose="020F0502020204030204" pitchFamily="34" charset="0"/>
              </a:rPr>
              <a:t> will massively invest in the expansion of chip production has not yet been made. According to </a:t>
            </a:r>
            <a:r>
              <a:rPr lang="en-GB" sz="2000" dirty="0" err="1">
                <a:effectLst/>
                <a:ea typeface="Calibri" panose="020F0502020204030204" pitchFamily="34" charset="0"/>
              </a:rPr>
              <a:t>Aleš</a:t>
            </a:r>
            <a:r>
              <a:rPr lang="en-GB" sz="2000" dirty="0">
                <a:effectLst/>
                <a:ea typeface="Calibri" panose="020F0502020204030204" pitchFamily="34" charset="0"/>
              </a:rPr>
              <a:t> </a:t>
            </a:r>
            <a:r>
              <a:rPr lang="en-GB" sz="2000" dirty="0" err="1">
                <a:effectLst/>
                <a:ea typeface="Calibri" panose="020F0502020204030204" pitchFamily="34" charset="0"/>
              </a:rPr>
              <a:t>Cáb</a:t>
            </a:r>
            <a:r>
              <a:rPr lang="en-GB" sz="2000" dirty="0">
                <a:effectLst/>
                <a:ea typeface="Calibri" panose="020F0502020204030204" pitchFamily="34" charset="0"/>
              </a:rPr>
              <a:t>, the production director of the </a:t>
            </a:r>
            <a:r>
              <a:rPr lang="en-GB" sz="2000" dirty="0" err="1">
                <a:effectLst/>
                <a:ea typeface="Calibri" panose="020F0502020204030204" pitchFamily="34" charset="0"/>
              </a:rPr>
              <a:t>Rožnov</a:t>
            </a:r>
            <a:r>
              <a:rPr lang="en-GB" sz="2000" dirty="0">
                <a:effectLst/>
                <a:ea typeface="Calibri" panose="020F0502020204030204" pitchFamily="34" charset="0"/>
              </a:rPr>
              <a:t> company, a decision should be made by the end of February next year.</a:t>
            </a:r>
            <a:endParaRPr lang="en-GB" sz="2000" dirty="0"/>
          </a:p>
        </p:txBody>
      </p:sp>
      <p:sp>
        <p:nvSpPr>
          <p:cNvPr id="5" name="object 2">
            <a:extLst>
              <a:ext uri="{FF2B5EF4-FFF2-40B4-BE49-F238E27FC236}">
                <a16:creationId xmlns:a16="http://schemas.microsoft.com/office/drawing/2014/main" id="{A22C8CCA-82A5-B997-E488-21FB57895E0C}"/>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Automotive Future</a:t>
            </a:r>
          </a:p>
        </p:txBody>
      </p:sp>
    </p:spTree>
    <p:extLst>
      <p:ext uri="{BB962C8B-B14F-4D97-AF65-F5344CB8AC3E}">
        <p14:creationId xmlns:p14="http://schemas.microsoft.com/office/powerpoint/2010/main" val="808965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4861E3-E5E4-BC96-2A35-61EDE808226B}"/>
              </a:ext>
            </a:extLst>
          </p:cNvPr>
          <p:cNvSpPr txBox="1"/>
          <p:nvPr/>
        </p:nvSpPr>
        <p:spPr>
          <a:xfrm>
            <a:off x="594782" y="1188424"/>
            <a:ext cx="9920818" cy="4616648"/>
          </a:xfrm>
          <a:prstGeom prst="rect">
            <a:avLst/>
          </a:prstGeom>
          <a:noFill/>
        </p:spPr>
        <p:txBody>
          <a:bodyPr wrap="square">
            <a:spAutoFit/>
          </a:bodyPr>
          <a:lstStyle/>
          <a:p>
            <a:r>
              <a:rPr lang="en-GB" sz="2000" b="1" kern="100" dirty="0">
                <a:effectLst/>
                <a:latin typeface="Calibri" panose="020F0502020204030204" pitchFamily="34" charset="0"/>
                <a:ea typeface="Calibri" panose="020F0502020204030204" pitchFamily="34" charset="0"/>
              </a:rPr>
              <a:t>National Semiconductor Strategy</a:t>
            </a:r>
          </a:p>
          <a:p>
            <a:r>
              <a:rPr lang="cs-CZ" sz="1400" i="1" kern="100" dirty="0">
                <a:latin typeface="Calibri" panose="020F0502020204030204" pitchFamily="34" charset="0"/>
                <a:ea typeface="Calibri" panose="020F0502020204030204" pitchFamily="34" charset="0"/>
              </a:rPr>
              <a:t>HN 13.10.2023</a:t>
            </a:r>
            <a:endParaRPr lang="cs-CZ" sz="1400" i="1" kern="100" dirty="0">
              <a:effectLst/>
              <a:latin typeface="Calibri" panose="020F0502020204030204" pitchFamily="34" charset="0"/>
              <a:ea typeface="Calibri" panose="020F0502020204030204" pitchFamily="34" charset="0"/>
            </a:endParaRPr>
          </a:p>
          <a:p>
            <a:r>
              <a:rPr lang="cs-CZ" sz="2000" kern="100" dirty="0">
                <a:effectLst/>
                <a:latin typeface="Calibri" panose="020F0502020204030204" pitchFamily="34" charset="0"/>
                <a:ea typeface="Calibri" panose="020F0502020204030204" pitchFamily="34" charset="0"/>
              </a:rPr>
              <a:t> </a:t>
            </a:r>
          </a:p>
          <a:p>
            <a:pPr algn="just"/>
            <a:r>
              <a:rPr lang="en-US" sz="2000" kern="100" dirty="0">
                <a:effectLst/>
                <a:latin typeface="Calibri" panose="020F0502020204030204" pitchFamily="34" charset="0"/>
                <a:ea typeface="Calibri" panose="020F0502020204030204" pitchFamily="34" charset="0"/>
              </a:rPr>
              <a:t>The Czech Republic is following up on the European Chip Act by preparing a National Semiconductor Strategy. "It will map the types of chips in which the Czech industry has the greatest potential, and propose what support measures, including investments, to implement. And above all, it will help us set up the education system correctly, because the development of this industry cannot be done without enough qualified workers," Minister </a:t>
            </a:r>
            <a:r>
              <a:rPr lang="en-US" sz="2000" kern="100" dirty="0" err="1">
                <a:effectLst/>
                <a:latin typeface="Calibri" panose="020F0502020204030204" pitchFamily="34" charset="0"/>
                <a:ea typeface="Calibri" panose="020F0502020204030204" pitchFamily="34" charset="0"/>
              </a:rPr>
              <a:t>Síkela</a:t>
            </a:r>
            <a:r>
              <a:rPr lang="en-US" sz="2000" kern="100" dirty="0">
                <a:effectLst/>
                <a:latin typeface="Calibri" panose="020F0502020204030204" pitchFamily="34" charset="0"/>
                <a:ea typeface="Calibri" panose="020F0502020204030204" pitchFamily="34" charset="0"/>
              </a:rPr>
              <a:t> explained in the summer. At the time, his ministry announced that it would complete the strategy in cooperation with experts in the first half of next year. But now it looks like he'll be a little faster at it.</a:t>
            </a:r>
            <a:endParaRPr lang="cs-CZ" sz="2000" kern="100" dirty="0">
              <a:effectLst/>
              <a:latin typeface="Calibri" panose="020F0502020204030204" pitchFamily="34" charset="0"/>
              <a:ea typeface="Calibri" panose="020F0502020204030204" pitchFamily="34" charset="0"/>
            </a:endParaRPr>
          </a:p>
          <a:p>
            <a:pPr algn="just"/>
            <a:r>
              <a:rPr lang="cs-CZ" sz="2000" kern="100" dirty="0">
                <a:effectLst/>
                <a:latin typeface="Calibri" panose="020F0502020204030204" pitchFamily="34" charset="0"/>
                <a:ea typeface="Calibri" panose="020F0502020204030204" pitchFamily="34" charset="0"/>
              </a:rPr>
              <a:t> </a:t>
            </a:r>
          </a:p>
          <a:p>
            <a:pPr algn="just"/>
            <a:r>
              <a:rPr lang="en-US" sz="2000" kern="100" dirty="0">
                <a:effectLst/>
                <a:latin typeface="Calibri" panose="020F0502020204030204" pitchFamily="34" charset="0"/>
                <a:ea typeface="Calibri" panose="020F0502020204030204" pitchFamily="34" charset="0"/>
              </a:rPr>
              <a:t>Preparations are designed to finalize the strategy by the end of this year," David </a:t>
            </a:r>
            <a:r>
              <a:rPr lang="en-US" sz="2000" kern="100" dirty="0" err="1">
                <a:effectLst/>
                <a:latin typeface="Calibri" panose="020F0502020204030204" pitchFamily="34" charset="0"/>
                <a:ea typeface="Calibri" panose="020F0502020204030204" pitchFamily="34" charset="0"/>
              </a:rPr>
              <a:t>Hluštík</a:t>
            </a:r>
            <a:r>
              <a:rPr lang="en-US" sz="2000" kern="100" dirty="0">
                <a:effectLst/>
                <a:latin typeface="Calibri" panose="020F0502020204030204" pitchFamily="34" charset="0"/>
                <a:ea typeface="Calibri" panose="020F0502020204030204" pitchFamily="34" charset="0"/>
              </a:rPr>
              <a:t> from the press department of the Ministry of Industry and Trade told HN. Ministries collaborate on the strategy with associations that bring together representatives of the semiconductor chain.</a:t>
            </a:r>
            <a:endParaRPr lang="cs-CZ" sz="2000" kern="100" dirty="0">
              <a:effectLst/>
              <a:latin typeface="Calibri" panose="020F0502020204030204" pitchFamily="34" charset="0"/>
              <a:ea typeface="Calibri" panose="020F0502020204030204" pitchFamily="34" charset="0"/>
            </a:endParaRPr>
          </a:p>
        </p:txBody>
      </p:sp>
      <p:sp>
        <p:nvSpPr>
          <p:cNvPr id="2" name="object 2">
            <a:extLst>
              <a:ext uri="{FF2B5EF4-FFF2-40B4-BE49-F238E27FC236}">
                <a16:creationId xmlns:a16="http://schemas.microsoft.com/office/drawing/2014/main" id="{DE7085E4-E60C-1B1B-B182-D0CE3DFF8E6F}"/>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Automotive Future</a:t>
            </a:r>
          </a:p>
        </p:txBody>
      </p:sp>
    </p:spTree>
    <p:extLst>
      <p:ext uri="{BB962C8B-B14F-4D97-AF65-F5344CB8AC3E}">
        <p14:creationId xmlns:p14="http://schemas.microsoft.com/office/powerpoint/2010/main" val="392893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549B54A9-1C0C-7789-E514-D2EBBA431052}"/>
              </a:ext>
            </a:extLst>
          </p:cNvPr>
          <p:cNvSpPr txBox="1"/>
          <p:nvPr/>
        </p:nvSpPr>
        <p:spPr>
          <a:xfrm>
            <a:off x="371980" y="660670"/>
            <a:ext cx="7399590" cy="707886"/>
          </a:xfrm>
          <a:prstGeom prst="rect">
            <a:avLst/>
          </a:prstGeom>
          <a:noFill/>
        </p:spPr>
        <p:txBody>
          <a:bodyPr wrap="none" rtlCol="0">
            <a:spAutoFit/>
          </a:bodyPr>
          <a:lstStyle/>
          <a:p>
            <a:r>
              <a:rPr lang="en-US" sz="2000" b="1" dirty="0"/>
              <a:t>Use of hydrogen</a:t>
            </a:r>
            <a:endParaRPr lang="cs-CZ" sz="2000" b="1" dirty="0"/>
          </a:p>
          <a:p>
            <a:r>
              <a:rPr lang="en-US" sz="2000" dirty="0"/>
              <a:t>National Hydrogen Strategy (2021) - being updated as it is out of date</a:t>
            </a:r>
            <a:endParaRPr lang="cs-CZ" sz="2000" dirty="0"/>
          </a:p>
        </p:txBody>
      </p:sp>
      <p:sp>
        <p:nvSpPr>
          <p:cNvPr id="4" name="TextovéPole 3">
            <a:extLst>
              <a:ext uri="{FF2B5EF4-FFF2-40B4-BE49-F238E27FC236}">
                <a16:creationId xmlns:a16="http://schemas.microsoft.com/office/drawing/2014/main" id="{B23DF3B8-CB2C-7DC0-65B2-7D10376832D5}"/>
              </a:ext>
            </a:extLst>
          </p:cNvPr>
          <p:cNvSpPr txBox="1"/>
          <p:nvPr/>
        </p:nvSpPr>
        <p:spPr>
          <a:xfrm>
            <a:off x="371980" y="2720879"/>
            <a:ext cx="8995954" cy="1754326"/>
          </a:xfrm>
          <a:prstGeom prst="rect">
            <a:avLst/>
          </a:prstGeom>
          <a:noFill/>
        </p:spPr>
        <p:txBody>
          <a:bodyPr wrap="square">
            <a:spAutoFit/>
          </a:bodyPr>
          <a:lstStyle/>
          <a:p>
            <a:r>
              <a:rPr lang="cs-CZ" dirty="0"/>
              <a:t>WEAKNESSES</a:t>
            </a:r>
          </a:p>
          <a:p>
            <a:pPr marL="285750" indent="-285750">
              <a:buFont typeface="Wingdings" panose="05000000000000000000" pitchFamily="2" charset="2"/>
              <a:buChar char="§"/>
            </a:pPr>
            <a:r>
              <a:rPr lang="en-US" dirty="0"/>
              <a:t>Competition from abroad already has a considerable lead</a:t>
            </a:r>
            <a:endParaRPr lang="cs-CZ" dirty="0"/>
          </a:p>
          <a:p>
            <a:pPr marL="285750" indent="-285750">
              <a:buFont typeface="Wingdings" panose="05000000000000000000" pitchFamily="2" charset="2"/>
              <a:buChar char="§"/>
            </a:pPr>
            <a:r>
              <a:rPr lang="en-US" dirty="0"/>
              <a:t>Large foreign manufacturers may aim to produce on their own territory</a:t>
            </a:r>
            <a:endParaRPr lang="cs-CZ" dirty="0"/>
          </a:p>
          <a:p>
            <a:pPr marL="285750" indent="-285750">
              <a:buFont typeface="Wingdings" panose="05000000000000000000" pitchFamily="2" charset="2"/>
              <a:buChar char="§"/>
            </a:pPr>
            <a:r>
              <a:rPr lang="en-US" dirty="0"/>
              <a:t>Lower purchasing power of residents in the Czech Republic compared to DE, AT</a:t>
            </a:r>
            <a:endParaRPr lang="cs-CZ" dirty="0"/>
          </a:p>
          <a:p>
            <a:pPr marL="285750" indent="-285750">
              <a:buFont typeface="Wingdings" panose="05000000000000000000" pitchFamily="2" charset="2"/>
              <a:buChar char="§"/>
            </a:pPr>
            <a:r>
              <a:rPr lang="en-US" dirty="0"/>
              <a:t>Dependence on subcontracting</a:t>
            </a:r>
            <a:endParaRPr lang="cs-CZ" dirty="0"/>
          </a:p>
          <a:p>
            <a:pPr marL="285750" indent="-285750">
              <a:buFont typeface="Wingdings" panose="05000000000000000000" pitchFamily="2" charset="2"/>
              <a:buChar char="§"/>
            </a:pPr>
            <a:r>
              <a:rPr lang="en-US" dirty="0"/>
              <a:t>The largest Czech car manufacturer's declared support for electromobility</a:t>
            </a:r>
            <a:endParaRPr lang="cs-CZ" dirty="0"/>
          </a:p>
        </p:txBody>
      </p:sp>
      <p:sp>
        <p:nvSpPr>
          <p:cNvPr id="6" name="TextovéPole 5">
            <a:extLst>
              <a:ext uri="{FF2B5EF4-FFF2-40B4-BE49-F238E27FC236}">
                <a16:creationId xmlns:a16="http://schemas.microsoft.com/office/drawing/2014/main" id="{6B659DAB-C94D-D175-32F0-BCC3012A5FDC}"/>
              </a:ext>
            </a:extLst>
          </p:cNvPr>
          <p:cNvSpPr txBox="1"/>
          <p:nvPr/>
        </p:nvSpPr>
        <p:spPr>
          <a:xfrm>
            <a:off x="371980" y="1655793"/>
            <a:ext cx="11696599" cy="1015663"/>
          </a:xfrm>
          <a:prstGeom prst="rect">
            <a:avLst/>
          </a:prstGeom>
          <a:noFill/>
        </p:spPr>
        <p:txBody>
          <a:bodyPr wrap="square">
            <a:spAutoFit/>
          </a:bodyPr>
          <a:lstStyle/>
          <a:p>
            <a:r>
              <a:rPr lang="en-US" sz="2000" dirty="0"/>
              <a:t>It is assumed that domestically produced hydrogen cars will not be produced for the Czech market, at least in the initial stages. In the short term, however, there is already the possibility of cooperation and involvement in the creation of entire passenger cars and targeting foreign markets.</a:t>
            </a:r>
            <a:endParaRPr lang="cs-CZ" sz="2000" dirty="0"/>
          </a:p>
        </p:txBody>
      </p:sp>
      <p:sp>
        <p:nvSpPr>
          <p:cNvPr id="7" name="TextovéPole 6">
            <a:extLst>
              <a:ext uri="{FF2B5EF4-FFF2-40B4-BE49-F238E27FC236}">
                <a16:creationId xmlns:a16="http://schemas.microsoft.com/office/drawing/2014/main" id="{AAD04BCA-F74C-6FCB-14B4-05054E237BE0}"/>
              </a:ext>
            </a:extLst>
          </p:cNvPr>
          <p:cNvSpPr txBox="1"/>
          <p:nvPr/>
        </p:nvSpPr>
        <p:spPr>
          <a:xfrm>
            <a:off x="491002" y="6296870"/>
            <a:ext cx="11088287" cy="400110"/>
          </a:xfrm>
          <a:prstGeom prst="rect">
            <a:avLst/>
          </a:prstGeom>
          <a:noFill/>
        </p:spPr>
        <p:txBody>
          <a:bodyPr wrap="square" rtlCol="0">
            <a:spAutoFit/>
          </a:bodyPr>
          <a:lstStyle/>
          <a:p>
            <a:r>
              <a:rPr lang="en-US" sz="2000" b="1" dirty="0">
                <a:solidFill>
                  <a:srgbClr val="2E5496"/>
                </a:solidFill>
                <a:latin typeface="Calibri" panose="020F0502020204030204" pitchFamily="34" charset="0"/>
              </a:rPr>
              <a:t>Rather, trucks and buses are being considered, projects for the production of green hydrogen </a:t>
            </a:r>
            <a:r>
              <a:rPr lang="cs-CZ" sz="2000" b="1" dirty="0" err="1">
                <a:solidFill>
                  <a:srgbClr val="2E5496"/>
                </a:solidFill>
                <a:latin typeface="Calibri" panose="020F0502020204030204" pitchFamily="34" charset="0"/>
              </a:rPr>
              <a:t>exists</a:t>
            </a:r>
            <a:endParaRPr lang="cs-CZ" sz="2000" b="1" dirty="0">
              <a:solidFill>
                <a:srgbClr val="2E5496"/>
              </a:solidFill>
              <a:latin typeface="Calibri" panose="020F0502020204030204" pitchFamily="34" charset="0"/>
            </a:endParaRPr>
          </a:p>
        </p:txBody>
      </p:sp>
      <p:sp>
        <p:nvSpPr>
          <p:cNvPr id="9" name="TextovéPole 8">
            <a:extLst>
              <a:ext uri="{FF2B5EF4-FFF2-40B4-BE49-F238E27FC236}">
                <a16:creationId xmlns:a16="http://schemas.microsoft.com/office/drawing/2014/main" id="{5E086CF1-3F39-0855-DD32-63A1E9095D28}"/>
              </a:ext>
            </a:extLst>
          </p:cNvPr>
          <p:cNvSpPr txBox="1"/>
          <p:nvPr/>
        </p:nvSpPr>
        <p:spPr>
          <a:xfrm>
            <a:off x="305733" y="4675857"/>
            <a:ext cx="11580533" cy="1631216"/>
          </a:xfrm>
          <a:prstGeom prst="rect">
            <a:avLst/>
          </a:prstGeom>
          <a:noFill/>
        </p:spPr>
        <p:txBody>
          <a:bodyPr wrap="square">
            <a:spAutoFit/>
          </a:bodyPr>
          <a:lstStyle/>
          <a:p>
            <a:r>
              <a:rPr lang="en-US" sz="2000" u="sng" dirty="0"/>
              <a:t>Current barriers to the development of hydrogen technologies in the Czech Republic</a:t>
            </a:r>
            <a:endParaRPr lang="cs-CZ" sz="2000" u="sng" dirty="0"/>
          </a:p>
          <a:p>
            <a:pPr marL="342900" indent="-342900">
              <a:buFont typeface="Wingdings" panose="05000000000000000000" pitchFamily="2" charset="2"/>
              <a:buChar char="§"/>
            </a:pPr>
            <a:r>
              <a:rPr lang="en-US" sz="2000" dirty="0"/>
              <a:t>Legislative-regulatory barriers (absence of laws, safety regulations, certifications, standards, lack of laboratory capacity for experimental activities)</a:t>
            </a:r>
            <a:endParaRPr lang="cs-CZ" sz="2000" dirty="0"/>
          </a:p>
          <a:p>
            <a:pPr marL="342900" indent="-342900">
              <a:buFont typeface="Wingdings" panose="05000000000000000000" pitchFamily="2" charset="2"/>
              <a:buChar char="§"/>
            </a:pPr>
            <a:r>
              <a:rPr lang="en-US" sz="2000" dirty="0"/>
              <a:t>Technical-economic barriers (geographic-climatic conditions, limited readiness for distribution, storage and transportation)</a:t>
            </a:r>
            <a:endParaRPr lang="cs-CZ" sz="2000" dirty="0"/>
          </a:p>
        </p:txBody>
      </p:sp>
      <p:sp>
        <p:nvSpPr>
          <p:cNvPr id="10" name="TextovéPole 9">
            <a:extLst>
              <a:ext uri="{FF2B5EF4-FFF2-40B4-BE49-F238E27FC236}">
                <a16:creationId xmlns:a16="http://schemas.microsoft.com/office/drawing/2014/main" id="{75F32522-61E6-EB49-767F-53F4DD2FC41E}"/>
              </a:ext>
            </a:extLst>
          </p:cNvPr>
          <p:cNvSpPr txBox="1"/>
          <p:nvPr/>
        </p:nvSpPr>
        <p:spPr>
          <a:xfrm>
            <a:off x="7473462" y="4035669"/>
            <a:ext cx="184731" cy="369332"/>
          </a:xfrm>
          <a:prstGeom prst="rect">
            <a:avLst/>
          </a:prstGeom>
          <a:noFill/>
        </p:spPr>
        <p:txBody>
          <a:bodyPr wrap="none" rtlCol="0">
            <a:spAutoFit/>
          </a:bodyPr>
          <a:lstStyle/>
          <a:p>
            <a:endParaRPr lang="cs-CZ" dirty="0"/>
          </a:p>
        </p:txBody>
      </p:sp>
      <p:sp>
        <p:nvSpPr>
          <p:cNvPr id="3" name="object 2">
            <a:extLst>
              <a:ext uri="{FF2B5EF4-FFF2-40B4-BE49-F238E27FC236}">
                <a16:creationId xmlns:a16="http://schemas.microsoft.com/office/drawing/2014/main" id="{302F1BCF-6E64-0A84-18CD-241D65F30B37}"/>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Automotive Future</a:t>
            </a:r>
          </a:p>
        </p:txBody>
      </p:sp>
    </p:spTree>
    <p:extLst>
      <p:ext uri="{BB962C8B-B14F-4D97-AF65-F5344CB8AC3E}">
        <p14:creationId xmlns:p14="http://schemas.microsoft.com/office/powerpoint/2010/main" val="1733323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A366F25-8723-4F02-1951-2A57EF088A14}"/>
              </a:ext>
            </a:extLst>
          </p:cNvPr>
          <p:cNvSpPr txBox="1"/>
          <p:nvPr/>
        </p:nvSpPr>
        <p:spPr>
          <a:xfrm>
            <a:off x="447868" y="1710266"/>
            <a:ext cx="11262050" cy="2862322"/>
          </a:xfrm>
          <a:prstGeom prst="rect">
            <a:avLst/>
          </a:prstGeom>
          <a:noFill/>
        </p:spPr>
        <p:txBody>
          <a:bodyPr wrap="square">
            <a:spAutoFit/>
          </a:bodyPr>
          <a:lstStyle/>
          <a:p>
            <a:r>
              <a:rPr lang="cs-CZ" sz="2000" b="1" dirty="0" err="1"/>
              <a:t>Synthetic</a:t>
            </a:r>
            <a:r>
              <a:rPr lang="cs-CZ" sz="2000" b="1" dirty="0"/>
              <a:t> </a:t>
            </a:r>
            <a:r>
              <a:rPr lang="cs-CZ" sz="2000" b="1" dirty="0" err="1"/>
              <a:t>fuels</a:t>
            </a:r>
            <a:endParaRPr lang="cs-CZ" sz="2000" b="1" dirty="0"/>
          </a:p>
          <a:p>
            <a:endParaRPr lang="cs-CZ" sz="2000" dirty="0"/>
          </a:p>
          <a:p>
            <a:r>
              <a:rPr lang="en-US" sz="2000" dirty="0"/>
              <a:t>Production in the Czech Republic is still unimaginable, according to docent Pavel </a:t>
            </a:r>
            <a:r>
              <a:rPr lang="en-US" sz="2000" dirty="0" err="1"/>
              <a:t>Šimáček</a:t>
            </a:r>
            <a:r>
              <a:rPr lang="en-US" sz="2000" dirty="0"/>
              <a:t>, a fuel expert from the Technical University of Applied Sciences. He claims that the energy requirements of the production of synthetic fuels are enormous, while in the Czech Republic we do not even have any production capacity.</a:t>
            </a:r>
            <a:endParaRPr lang="cs-CZ" sz="2000" dirty="0"/>
          </a:p>
          <a:p>
            <a:endParaRPr lang="cs-CZ" sz="2000" b="1" dirty="0"/>
          </a:p>
          <a:p>
            <a:r>
              <a:rPr lang="en-US" sz="2000" b="1" dirty="0">
                <a:solidFill>
                  <a:srgbClr val="2E5496"/>
                </a:solidFill>
                <a:latin typeface="Calibri" panose="020F0502020204030204" pitchFamily="34" charset="0"/>
              </a:rPr>
              <a:t>The price is up to five times that of conventional fuels - an optimistic estimate that it will decrease to four times by 2050)</a:t>
            </a:r>
            <a:endParaRPr lang="cs-CZ" sz="2000" b="1" dirty="0">
              <a:solidFill>
                <a:srgbClr val="2E5496"/>
              </a:solidFill>
              <a:latin typeface="Calibri" panose="020F0502020204030204" pitchFamily="34" charset="0"/>
            </a:endParaRPr>
          </a:p>
        </p:txBody>
      </p:sp>
      <p:sp>
        <p:nvSpPr>
          <p:cNvPr id="4" name="object 2">
            <a:extLst>
              <a:ext uri="{FF2B5EF4-FFF2-40B4-BE49-F238E27FC236}">
                <a16:creationId xmlns:a16="http://schemas.microsoft.com/office/drawing/2014/main" id="{F8D61E39-CE95-2A94-FAE1-2F4AF5B74AE4}"/>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Automotive Future</a:t>
            </a:r>
          </a:p>
        </p:txBody>
      </p:sp>
    </p:spTree>
    <p:extLst>
      <p:ext uri="{BB962C8B-B14F-4D97-AF65-F5344CB8AC3E}">
        <p14:creationId xmlns:p14="http://schemas.microsoft.com/office/powerpoint/2010/main" val="2030307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CAC35ED-F32C-56CF-2DD9-B94152F3BB52}"/>
              </a:ext>
            </a:extLst>
          </p:cNvPr>
          <p:cNvSpPr txBox="1"/>
          <p:nvPr/>
        </p:nvSpPr>
        <p:spPr>
          <a:xfrm>
            <a:off x="475266" y="1796058"/>
            <a:ext cx="11241467" cy="2708434"/>
          </a:xfrm>
          <a:prstGeom prst="rect">
            <a:avLst/>
          </a:prstGeom>
          <a:noFill/>
        </p:spPr>
        <p:txBody>
          <a:bodyPr wrap="square">
            <a:spAutoFit/>
          </a:bodyPr>
          <a:lstStyle/>
          <a:p>
            <a:pPr>
              <a:spcAft>
                <a:spcPts val="1200"/>
              </a:spcAft>
            </a:pPr>
            <a:r>
              <a:rPr lang="en-GB" sz="2000" b="1" dirty="0">
                <a:solidFill>
                  <a:srgbClr val="2E5496"/>
                </a:solidFill>
                <a:latin typeface="Calibri" panose="020F0502020204030204" pitchFamily="34" charset="0"/>
              </a:rPr>
              <a:t>Trade Union Priorities</a:t>
            </a:r>
          </a:p>
          <a:p>
            <a:pPr marL="342900" indent="-342900">
              <a:spcAft>
                <a:spcPts val="1200"/>
              </a:spcAft>
              <a:buFont typeface="Wingdings" panose="05000000000000000000" pitchFamily="2" charset="2"/>
              <a:buChar char="§"/>
            </a:pPr>
            <a:r>
              <a:rPr lang="en-US" sz="2000" dirty="0"/>
              <a:t>Sustainable and reasonable energy prices</a:t>
            </a:r>
            <a:endParaRPr lang="cs-CZ" sz="2000" dirty="0"/>
          </a:p>
          <a:p>
            <a:pPr marL="342900" indent="-342900">
              <a:spcAft>
                <a:spcPts val="1200"/>
              </a:spcAft>
              <a:buFont typeface="Wingdings" panose="05000000000000000000" pitchFamily="2" charset="2"/>
              <a:buChar char="§"/>
            </a:pPr>
            <a:r>
              <a:rPr lang="en-US" sz="2000" dirty="0"/>
              <a:t>Support for investment in the future of the automotive industry</a:t>
            </a:r>
            <a:endParaRPr lang="cs-CZ" sz="2000" dirty="0"/>
          </a:p>
          <a:p>
            <a:pPr marL="342900" indent="-342900">
              <a:spcAft>
                <a:spcPts val="1200"/>
              </a:spcAft>
              <a:buFont typeface="Wingdings" panose="05000000000000000000" pitchFamily="2" charset="2"/>
              <a:buChar char="§"/>
            </a:pPr>
            <a:r>
              <a:rPr lang="en-US" sz="2000" dirty="0"/>
              <a:t>Construction of a high-quality education system, including a functional system of lifelong education</a:t>
            </a:r>
            <a:endParaRPr lang="cs-CZ" sz="2000" dirty="0"/>
          </a:p>
          <a:p>
            <a:pPr marL="342900" indent="-342900">
              <a:spcAft>
                <a:spcPts val="1200"/>
              </a:spcAft>
              <a:buFont typeface="Wingdings" panose="05000000000000000000" pitchFamily="2" charset="2"/>
              <a:buChar char="§"/>
            </a:pPr>
            <a:r>
              <a:rPr lang="en-US" sz="2000" dirty="0"/>
              <a:t>No more cheap work</a:t>
            </a:r>
            <a:endParaRPr lang="cs-CZ" sz="2000" dirty="0"/>
          </a:p>
          <a:p>
            <a:pPr marL="342900" indent="-342900">
              <a:spcAft>
                <a:spcPts val="1200"/>
              </a:spcAft>
              <a:buFont typeface="Wingdings" panose="05000000000000000000" pitchFamily="2" charset="2"/>
              <a:buChar char="§"/>
            </a:pPr>
            <a:r>
              <a:rPr lang="en-US" sz="2000" dirty="0"/>
              <a:t>Maintaining quality jobs, moving employees quickly between jobs, leaving no one without help</a:t>
            </a:r>
            <a:endParaRPr lang="cs-CZ" sz="2000" dirty="0"/>
          </a:p>
        </p:txBody>
      </p:sp>
      <p:sp>
        <p:nvSpPr>
          <p:cNvPr id="2" name="object 2">
            <a:extLst>
              <a:ext uri="{FF2B5EF4-FFF2-40B4-BE49-F238E27FC236}">
                <a16:creationId xmlns:a16="http://schemas.microsoft.com/office/drawing/2014/main" id="{672CD63B-0EB0-5DD6-41AD-B37D6056917B}"/>
              </a:ext>
            </a:extLst>
          </p:cNvPr>
          <p:cNvSpPr txBox="1"/>
          <p:nvPr/>
        </p:nvSpPr>
        <p:spPr>
          <a:xfrm>
            <a:off x="7996335" y="341375"/>
            <a:ext cx="335949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cs-CZ" sz="2400" dirty="0">
                <a:solidFill>
                  <a:schemeClr val="bg1"/>
                </a:solidFill>
                <a:latin typeface="Calibri"/>
                <a:cs typeface="Calibri"/>
              </a:rPr>
              <a:t>OS  KOVO </a:t>
            </a:r>
            <a:r>
              <a:rPr lang="cs-CZ" sz="2400" dirty="0" err="1">
                <a:solidFill>
                  <a:schemeClr val="bg1"/>
                </a:solidFill>
                <a:latin typeface="Calibri"/>
                <a:cs typeface="Calibri"/>
              </a:rPr>
              <a:t>Priorities</a:t>
            </a:r>
            <a:endParaRPr sz="2400" dirty="0">
              <a:solidFill>
                <a:schemeClr val="bg1"/>
              </a:solidFill>
              <a:latin typeface="Calibri"/>
              <a:cs typeface="Calibri"/>
            </a:endParaRPr>
          </a:p>
        </p:txBody>
      </p:sp>
    </p:spTree>
    <p:extLst>
      <p:ext uri="{BB962C8B-B14F-4D97-AF65-F5344CB8AC3E}">
        <p14:creationId xmlns:p14="http://schemas.microsoft.com/office/powerpoint/2010/main" val="425053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8DF9A648-E314-CC48-A4DC-5473495EF6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665" y="716478"/>
            <a:ext cx="6400000" cy="3600000"/>
          </a:xfrm>
          <a:prstGeom prst="rect">
            <a:avLst/>
          </a:prstGeom>
          <a:ln>
            <a:solidFill>
              <a:schemeClr val="tx1"/>
            </a:solidFill>
          </a:ln>
        </p:spPr>
      </p:pic>
      <p:sp>
        <p:nvSpPr>
          <p:cNvPr id="8" name="object 2">
            <a:extLst>
              <a:ext uri="{FF2B5EF4-FFF2-40B4-BE49-F238E27FC236}">
                <a16:creationId xmlns:a16="http://schemas.microsoft.com/office/drawing/2014/main" id="{24EAB1C9-CEBF-5E4A-58A8-5E606CB408E9}"/>
              </a:ext>
            </a:extLst>
          </p:cNvPr>
          <p:cNvSpPr txBox="1"/>
          <p:nvPr/>
        </p:nvSpPr>
        <p:spPr>
          <a:xfrm>
            <a:off x="7330832" y="207994"/>
            <a:ext cx="4639308" cy="375103"/>
          </a:xfrm>
          <a:prstGeom prst="rect">
            <a:avLst/>
          </a:prstGeom>
          <a:solidFill>
            <a:srgbClr val="FF0000"/>
          </a:solidFill>
        </p:spPr>
        <p:txBody>
          <a:bodyPr vert="horz" wrap="square" lIns="0" tIns="5715" rIns="0" bIns="0" rtlCol="0">
            <a:spAutoFit/>
          </a:bodyPr>
          <a:lstStyle/>
          <a:p>
            <a:pPr marL="728980">
              <a:lnSpc>
                <a:spcPct val="100000"/>
              </a:lnSpc>
              <a:spcBef>
                <a:spcPts val="45"/>
              </a:spcBef>
            </a:pPr>
            <a:r>
              <a:rPr lang="en-GB" sz="2400" dirty="0">
                <a:solidFill>
                  <a:schemeClr val="bg1"/>
                </a:solidFill>
                <a:latin typeface="Calibri"/>
                <a:cs typeface="Calibri"/>
              </a:rPr>
              <a:t>Characteristics of the industry</a:t>
            </a:r>
          </a:p>
        </p:txBody>
      </p:sp>
      <p:sp>
        <p:nvSpPr>
          <p:cNvPr id="12" name="Rectangle 8"/>
          <p:cNvSpPr>
            <a:spLocks noChangeArrowheads="1"/>
          </p:cNvSpPr>
          <p:nvPr/>
        </p:nvSpPr>
        <p:spPr bwMode="auto">
          <a:xfrm>
            <a:off x="914401" y="4522536"/>
            <a:ext cx="10871200" cy="213200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1109" rIns="0" bIns="-11109"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altLang="cs-CZ" sz="2000" kern="100" dirty="0">
                <a:latin typeface="Calibri" panose="020F0502020204030204" pitchFamily="34" charset="0"/>
                <a:ea typeface="Calibri" panose="020F0502020204030204" pitchFamily="34" charset="0"/>
              </a:rPr>
              <a:t>In the first nine months of this year, a total of 1,017,933 passenger vehicles were produced in the Czech Republic. This represents year-on-year growth of 11.5%. Despite the lower production results in September itself, which caused breakdowns in the supply of parts at the Cologne-based Toyota and </a:t>
            </a:r>
            <a:r>
              <a:rPr lang="en-GB" altLang="cs-CZ" sz="2000" kern="100" dirty="0" err="1">
                <a:latin typeface="Calibri" panose="020F0502020204030204" pitchFamily="34" charset="0"/>
                <a:ea typeface="Calibri" panose="020F0502020204030204" pitchFamily="34" charset="0"/>
              </a:rPr>
              <a:t>Škoda</a:t>
            </a:r>
            <a:r>
              <a:rPr lang="en-GB" altLang="cs-CZ" sz="2000" kern="100" dirty="0">
                <a:latin typeface="Calibri" panose="020F0502020204030204" pitchFamily="34" charset="0"/>
                <a:ea typeface="Calibri" panose="020F0502020204030204" pitchFamily="34" charset="0"/>
              </a:rPr>
              <a:t> Auto in </a:t>
            </a:r>
            <a:r>
              <a:rPr lang="en-GB" altLang="cs-CZ" sz="2000" kern="100" dirty="0" err="1">
                <a:latin typeface="Calibri" panose="020F0502020204030204" pitchFamily="34" charset="0"/>
                <a:ea typeface="Calibri" panose="020F0502020204030204" pitchFamily="34" charset="0"/>
              </a:rPr>
              <a:t>Kvasiny</a:t>
            </a:r>
            <a:r>
              <a:rPr lang="en-GB" altLang="cs-CZ" sz="2000" kern="100" dirty="0">
                <a:latin typeface="Calibri" panose="020F0502020204030204" pitchFamily="34" charset="0"/>
                <a:ea typeface="Calibri" panose="020F0502020204030204" pitchFamily="34" charset="0"/>
              </a:rPr>
              <a:t>, the threshold of one million manufactured vehicles was conquered a month earlier this year. The share of vehicles with electric drive is also growing, which currently represents 13,2 % of the total production of motor vehicles. A total of 97,992 purely electric and 36,332 passenger vehicles with plug-in hybrid drive.  </a:t>
            </a:r>
          </a:p>
        </p:txBody>
      </p:sp>
      <p:sp>
        <p:nvSpPr>
          <p:cNvPr id="13" name="Rectangle 9"/>
          <p:cNvSpPr>
            <a:spLocks noChangeArrowheads="1"/>
          </p:cNvSpPr>
          <p:nvPr/>
        </p:nvSpPr>
        <p:spPr bwMode="auto">
          <a:xfrm>
            <a:off x="0" y="85929"/>
            <a:ext cx="65" cy="28534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1109" rIns="0" bIns="-11109"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cs-CZ" altLang="cs-CZ" sz="2000" kern="1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25773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AD74D706-BE69-B824-5F70-7C0F82D21147}"/>
              </a:ext>
            </a:extLst>
          </p:cNvPr>
          <p:cNvGraphicFramePr>
            <a:graphicFrameLocks noChangeAspect="1"/>
          </p:cNvGraphicFramePr>
          <p:nvPr>
            <p:extLst>
              <p:ext uri="{D42A27DB-BD31-4B8C-83A1-F6EECF244321}">
                <p14:modId xmlns:p14="http://schemas.microsoft.com/office/powerpoint/2010/main" val="1534307172"/>
              </p:ext>
            </p:extLst>
          </p:nvPr>
        </p:nvGraphicFramePr>
        <p:xfrm>
          <a:off x="304800" y="2998788"/>
          <a:ext cx="11306175" cy="1992312"/>
        </p:xfrm>
        <a:graphic>
          <a:graphicData uri="http://schemas.openxmlformats.org/presentationml/2006/ole">
            <mc:AlternateContent xmlns:mc="http://schemas.openxmlformats.org/markup-compatibility/2006">
              <mc:Choice xmlns:v="urn:schemas-microsoft-com:vml" Requires="v">
                <p:oleObj name="List" r:id="rId2" imgW="8436670" imgH="1485779" progId="Excel.Sheet.12">
                  <p:embed/>
                </p:oleObj>
              </mc:Choice>
              <mc:Fallback>
                <p:oleObj name="List" r:id="rId2" imgW="8436670" imgH="1485779" progId="Excel.Sheet.12">
                  <p:embed/>
                  <p:pic>
                    <p:nvPicPr>
                      <p:cNvPr id="0" name=""/>
                      <p:cNvPicPr/>
                      <p:nvPr/>
                    </p:nvPicPr>
                    <p:blipFill>
                      <a:blip r:embed="rId3"/>
                      <a:stretch>
                        <a:fillRect/>
                      </a:stretch>
                    </p:blipFill>
                    <p:spPr>
                      <a:xfrm>
                        <a:off x="304800" y="2998788"/>
                        <a:ext cx="11306175" cy="1992312"/>
                      </a:xfrm>
                      <a:prstGeom prst="rect">
                        <a:avLst/>
                      </a:prstGeom>
                    </p:spPr>
                  </p:pic>
                </p:oleObj>
              </mc:Fallback>
            </mc:AlternateContent>
          </a:graphicData>
        </a:graphic>
      </p:graphicFrame>
      <p:sp>
        <p:nvSpPr>
          <p:cNvPr id="3" name="TextovéPole 2">
            <a:extLst>
              <a:ext uri="{FF2B5EF4-FFF2-40B4-BE49-F238E27FC236}">
                <a16:creationId xmlns:a16="http://schemas.microsoft.com/office/drawing/2014/main" id="{76561A57-6BF7-9EE0-D28E-EF5116D36DBC}"/>
              </a:ext>
            </a:extLst>
          </p:cNvPr>
          <p:cNvSpPr txBox="1"/>
          <p:nvPr/>
        </p:nvSpPr>
        <p:spPr>
          <a:xfrm>
            <a:off x="304412" y="2304661"/>
            <a:ext cx="8084521" cy="400110"/>
          </a:xfrm>
          <a:prstGeom prst="rect">
            <a:avLst/>
          </a:prstGeom>
          <a:noFill/>
        </p:spPr>
        <p:txBody>
          <a:bodyPr wrap="none" rtlCol="0">
            <a:spAutoFit/>
          </a:bodyPr>
          <a:lstStyle/>
          <a:p>
            <a:r>
              <a:rPr lang="en-GB" sz="2000" b="1" dirty="0"/>
              <a:t>Development of main economic indicators in Czech Automotive Industry</a:t>
            </a:r>
          </a:p>
        </p:txBody>
      </p:sp>
      <p:sp>
        <p:nvSpPr>
          <p:cNvPr id="4" name="TextovéPole 3">
            <a:extLst>
              <a:ext uri="{FF2B5EF4-FFF2-40B4-BE49-F238E27FC236}">
                <a16:creationId xmlns:a16="http://schemas.microsoft.com/office/drawing/2014/main" id="{EDA0FD1E-ABF3-4009-83B9-B7B078AE4357}"/>
              </a:ext>
            </a:extLst>
          </p:cNvPr>
          <p:cNvSpPr txBox="1"/>
          <p:nvPr/>
        </p:nvSpPr>
        <p:spPr>
          <a:xfrm>
            <a:off x="304412" y="5455780"/>
            <a:ext cx="3048783" cy="307777"/>
          </a:xfrm>
          <a:prstGeom prst="rect">
            <a:avLst/>
          </a:prstGeom>
          <a:noFill/>
        </p:spPr>
        <p:txBody>
          <a:bodyPr wrap="none" rtlCol="0">
            <a:spAutoFit/>
          </a:bodyPr>
          <a:lstStyle/>
          <a:p>
            <a:r>
              <a:rPr lang="cs-CZ" sz="1400" i="1" dirty="0"/>
              <a:t>Source: ČSÚ, OS KOVO </a:t>
            </a:r>
            <a:r>
              <a:rPr lang="en-GB" sz="1400" i="1" dirty="0"/>
              <a:t>own calculations</a:t>
            </a:r>
          </a:p>
        </p:txBody>
      </p:sp>
      <p:sp>
        <p:nvSpPr>
          <p:cNvPr id="5" name="object 2">
            <a:extLst>
              <a:ext uri="{FF2B5EF4-FFF2-40B4-BE49-F238E27FC236}">
                <a16:creationId xmlns:a16="http://schemas.microsoft.com/office/drawing/2014/main" id="{454C737B-9C04-5821-A291-FA283444BB7B}"/>
              </a:ext>
            </a:extLst>
          </p:cNvPr>
          <p:cNvSpPr txBox="1"/>
          <p:nvPr/>
        </p:nvSpPr>
        <p:spPr>
          <a:xfrm>
            <a:off x="6002215" y="341375"/>
            <a:ext cx="5614399" cy="375103"/>
          </a:xfrm>
          <a:prstGeom prst="rect">
            <a:avLst/>
          </a:prstGeom>
          <a:solidFill>
            <a:srgbClr val="FF0000"/>
          </a:solidFill>
        </p:spPr>
        <p:txBody>
          <a:bodyPr vert="horz" wrap="square" lIns="0" tIns="5715" rIns="0" bIns="0" rtlCol="0">
            <a:spAutoFit/>
          </a:bodyPr>
          <a:lstStyle/>
          <a:p>
            <a:pPr marL="728980" algn="ctr">
              <a:lnSpc>
                <a:spcPct val="100000"/>
              </a:lnSpc>
              <a:spcBef>
                <a:spcPts val="45"/>
              </a:spcBef>
            </a:pPr>
            <a:r>
              <a:rPr lang="en-GB" sz="2400" dirty="0">
                <a:solidFill>
                  <a:schemeClr val="bg1"/>
                </a:solidFill>
                <a:latin typeface="Calibri"/>
                <a:cs typeface="Calibri"/>
              </a:rPr>
              <a:t>Economic development of the industry</a:t>
            </a:r>
          </a:p>
        </p:txBody>
      </p:sp>
    </p:spTree>
    <p:extLst>
      <p:ext uri="{BB962C8B-B14F-4D97-AF65-F5344CB8AC3E}">
        <p14:creationId xmlns:p14="http://schemas.microsoft.com/office/powerpoint/2010/main" val="259941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0F2E6D51-B293-C9E0-2FE5-1180BE008A3D}"/>
              </a:ext>
            </a:extLst>
          </p:cNvPr>
          <p:cNvPicPr>
            <a:picLocks noChangeAspect="1"/>
          </p:cNvPicPr>
          <p:nvPr/>
        </p:nvPicPr>
        <p:blipFill>
          <a:blip r:embed="rId2"/>
          <a:stretch>
            <a:fillRect/>
          </a:stretch>
        </p:blipFill>
        <p:spPr>
          <a:xfrm>
            <a:off x="981659" y="936462"/>
            <a:ext cx="10630112" cy="5400000"/>
          </a:xfrm>
          <a:prstGeom prst="rect">
            <a:avLst/>
          </a:prstGeom>
        </p:spPr>
      </p:pic>
      <p:sp>
        <p:nvSpPr>
          <p:cNvPr id="2" name="object 2">
            <a:extLst>
              <a:ext uri="{FF2B5EF4-FFF2-40B4-BE49-F238E27FC236}">
                <a16:creationId xmlns:a16="http://schemas.microsoft.com/office/drawing/2014/main" id="{9EC9F671-5032-4AA8-3CF9-345FE2F42B13}"/>
              </a:ext>
            </a:extLst>
          </p:cNvPr>
          <p:cNvSpPr txBox="1"/>
          <p:nvPr/>
        </p:nvSpPr>
        <p:spPr>
          <a:xfrm>
            <a:off x="8001000" y="341375"/>
            <a:ext cx="3354831"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latin typeface="Calibri"/>
                <a:cs typeface="Calibri"/>
              </a:rPr>
              <a:t>Companies in sector</a:t>
            </a:r>
          </a:p>
        </p:txBody>
      </p:sp>
    </p:spTree>
    <p:extLst>
      <p:ext uri="{BB962C8B-B14F-4D97-AF65-F5344CB8AC3E}">
        <p14:creationId xmlns:p14="http://schemas.microsoft.com/office/powerpoint/2010/main" val="26256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4F49E3DA-362A-858E-61C2-5422CFEB04EF}"/>
              </a:ext>
            </a:extLst>
          </p:cNvPr>
          <p:cNvSpPr txBox="1"/>
          <p:nvPr/>
        </p:nvSpPr>
        <p:spPr>
          <a:xfrm>
            <a:off x="7912423" y="227034"/>
            <a:ext cx="3434080"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cs-CZ" sz="2400" dirty="0" err="1">
                <a:solidFill>
                  <a:schemeClr val="bg1"/>
                </a:solidFill>
                <a:latin typeface="Calibri"/>
                <a:cs typeface="Calibri"/>
              </a:rPr>
              <a:t>Investments</a:t>
            </a:r>
            <a:r>
              <a:rPr lang="cs-CZ" sz="2400" dirty="0">
                <a:solidFill>
                  <a:schemeClr val="bg1"/>
                </a:solidFill>
                <a:latin typeface="Calibri"/>
                <a:cs typeface="Calibri"/>
              </a:rPr>
              <a:t> I.</a:t>
            </a:r>
            <a:endParaRPr sz="2400" dirty="0">
              <a:solidFill>
                <a:schemeClr val="bg1"/>
              </a:solidFill>
              <a:latin typeface="Calibri"/>
              <a:cs typeface="Calibri"/>
            </a:endParaRPr>
          </a:p>
        </p:txBody>
      </p:sp>
      <p:pic>
        <p:nvPicPr>
          <p:cNvPr id="3" name="Obrázek 2">
            <a:extLst>
              <a:ext uri="{FF2B5EF4-FFF2-40B4-BE49-F238E27FC236}">
                <a16:creationId xmlns:a16="http://schemas.microsoft.com/office/drawing/2014/main" id="{1ED86D0D-307E-1C8F-B623-6A275E2E53DD}"/>
              </a:ext>
            </a:extLst>
          </p:cNvPr>
          <p:cNvPicPr>
            <a:picLocks noChangeAspect="1"/>
          </p:cNvPicPr>
          <p:nvPr/>
        </p:nvPicPr>
        <p:blipFill>
          <a:blip r:embed="rId2"/>
          <a:stretch>
            <a:fillRect/>
          </a:stretch>
        </p:blipFill>
        <p:spPr>
          <a:xfrm>
            <a:off x="5529632" y="2280814"/>
            <a:ext cx="6435310" cy="3600000"/>
          </a:xfrm>
          <a:prstGeom prst="rect">
            <a:avLst/>
          </a:prstGeom>
        </p:spPr>
      </p:pic>
      <p:sp>
        <p:nvSpPr>
          <p:cNvPr id="4" name="TextovéPole 3">
            <a:extLst>
              <a:ext uri="{FF2B5EF4-FFF2-40B4-BE49-F238E27FC236}">
                <a16:creationId xmlns:a16="http://schemas.microsoft.com/office/drawing/2014/main" id="{74E6C2AF-E13C-7D58-8E50-FAE43BD78429}"/>
              </a:ext>
            </a:extLst>
          </p:cNvPr>
          <p:cNvSpPr txBox="1"/>
          <p:nvPr/>
        </p:nvSpPr>
        <p:spPr>
          <a:xfrm>
            <a:off x="422987" y="1296955"/>
            <a:ext cx="11346025" cy="707886"/>
          </a:xfrm>
          <a:prstGeom prst="rect">
            <a:avLst/>
          </a:prstGeom>
          <a:noFill/>
        </p:spPr>
        <p:txBody>
          <a:bodyPr wrap="square" rtlCol="0">
            <a:spAutoFit/>
          </a:bodyPr>
          <a:lstStyle/>
          <a:p>
            <a:r>
              <a:rPr lang="en-US" sz="2000" dirty="0"/>
              <a:t>Between 2018 and 2022, the </a:t>
            </a:r>
            <a:r>
              <a:rPr lang="en-US" sz="2000" dirty="0" err="1"/>
              <a:t>Czechinvest</a:t>
            </a:r>
            <a:r>
              <a:rPr lang="en-US" sz="2000" dirty="0"/>
              <a:t> agency mediated 48 investment projects with an invested amount of CZK 34,054 million (EUR 1,384 million).</a:t>
            </a:r>
            <a:endParaRPr lang="cs-CZ" sz="2000" dirty="0"/>
          </a:p>
        </p:txBody>
      </p:sp>
      <p:sp>
        <p:nvSpPr>
          <p:cNvPr id="6" name="TextovéPole 5">
            <a:extLst>
              <a:ext uri="{FF2B5EF4-FFF2-40B4-BE49-F238E27FC236}">
                <a16:creationId xmlns:a16="http://schemas.microsoft.com/office/drawing/2014/main" id="{CFBA26D6-61C4-A753-4088-F2C650596577}"/>
              </a:ext>
            </a:extLst>
          </p:cNvPr>
          <p:cNvSpPr txBox="1"/>
          <p:nvPr/>
        </p:nvSpPr>
        <p:spPr>
          <a:xfrm>
            <a:off x="447869" y="2280814"/>
            <a:ext cx="5081763" cy="3477875"/>
          </a:xfrm>
          <a:prstGeom prst="rect">
            <a:avLst/>
          </a:prstGeom>
          <a:noFill/>
        </p:spPr>
        <p:txBody>
          <a:bodyPr wrap="square">
            <a:spAutoFit/>
          </a:bodyPr>
          <a:lstStyle/>
          <a:p>
            <a:r>
              <a:rPr lang="en-US" sz="2000" dirty="0"/>
              <a:t>5,084 new jobs were created. </a:t>
            </a:r>
            <a:endParaRPr lang="cs-CZ" sz="2000" dirty="0"/>
          </a:p>
          <a:p>
            <a:endParaRPr lang="cs-CZ" sz="2000" dirty="0"/>
          </a:p>
          <a:p>
            <a:r>
              <a:rPr lang="en-US" sz="2000" dirty="0"/>
              <a:t>Most of the investments were made in the Central Bohemian and Moravian-Silesian regions. </a:t>
            </a:r>
            <a:endParaRPr lang="cs-CZ" sz="2000" dirty="0"/>
          </a:p>
          <a:p>
            <a:endParaRPr lang="cs-CZ" sz="2000" dirty="0"/>
          </a:p>
          <a:p>
            <a:r>
              <a:rPr lang="en-US" sz="2000" dirty="0"/>
              <a:t>The largest number of new jobs were created in Central Bohemia (1,696 jobs). </a:t>
            </a:r>
            <a:endParaRPr lang="cs-CZ" sz="2000" dirty="0"/>
          </a:p>
          <a:p>
            <a:endParaRPr lang="cs-CZ" sz="2000" dirty="0"/>
          </a:p>
          <a:p>
            <a:r>
              <a:rPr lang="en-US" sz="2000" dirty="0"/>
              <a:t>Most jobs (1,508 jobs) were created thanks to Japanese investments.</a:t>
            </a:r>
            <a:endParaRPr lang="cs-CZ" sz="2000" dirty="0"/>
          </a:p>
        </p:txBody>
      </p:sp>
    </p:spTree>
    <p:extLst>
      <p:ext uri="{BB962C8B-B14F-4D97-AF65-F5344CB8AC3E}">
        <p14:creationId xmlns:p14="http://schemas.microsoft.com/office/powerpoint/2010/main" val="163780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a:extLst>
              <a:ext uri="{FF2B5EF4-FFF2-40B4-BE49-F238E27FC236}">
                <a16:creationId xmlns:a16="http://schemas.microsoft.com/office/drawing/2014/main" id="{326ED1A9-C1D8-E01B-7AB4-02AD4EF0FD4E}"/>
              </a:ext>
            </a:extLst>
          </p:cNvPr>
          <p:cNvGraphicFramePr>
            <a:graphicFrameLocks noChangeAspect="1"/>
          </p:cNvGraphicFramePr>
          <p:nvPr>
            <p:extLst>
              <p:ext uri="{D42A27DB-BD31-4B8C-83A1-F6EECF244321}">
                <p14:modId xmlns:p14="http://schemas.microsoft.com/office/powerpoint/2010/main" val="3605027236"/>
              </p:ext>
            </p:extLst>
          </p:nvPr>
        </p:nvGraphicFramePr>
        <p:xfrm>
          <a:off x="569556" y="1113259"/>
          <a:ext cx="11239500" cy="5657850"/>
        </p:xfrm>
        <a:graphic>
          <a:graphicData uri="http://schemas.openxmlformats.org/presentationml/2006/ole">
            <mc:AlternateContent xmlns:mc="http://schemas.openxmlformats.org/markup-compatibility/2006">
              <mc:Choice xmlns:v="urn:schemas-microsoft-com:vml" Requires="v">
                <p:oleObj name="Worksheet" r:id="rId2" imgW="11239371" imgH="5657850" progId="Excel.Sheet.12">
                  <p:embed/>
                </p:oleObj>
              </mc:Choice>
              <mc:Fallback>
                <p:oleObj name="Worksheet" r:id="rId2" imgW="11239371" imgH="5657850" progId="Excel.Sheet.12">
                  <p:embed/>
                  <p:pic>
                    <p:nvPicPr>
                      <p:cNvPr id="0" name=""/>
                      <p:cNvPicPr/>
                      <p:nvPr/>
                    </p:nvPicPr>
                    <p:blipFill>
                      <a:blip r:embed="rId3"/>
                      <a:stretch>
                        <a:fillRect/>
                      </a:stretch>
                    </p:blipFill>
                    <p:spPr>
                      <a:xfrm>
                        <a:off x="569556" y="1113259"/>
                        <a:ext cx="11239500" cy="5657850"/>
                      </a:xfrm>
                      <a:prstGeom prst="rect">
                        <a:avLst/>
                      </a:prstGeom>
                    </p:spPr>
                  </p:pic>
                </p:oleObj>
              </mc:Fallback>
            </mc:AlternateContent>
          </a:graphicData>
        </a:graphic>
      </p:graphicFrame>
      <p:sp>
        <p:nvSpPr>
          <p:cNvPr id="3" name="object 2">
            <a:extLst>
              <a:ext uri="{FF2B5EF4-FFF2-40B4-BE49-F238E27FC236}">
                <a16:creationId xmlns:a16="http://schemas.microsoft.com/office/drawing/2014/main" id="{541C1FE7-1C47-DCF6-68CD-882CCB81C153}"/>
              </a:ext>
            </a:extLst>
          </p:cNvPr>
          <p:cNvSpPr txBox="1"/>
          <p:nvPr/>
        </p:nvSpPr>
        <p:spPr>
          <a:xfrm>
            <a:off x="7921753" y="341375"/>
            <a:ext cx="3434079" cy="375103"/>
          </a:xfrm>
          <a:prstGeom prst="rect">
            <a:avLst/>
          </a:prstGeom>
          <a:solidFill>
            <a:srgbClr val="FF0000"/>
          </a:solidFill>
        </p:spPr>
        <p:txBody>
          <a:bodyPr vert="horz" wrap="square" lIns="0" tIns="5715" rIns="0" bIns="0" rtlCol="0">
            <a:spAutoFit/>
          </a:bodyPr>
          <a:lstStyle/>
          <a:p>
            <a:pPr marL="728980">
              <a:lnSpc>
                <a:spcPct val="100000"/>
              </a:lnSpc>
              <a:spcBef>
                <a:spcPts val="45"/>
              </a:spcBef>
            </a:pPr>
            <a:r>
              <a:rPr lang="en-GB" sz="2400" dirty="0">
                <a:solidFill>
                  <a:schemeClr val="bg1"/>
                </a:solidFill>
                <a:latin typeface="Calibri"/>
                <a:cs typeface="Calibri"/>
              </a:rPr>
              <a:t>Investments</a:t>
            </a:r>
            <a:r>
              <a:rPr lang="cs-CZ" sz="2400" dirty="0">
                <a:solidFill>
                  <a:schemeClr val="bg1"/>
                </a:solidFill>
                <a:latin typeface="Calibri"/>
                <a:cs typeface="Calibri"/>
              </a:rPr>
              <a:t> II.</a:t>
            </a:r>
            <a:endParaRPr sz="2400" dirty="0">
              <a:solidFill>
                <a:schemeClr val="bg1"/>
              </a:solidFill>
              <a:latin typeface="Calibri"/>
              <a:cs typeface="Calibri"/>
            </a:endParaRPr>
          </a:p>
        </p:txBody>
      </p:sp>
      <p:sp>
        <p:nvSpPr>
          <p:cNvPr id="6" name="TextovéPole 5">
            <a:extLst>
              <a:ext uri="{FF2B5EF4-FFF2-40B4-BE49-F238E27FC236}">
                <a16:creationId xmlns:a16="http://schemas.microsoft.com/office/drawing/2014/main" id="{F4CB5EBF-831E-6BAA-FE2E-B0CFDE43B229}"/>
              </a:ext>
            </a:extLst>
          </p:cNvPr>
          <p:cNvSpPr txBox="1"/>
          <p:nvPr/>
        </p:nvSpPr>
        <p:spPr>
          <a:xfrm>
            <a:off x="569556" y="923731"/>
            <a:ext cx="4713855" cy="400110"/>
          </a:xfrm>
          <a:prstGeom prst="rect">
            <a:avLst/>
          </a:prstGeom>
          <a:noFill/>
        </p:spPr>
        <p:txBody>
          <a:bodyPr wrap="none" rtlCol="0">
            <a:spAutoFit/>
          </a:bodyPr>
          <a:lstStyle/>
          <a:p>
            <a:r>
              <a:rPr lang="en-GB" sz="2000" dirty="0"/>
              <a:t>Investments according to country of origin: </a:t>
            </a:r>
          </a:p>
        </p:txBody>
      </p:sp>
    </p:spTree>
    <p:extLst>
      <p:ext uri="{BB962C8B-B14F-4D97-AF65-F5344CB8AC3E}">
        <p14:creationId xmlns:p14="http://schemas.microsoft.com/office/powerpoint/2010/main" val="165733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E2FC40E-4C0B-F832-59F1-92A3496B1D6F}"/>
              </a:ext>
            </a:extLst>
          </p:cNvPr>
          <p:cNvSpPr txBox="1"/>
          <p:nvPr/>
        </p:nvSpPr>
        <p:spPr>
          <a:xfrm>
            <a:off x="501998" y="1140883"/>
            <a:ext cx="11534492" cy="5709255"/>
          </a:xfrm>
          <a:prstGeom prst="rect">
            <a:avLst/>
          </a:prstGeom>
          <a:noFill/>
        </p:spPr>
        <p:txBody>
          <a:bodyPr wrap="square">
            <a:spAutoFit/>
          </a:bodyPr>
          <a:lstStyle/>
          <a:p>
            <a:pPr lvl="0">
              <a:spcAft>
                <a:spcPts val="6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Problems of the Czech Automotive Industry</a:t>
            </a: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72% of sales in the Czech Republic are corporate customers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All headquarters and development centres are outside the Czech Republic, decisions are made abroad about what and where will be produced, so the impact on a fair transition is minimal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Concerns about the possible transfer of production to the mother countries - robots will be equally expensive everywhere</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Inadequate system of retraining, outdated education, which is no longer sufficient for market requirements → the expertise of employees is decreasing, including those newly entering the labour market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Extremely high input energy prices thanks to the policy of the Czech government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Missing materials or components</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Low wages and a high number of foreign employees (agency employment) from countries outside the EU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The Czech customer is not ready for electro mobility (high price) </a:t>
            </a:r>
          </a:p>
          <a:p>
            <a:pPr marL="342900" lvl="0" indent="-342900">
              <a:spcAft>
                <a:spcPts val="600"/>
              </a:spcAft>
              <a:buFont typeface="Wingdings" panose="05000000000000000000" pitchFamily="2"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Global competition – manufacturers outside the EU still produce internal combustion engines, they finance the development of new technologies from their profits, Europe will not be economically able to continue in the set direction</a:t>
            </a:r>
          </a:p>
        </p:txBody>
      </p:sp>
      <p:sp>
        <p:nvSpPr>
          <p:cNvPr id="2" name="object 2">
            <a:extLst>
              <a:ext uri="{FF2B5EF4-FFF2-40B4-BE49-F238E27FC236}">
                <a16:creationId xmlns:a16="http://schemas.microsoft.com/office/drawing/2014/main" id="{E6259E4D-477F-AF4E-F94A-D6AA0EC01CAE}"/>
              </a:ext>
            </a:extLst>
          </p:cNvPr>
          <p:cNvSpPr txBox="1"/>
          <p:nvPr/>
        </p:nvSpPr>
        <p:spPr>
          <a:xfrm>
            <a:off x="7565293" y="341375"/>
            <a:ext cx="3790540" cy="375103"/>
          </a:xfrm>
          <a:prstGeom prst="rect">
            <a:avLst/>
          </a:prstGeom>
          <a:solidFill>
            <a:srgbClr val="FF0000"/>
          </a:solidFill>
        </p:spPr>
        <p:txBody>
          <a:bodyPr vert="horz" wrap="square" lIns="0" tIns="5715" rIns="0" bIns="0" rtlCol="0">
            <a:spAutoFit/>
          </a:bodyPr>
          <a:lstStyle/>
          <a:p>
            <a:pPr marL="728980">
              <a:lnSpc>
                <a:spcPct val="100000"/>
              </a:lnSpc>
              <a:spcBef>
                <a:spcPts val="45"/>
              </a:spcBef>
            </a:pPr>
            <a:r>
              <a:rPr lang="en-GB" sz="2400" dirty="0">
                <a:solidFill>
                  <a:schemeClr val="bg1"/>
                </a:solidFill>
                <a:latin typeface="Calibri"/>
                <a:cs typeface="Calibri"/>
              </a:rPr>
              <a:t>Problems of the sector</a:t>
            </a:r>
          </a:p>
        </p:txBody>
      </p:sp>
      <p:pic>
        <p:nvPicPr>
          <p:cNvPr id="11" name="Obrázek 10">
            <a:extLst>
              <a:ext uri="{FF2B5EF4-FFF2-40B4-BE49-F238E27FC236}">
                <a16:creationId xmlns:a16="http://schemas.microsoft.com/office/drawing/2014/main" id="{6E132B73-5C12-7419-92AB-B3966D53D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1563" y="3995510"/>
            <a:ext cx="2160000" cy="1080000"/>
          </a:xfrm>
          <a:prstGeom prst="rect">
            <a:avLst/>
          </a:prstGeom>
        </p:spPr>
      </p:pic>
    </p:spTree>
    <p:extLst>
      <p:ext uri="{BB962C8B-B14F-4D97-AF65-F5344CB8AC3E}">
        <p14:creationId xmlns:p14="http://schemas.microsoft.com/office/powerpoint/2010/main" val="2720461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6B1A1D7-A926-BCD2-1925-AE6267C97B95}"/>
              </a:ext>
            </a:extLst>
          </p:cNvPr>
          <p:cNvSpPr txBox="1"/>
          <p:nvPr/>
        </p:nvSpPr>
        <p:spPr>
          <a:xfrm>
            <a:off x="272821" y="528926"/>
            <a:ext cx="11554169" cy="5940088"/>
          </a:xfrm>
          <a:prstGeom prst="rect">
            <a:avLst/>
          </a:prstGeom>
          <a:noFill/>
        </p:spPr>
        <p:txBody>
          <a:bodyPr wrap="square" rtlCol="0">
            <a:spAutoFit/>
          </a:bodyPr>
          <a:lstStyle/>
          <a:p>
            <a:r>
              <a:rPr lang="en-GB" sz="2000" b="1" dirty="0"/>
              <a:t>Health and Safety</a:t>
            </a:r>
          </a:p>
          <a:p>
            <a:endParaRPr lang="cs-CZ" sz="2000" dirty="0"/>
          </a:p>
          <a:p>
            <a:r>
              <a:rPr lang="en-GB" sz="2000" dirty="0"/>
              <a:t>Digitalisation in the </a:t>
            </a:r>
            <a:r>
              <a:rPr lang="en-US" sz="2000" dirty="0"/>
              <a:t>automotive industry has an impact on working conditions, the introduction of new technologies changes dangers and risks </a:t>
            </a:r>
            <a:endParaRPr lang="cs-CZ" sz="2000" dirty="0"/>
          </a:p>
          <a:p>
            <a:endParaRPr lang="cs-CZ" sz="2000" dirty="0"/>
          </a:p>
          <a:p>
            <a:r>
              <a:rPr lang="en-US" sz="2000" dirty="0"/>
              <a:t>New challenges are emerging in the field of health and safety, especially of an ergonomic, organizational and psychosocial nature</a:t>
            </a:r>
            <a:endParaRPr lang="cs-CZ" sz="2000" dirty="0"/>
          </a:p>
          <a:p>
            <a:endParaRPr lang="cs-CZ" sz="2000" dirty="0"/>
          </a:p>
          <a:p>
            <a:r>
              <a:rPr lang="en-US" sz="2000" dirty="0"/>
              <a:t>Musculoskeletal disorders - causes: </a:t>
            </a:r>
            <a:endParaRPr lang="cs-CZ" sz="2000" dirty="0"/>
          </a:p>
          <a:p>
            <a:pPr marL="342900" indent="-342900">
              <a:buFont typeface="Wingdings" panose="05000000000000000000" pitchFamily="2" charset="2"/>
              <a:buChar char="§"/>
            </a:pPr>
            <a:r>
              <a:rPr lang="en-US" sz="2000" dirty="0"/>
              <a:t>Repetitive hand or arm movements </a:t>
            </a:r>
            <a:endParaRPr lang="cs-CZ" sz="2000" dirty="0"/>
          </a:p>
          <a:p>
            <a:pPr marL="342900" indent="-342900">
              <a:buFont typeface="Wingdings" panose="05000000000000000000" pitchFamily="2" charset="2"/>
              <a:buChar char="§"/>
            </a:pPr>
            <a:r>
              <a:rPr lang="en-US" sz="2000" dirty="0"/>
              <a:t>Long sitting </a:t>
            </a:r>
            <a:endParaRPr lang="cs-CZ" sz="2000" dirty="0"/>
          </a:p>
          <a:p>
            <a:pPr marL="342900" indent="-342900">
              <a:buFont typeface="Wingdings" panose="05000000000000000000" pitchFamily="2" charset="2"/>
              <a:buChar char="§"/>
            </a:pPr>
            <a:r>
              <a:rPr lang="en-US" sz="2000" dirty="0"/>
              <a:t>Lifting and moving heavy loads</a:t>
            </a:r>
            <a:endParaRPr lang="cs-CZ" sz="2000" dirty="0"/>
          </a:p>
          <a:p>
            <a:endParaRPr lang="cs-CZ" sz="2000" dirty="0"/>
          </a:p>
          <a:p>
            <a:r>
              <a:rPr lang="en-US" sz="2000" dirty="0"/>
              <a:t>Psychosocial risks - causes </a:t>
            </a:r>
            <a:endParaRPr lang="cs-CZ" sz="2000" dirty="0"/>
          </a:p>
          <a:p>
            <a:pPr marL="342900" indent="-342900">
              <a:buFont typeface="Wingdings" panose="05000000000000000000" pitchFamily="2" charset="2"/>
              <a:buChar char="§"/>
            </a:pPr>
            <a:r>
              <a:rPr lang="en-US" sz="2000" dirty="0"/>
              <a:t>Use of work pace systems </a:t>
            </a:r>
            <a:endParaRPr lang="cs-CZ" sz="2000" dirty="0"/>
          </a:p>
          <a:p>
            <a:pPr marL="342900" indent="-342900">
              <a:buFont typeface="Wingdings" panose="05000000000000000000" pitchFamily="2" charset="2"/>
              <a:buChar char="§"/>
            </a:pPr>
            <a:r>
              <a:rPr lang="en-US" sz="2000" dirty="0"/>
              <a:t>Workplace monitoring (employee performance tracking) </a:t>
            </a:r>
            <a:endParaRPr lang="cs-CZ" sz="2000" dirty="0"/>
          </a:p>
          <a:p>
            <a:pPr marL="342900" indent="-342900">
              <a:buFont typeface="Wingdings" panose="05000000000000000000" pitchFamily="2" charset="2"/>
              <a:buChar char="§"/>
            </a:pPr>
            <a:r>
              <a:rPr lang="en-US" sz="2000" dirty="0"/>
              <a:t>Lack of human communication (robotic workplaces) </a:t>
            </a:r>
            <a:endParaRPr lang="cs-CZ" sz="2000" dirty="0"/>
          </a:p>
          <a:p>
            <a:pPr marL="342900" indent="-342900">
              <a:buFont typeface="Wingdings" panose="05000000000000000000" pitchFamily="2" charset="2"/>
              <a:buChar char="§"/>
            </a:pPr>
            <a:r>
              <a:rPr lang="en-US" sz="2000" dirty="0"/>
              <a:t>Isolation (remote work)</a:t>
            </a:r>
            <a:endParaRPr lang="cs-CZ" sz="2000" dirty="0"/>
          </a:p>
          <a:p>
            <a:endParaRPr lang="cs-CZ" sz="2000" dirty="0"/>
          </a:p>
        </p:txBody>
      </p:sp>
      <p:sp>
        <p:nvSpPr>
          <p:cNvPr id="2" name="object 2">
            <a:extLst>
              <a:ext uri="{FF2B5EF4-FFF2-40B4-BE49-F238E27FC236}">
                <a16:creationId xmlns:a16="http://schemas.microsoft.com/office/drawing/2014/main" id="{6382BEAE-85D8-770F-1691-CC4834CFDCE8}"/>
              </a:ext>
            </a:extLst>
          </p:cNvPr>
          <p:cNvSpPr txBox="1"/>
          <p:nvPr/>
        </p:nvSpPr>
        <p:spPr>
          <a:xfrm>
            <a:off x="8823569" y="341375"/>
            <a:ext cx="2532263"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latin typeface="Calibri"/>
                <a:cs typeface="Calibri"/>
              </a:rPr>
              <a:t>Health and Safety </a:t>
            </a:r>
            <a:r>
              <a:rPr lang="cs-CZ" sz="2400" dirty="0">
                <a:solidFill>
                  <a:schemeClr val="bg1"/>
                </a:solidFill>
                <a:latin typeface="Calibri"/>
                <a:cs typeface="Calibri"/>
              </a:rPr>
              <a:t>I.</a:t>
            </a:r>
            <a:endParaRPr sz="2400" dirty="0">
              <a:solidFill>
                <a:schemeClr val="bg1"/>
              </a:solidFill>
              <a:latin typeface="Calibri"/>
              <a:cs typeface="Calibri"/>
            </a:endParaRPr>
          </a:p>
        </p:txBody>
      </p:sp>
    </p:spTree>
    <p:extLst>
      <p:ext uri="{BB962C8B-B14F-4D97-AF65-F5344CB8AC3E}">
        <p14:creationId xmlns:p14="http://schemas.microsoft.com/office/powerpoint/2010/main" val="409676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9471A5B-53A6-759B-7131-836EF361DF66}"/>
              </a:ext>
            </a:extLst>
          </p:cNvPr>
          <p:cNvSpPr txBox="1"/>
          <p:nvPr/>
        </p:nvSpPr>
        <p:spPr>
          <a:xfrm>
            <a:off x="469848" y="1475984"/>
            <a:ext cx="11016135" cy="1015663"/>
          </a:xfrm>
          <a:prstGeom prst="rect">
            <a:avLst/>
          </a:prstGeom>
          <a:noFill/>
        </p:spPr>
        <p:txBody>
          <a:bodyPr wrap="square">
            <a:spAutoFit/>
          </a:bodyPr>
          <a:lstStyle/>
          <a:p>
            <a:r>
              <a:rPr lang="en-US" sz="2000" kern="0" dirty="0">
                <a:latin typeface="Calibri" panose="020F0502020204030204" pitchFamily="34" charset="0"/>
                <a:ea typeface="Calibri" panose="020F0502020204030204" pitchFamily="34" charset="0"/>
              </a:rPr>
              <a:t>Initially, there were great discussions about whether employees on the production lines must be specially trained in the assembly of hybrids and EV cars, but in the end, practice has shown that this is not necessary, with a few exceptions.</a:t>
            </a:r>
            <a:endParaRPr lang="cs-CZ" sz="2000" kern="0" dirty="0">
              <a:latin typeface="Calibri" panose="020F0502020204030204" pitchFamily="34" charset="0"/>
              <a:ea typeface="Calibri" panose="020F0502020204030204" pitchFamily="34" charset="0"/>
            </a:endParaRPr>
          </a:p>
        </p:txBody>
      </p:sp>
      <p:sp>
        <p:nvSpPr>
          <p:cNvPr id="5" name="TextovéPole 4">
            <a:extLst>
              <a:ext uri="{FF2B5EF4-FFF2-40B4-BE49-F238E27FC236}">
                <a16:creationId xmlns:a16="http://schemas.microsoft.com/office/drawing/2014/main" id="{CFFB9B1A-BF4B-CB99-F1D0-FEA5C6F195D1}"/>
              </a:ext>
            </a:extLst>
          </p:cNvPr>
          <p:cNvSpPr txBox="1"/>
          <p:nvPr/>
        </p:nvSpPr>
        <p:spPr>
          <a:xfrm>
            <a:off x="469848" y="2997675"/>
            <a:ext cx="10461950" cy="1631216"/>
          </a:xfrm>
          <a:prstGeom prst="rect">
            <a:avLst/>
          </a:prstGeom>
          <a:noFill/>
        </p:spPr>
        <p:txBody>
          <a:bodyPr wrap="square">
            <a:spAutoFit/>
          </a:bodyPr>
          <a:lstStyle/>
          <a:p>
            <a:r>
              <a:rPr lang="en-US" sz="2000" kern="0" dirty="0">
                <a:latin typeface="Calibri" panose="020F0502020204030204" pitchFamily="34" charset="0"/>
                <a:ea typeface="Calibri" panose="020F0502020204030204" pitchFamily="34" charset="0"/>
              </a:rPr>
              <a:t>But what has turned out to be a potential problem is the ignition of electric cars from the batteries. It also happens that they catch these batteries in warehouses, that's why manufacturers of batteries for electric cars have trained firefighters, and they also have containers of water where these burning vehicles are closed, not extinguished. The reason for the ignition is often cheap parts for a few cents, which can be found even at the manufacturers of prestigious premium brands.</a:t>
            </a:r>
            <a:endParaRPr lang="cs-CZ" sz="2000" kern="0" dirty="0">
              <a:latin typeface="Calibri" panose="020F0502020204030204" pitchFamily="34" charset="0"/>
              <a:ea typeface="Calibri" panose="020F0502020204030204" pitchFamily="34" charset="0"/>
            </a:endParaRPr>
          </a:p>
        </p:txBody>
      </p:sp>
      <p:sp>
        <p:nvSpPr>
          <p:cNvPr id="4" name="object 2">
            <a:extLst>
              <a:ext uri="{FF2B5EF4-FFF2-40B4-BE49-F238E27FC236}">
                <a16:creationId xmlns:a16="http://schemas.microsoft.com/office/drawing/2014/main" id="{5A2F1EFB-966B-1EB5-78DF-224B1626127C}"/>
              </a:ext>
            </a:extLst>
          </p:cNvPr>
          <p:cNvSpPr txBox="1"/>
          <p:nvPr/>
        </p:nvSpPr>
        <p:spPr>
          <a:xfrm>
            <a:off x="8831385" y="341375"/>
            <a:ext cx="2524447" cy="375103"/>
          </a:xfrm>
          <a:prstGeom prst="rect">
            <a:avLst/>
          </a:prstGeom>
          <a:solidFill>
            <a:srgbClr val="FF0000"/>
          </a:solidFill>
        </p:spPr>
        <p:txBody>
          <a:bodyPr vert="horz" wrap="square" lIns="0" tIns="5715" rIns="0" bIns="0" rtlCol="0">
            <a:spAutoFit/>
          </a:bodyPr>
          <a:lstStyle/>
          <a:p>
            <a:pPr algn="ctr">
              <a:lnSpc>
                <a:spcPct val="100000"/>
              </a:lnSpc>
              <a:spcBef>
                <a:spcPts val="45"/>
              </a:spcBef>
            </a:pPr>
            <a:r>
              <a:rPr lang="en-GB" sz="2400" dirty="0">
                <a:solidFill>
                  <a:schemeClr val="bg1"/>
                </a:solidFill>
                <a:cs typeface="Calibri"/>
              </a:rPr>
              <a:t>Health and Safety</a:t>
            </a:r>
            <a:r>
              <a:rPr lang="cs-CZ" sz="2400" dirty="0">
                <a:solidFill>
                  <a:schemeClr val="bg1"/>
                </a:solidFill>
                <a:latin typeface="Calibri"/>
                <a:cs typeface="Calibri"/>
              </a:rPr>
              <a:t> II.</a:t>
            </a:r>
            <a:endParaRPr sz="2400" dirty="0">
              <a:solidFill>
                <a:schemeClr val="bg1"/>
              </a:solidFill>
              <a:latin typeface="Calibri"/>
              <a:cs typeface="Calibri"/>
            </a:endParaRPr>
          </a:p>
        </p:txBody>
      </p:sp>
      <p:sp>
        <p:nvSpPr>
          <p:cNvPr id="6" name="TextovéPole 5">
            <a:extLst>
              <a:ext uri="{FF2B5EF4-FFF2-40B4-BE49-F238E27FC236}">
                <a16:creationId xmlns:a16="http://schemas.microsoft.com/office/drawing/2014/main" id="{0B4DCEC4-9589-7292-B51A-D1DEA82BE1FD}"/>
              </a:ext>
            </a:extLst>
          </p:cNvPr>
          <p:cNvSpPr txBox="1"/>
          <p:nvPr/>
        </p:nvSpPr>
        <p:spPr>
          <a:xfrm>
            <a:off x="550506" y="716478"/>
            <a:ext cx="2669320" cy="400110"/>
          </a:xfrm>
          <a:prstGeom prst="rect">
            <a:avLst/>
          </a:prstGeom>
          <a:noFill/>
        </p:spPr>
        <p:txBody>
          <a:bodyPr wrap="none" rtlCol="0">
            <a:spAutoFit/>
          </a:bodyPr>
          <a:lstStyle/>
          <a:p>
            <a:r>
              <a:rPr lang="en-GB" sz="2000" b="1" dirty="0"/>
              <a:t>Examples from practice</a:t>
            </a:r>
          </a:p>
        </p:txBody>
      </p:sp>
    </p:spTree>
    <p:extLst>
      <p:ext uri="{BB962C8B-B14F-4D97-AF65-F5344CB8AC3E}">
        <p14:creationId xmlns:p14="http://schemas.microsoft.com/office/powerpoint/2010/main" val="98172391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1591</Words>
  <Application>Microsoft Office PowerPoint</Application>
  <PresentationFormat>Širokoúhlá obrazovka</PresentationFormat>
  <Paragraphs>119</Paragraphs>
  <Slides>16</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16</vt:i4>
      </vt:variant>
    </vt:vector>
  </HeadingPairs>
  <TitlesOfParts>
    <vt:vector size="23" baseType="lpstr">
      <vt:lpstr>Arial</vt:lpstr>
      <vt:lpstr>Calibri</vt:lpstr>
      <vt:lpstr>Calibri Light</vt:lpstr>
      <vt:lpstr>Wingdings</vt:lpstr>
      <vt:lpstr>Motiv Office</vt:lpstr>
      <vt:lpstr>List</vt:lpstr>
      <vt:lpstr>Worksheet</vt:lpstr>
      <vt:lpstr>Automotive Industry in Czech Republic</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Automobilový průmysl v ČR</dc:title>
  <dc:creator>Alena Paukrtová</dc:creator>
  <cp:lastModifiedBy>Sakařová Dana</cp:lastModifiedBy>
  <cp:revision>30</cp:revision>
  <dcterms:created xsi:type="dcterms:W3CDTF">2023-10-24T04:53:21Z</dcterms:created>
  <dcterms:modified xsi:type="dcterms:W3CDTF">2023-11-01T09:32:11Z</dcterms:modified>
</cp:coreProperties>
</file>