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3"/>
    <p:sldMasterId id="2147493467" r:id="rId4"/>
  </p:sldMasterIdLst>
  <p:notesMasterIdLst>
    <p:notesMasterId r:id="rId18"/>
  </p:notesMasterIdLst>
  <p:sldIdLst>
    <p:sldId id="259" r:id="rId5"/>
    <p:sldId id="471" r:id="rId6"/>
    <p:sldId id="483" r:id="rId7"/>
    <p:sldId id="472" r:id="rId8"/>
    <p:sldId id="475" r:id="rId9"/>
    <p:sldId id="268" r:id="rId10"/>
    <p:sldId id="481" r:id="rId11"/>
    <p:sldId id="485" r:id="rId12"/>
    <p:sldId id="476" r:id="rId13"/>
    <p:sldId id="488" r:id="rId14"/>
    <p:sldId id="297" r:id="rId15"/>
    <p:sldId id="474" r:id="rId16"/>
    <p:sldId id="489" r:id="rId17"/>
  </p:sldIdLst>
  <p:sldSz cx="9144000" cy="5143500" type="screen16x9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63BBF96B-E296-4662-8CCF-1DD89F2BF755}">
          <p14:sldIdLst>
            <p14:sldId id="259"/>
            <p14:sldId id="471"/>
            <p14:sldId id="483"/>
            <p14:sldId id="472"/>
            <p14:sldId id="475"/>
            <p14:sldId id="268"/>
            <p14:sldId id="481"/>
            <p14:sldId id="485"/>
            <p14:sldId id="476"/>
            <p14:sldId id="488"/>
            <p14:sldId id="297"/>
            <p14:sldId id="474"/>
            <p14:sldId id="489"/>
          </p14:sldIdLst>
        </p14:section>
        <p14:section name="Abschnitt ohne Titel" id="{FB8382D4-E7FC-4033-A8F1-A366BAC7F10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FF"/>
    <a:srgbClr val="D60093"/>
    <a:srgbClr val="E61E1E"/>
    <a:srgbClr val="CF1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44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56" y="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err="1">
                <a:solidFill>
                  <a:schemeClr val="tx1"/>
                </a:solidFill>
              </a:rPr>
              <a:t>Seit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zwei</a:t>
            </a:r>
            <a:r>
              <a:rPr lang="en-US" sz="1800" b="1" baseline="0" dirty="0">
                <a:solidFill>
                  <a:schemeClr val="tx1"/>
                </a:solidFill>
              </a:rPr>
              <a:t> Jahren </a:t>
            </a:r>
            <a:r>
              <a:rPr lang="en-US" sz="1800" b="1" baseline="0" dirty="0" err="1">
                <a:solidFill>
                  <a:schemeClr val="tx1"/>
                </a:solidFill>
              </a:rPr>
              <a:t>über</a:t>
            </a:r>
            <a:r>
              <a:rPr lang="en-US" sz="1800" b="1" baseline="0" dirty="0">
                <a:solidFill>
                  <a:schemeClr val="tx1"/>
                </a:solidFill>
              </a:rPr>
              <a:t> dem </a:t>
            </a:r>
            <a:r>
              <a:rPr lang="en-US" sz="1800" b="1" baseline="0" dirty="0" err="1">
                <a:solidFill>
                  <a:schemeClr val="tx1"/>
                </a:solidFill>
              </a:rPr>
              <a:t>Zielwert</a:t>
            </a:r>
            <a:r>
              <a:rPr lang="en-US" sz="1800" b="1" baseline="0" dirty="0">
                <a:solidFill>
                  <a:schemeClr val="tx1"/>
                </a:solidFill>
              </a:rPr>
              <a:t> von 2%!</a:t>
            </a:r>
            <a:endParaRPr lang="en-US" sz="18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Tabelle1!$A$3:$A$26</c:f>
              <c:numCache>
                <c:formatCode>mmm\-yy</c:formatCode>
                <c:ptCount val="24"/>
                <c:pt idx="0">
                  <c:v>44317</c:v>
                </c:pt>
                <c:pt idx="1">
                  <c:v>44348</c:v>
                </c:pt>
                <c:pt idx="2">
                  <c:v>44378</c:v>
                </c:pt>
                <c:pt idx="3">
                  <c:v>44409</c:v>
                </c:pt>
                <c:pt idx="4">
                  <c:v>44440</c:v>
                </c:pt>
                <c:pt idx="5">
                  <c:v>44470</c:v>
                </c:pt>
                <c:pt idx="6">
                  <c:v>44501</c:v>
                </c:pt>
                <c:pt idx="7">
                  <c:v>44531</c:v>
                </c:pt>
                <c:pt idx="8">
                  <c:v>44562</c:v>
                </c:pt>
                <c:pt idx="9">
                  <c:v>44593</c:v>
                </c:pt>
                <c:pt idx="10">
                  <c:v>44621</c:v>
                </c:pt>
                <c:pt idx="11">
                  <c:v>44652</c:v>
                </c:pt>
                <c:pt idx="12">
                  <c:v>44682</c:v>
                </c:pt>
                <c:pt idx="13">
                  <c:v>44713</c:v>
                </c:pt>
                <c:pt idx="14">
                  <c:v>44743</c:v>
                </c:pt>
                <c:pt idx="15">
                  <c:v>44774</c:v>
                </c:pt>
                <c:pt idx="16">
                  <c:v>44805</c:v>
                </c:pt>
                <c:pt idx="17">
                  <c:v>44835</c:v>
                </c:pt>
                <c:pt idx="18">
                  <c:v>44866</c:v>
                </c:pt>
                <c:pt idx="19">
                  <c:v>44896</c:v>
                </c:pt>
                <c:pt idx="20">
                  <c:v>44927</c:v>
                </c:pt>
                <c:pt idx="21">
                  <c:v>44958</c:v>
                </c:pt>
                <c:pt idx="22">
                  <c:v>44986</c:v>
                </c:pt>
                <c:pt idx="23">
                  <c:v>45017</c:v>
                </c:pt>
              </c:numCache>
            </c:numRef>
          </c:cat>
          <c:val>
            <c:numRef>
              <c:f>Tabelle1!$B$3:$B$26</c:f>
              <c:numCache>
                <c:formatCode>0.0</c:formatCode>
                <c:ptCount val="24"/>
                <c:pt idx="0">
                  <c:v>2.8</c:v>
                </c:pt>
                <c:pt idx="1">
                  <c:v>2.8</c:v>
                </c:pt>
                <c:pt idx="2">
                  <c:v>2.9</c:v>
                </c:pt>
                <c:pt idx="3">
                  <c:v>3.2</c:v>
                </c:pt>
                <c:pt idx="4">
                  <c:v>3.3</c:v>
                </c:pt>
                <c:pt idx="5">
                  <c:v>3.7</c:v>
                </c:pt>
                <c:pt idx="6">
                  <c:v>4.3</c:v>
                </c:pt>
                <c:pt idx="7">
                  <c:v>4.3</c:v>
                </c:pt>
                <c:pt idx="8">
                  <c:v>5</c:v>
                </c:pt>
                <c:pt idx="9">
                  <c:v>5.8</c:v>
                </c:pt>
                <c:pt idx="10">
                  <c:v>6.8</c:v>
                </c:pt>
                <c:pt idx="11">
                  <c:v>7.2</c:v>
                </c:pt>
                <c:pt idx="12">
                  <c:v>7.7</c:v>
                </c:pt>
                <c:pt idx="13">
                  <c:v>8.6999999999999993</c:v>
                </c:pt>
                <c:pt idx="14">
                  <c:v>9.4</c:v>
                </c:pt>
                <c:pt idx="15">
                  <c:v>9.3000000000000007</c:v>
                </c:pt>
                <c:pt idx="16">
                  <c:v>10.6</c:v>
                </c:pt>
                <c:pt idx="17">
                  <c:v>11</c:v>
                </c:pt>
                <c:pt idx="18">
                  <c:v>10.6</c:v>
                </c:pt>
                <c:pt idx="19">
                  <c:v>10.199999999999999</c:v>
                </c:pt>
                <c:pt idx="20">
                  <c:v>11.2</c:v>
                </c:pt>
                <c:pt idx="21">
                  <c:v>10.9</c:v>
                </c:pt>
                <c:pt idx="22">
                  <c:v>9.1999999999999993</c:v>
                </c:pt>
                <c:pt idx="23">
                  <c:v>9.8000000000000007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C7-47C6-94FF-930C6A6C0D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9312520"/>
        <c:axId val="872946616"/>
      </c:lineChart>
      <c:dateAx>
        <c:axId val="55931252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72946616"/>
        <c:crosses val="autoZero"/>
        <c:auto val="1"/>
        <c:lblOffset val="100"/>
        <c:baseTimeUnit val="months"/>
      </c:dateAx>
      <c:valAx>
        <c:axId val="872946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9312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2000" b="1" dirty="0">
                <a:solidFill>
                  <a:schemeClr val="tx1"/>
                </a:solidFill>
              </a:rPr>
              <a:t>Aktuelle</a:t>
            </a:r>
            <a:r>
              <a:rPr lang="de-DE" sz="2000" b="1" baseline="0" dirty="0">
                <a:solidFill>
                  <a:schemeClr val="tx1"/>
                </a:solidFill>
              </a:rPr>
              <a:t> Umfragewerte </a:t>
            </a:r>
            <a:r>
              <a:rPr lang="de-DE" sz="1000" b="0" baseline="0" dirty="0">
                <a:solidFill>
                  <a:schemeClr val="tx1"/>
                </a:solidFill>
              </a:rPr>
              <a:t>(28.04.2023)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 Wahlergebnis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aktuelle Umfrage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7C9-4EC3-9961-47E0673EA994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7C9-4EC3-9961-47E0673EA994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27C9-4EC3-9961-47E0673EA99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27C9-4EC3-9961-47E0673EA994}"/>
              </c:ext>
            </c:extLst>
          </c:dPt>
          <c:dPt>
            <c:idx val="4"/>
            <c:invertIfNegative val="0"/>
            <c:bubble3D val="0"/>
            <c:spPr>
              <a:solidFill>
                <a:srgbClr val="D6009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27C9-4EC3-9961-47E0673EA994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27C9-4EC3-9961-47E0673EA994}"/>
              </c:ext>
            </c:extLst>
          </c:dPt>
          <c:cat>
            <c:strRef>
              <c:f>Tabelle1!$A$2:$A$7</c:f>
              <c:strCache>
                <c:ptCount val="6"/>
                <c:pt idx="0">
                  <c:v>ÖVP</c:v>
                </c:pt>
                <c:pt idx="1">
                  <c:v>SPÖ</c:v>
                </c:pt>
                <c:pt idx="2">
                  <c:v>FPÖ</c:v>
                </c:pt>
                <c:pt idx="3">
                  <c:v>Grüne</c:v>
                </c:pt>
                <c:pt idx="4">
                  <c:v>NEOS</c:v>
                </c:pt>
                <c:pt idx="5">
                  <c:v>Sonstige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24</c:v>
                </c:pt>
                <c:pt idx="1">
                  <c:v>22</c:v>
                </c:pt>
                <c:pt idx="2">
                  <c:v>29</c:v>
                </c:pt>
                <c:pt idx="3">
                  <c:v>10</c:v>
                </c:pt>
                <c:pt idx="4">
                  <c:v>9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C9-4EC3-9961-47E0673EA994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Wahlergebnis 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C9-4EC3-9961-47E0673EA99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7C9-4EC3-9961-47E0673EA994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7C9-4EC3-9961-47E0673EA99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7C9-4EC3-9961-47E0673EA994}"/>
              </c:ext>
            </c:extLst>
          </c:dPt>
          <c:dPt>
            <c:idx val="4"/>
            <c:invertIfNegative val="0"/>
            <c:bubble3D val="0"/>
            <c:spPr>
              <a:solidFill>
                <a:srgbClr val="FF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7C9-4EC3-9961-47E0673EA994}"/>
              </c:ext>
            </c:extLst>
          </c:dPt>
          <c:dPt>
            <c:idx val="5"/>
            <c:invertIfNegative val="0"/>
            <c:bubble3D val="0"/>
            <c:spPr>
              <a:solidFill>
                <a:srgbClr val="FFFF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7C9-4EC3-9961-47E0673EA994}"/>
              </c:ext>
            </c:extLst>
          </c:dPt>
          <c:cat>
            <c:strRef>
              <c:f>Tabelle1!$A$2:$A$7</c:f>
              <c:strCache>
                <c:ptCount val="6"/>
                <c:pt idx="0">
                  <c:v>ÖVP</c:v>
                </c:pt>
                <c:pt idx="1">
                  <c:v>SPÖ</c:v>
                </c:pt>
                <c:pt idx="2">
                  <c:v>FPÖ</c:v>
                </c:pt>
                <c:pt idx="3">
                  <c:v>Grüne</c:v>
                </c:pt>
                <c:pt idx="4">
                  <c:v>NEOS</c:v>
                </c:pt>
                <c:pt idx="5">
                  <c:v>Sonstige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37.5</c:v>
                </c:pt>
                <c:pt idx="1">
                  <c:v>21.2</c:v>
                </c:pt>
                <c:pt idx="2">
                  <c:v>16.2</c:v>
                </c:pt>
                <c:pt idx="3">
                  <c:v>13.9</c:v>
                </c:pt>
                <c:pt idx="4">
                  <c:v>8.1</c:v>
                </c:pt>
                <c:pt idx="5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C9-4EC3-9961-47E0673EA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3795688"/>
        <c:axId val="333796016"/>
      </c:barChart>
      <c:catAx>
        <c:axId val="333795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33796016"/>
        <c:crosses val="autoZero"/>
        <c:auto val="1"/>
        <c:lblAlgn val="ctr"/>
        <c:lblOffset val="100"/>
        <c:noMultiLvlLbl val="0"/>
      </c:catAx>
      <c:valAx>
        <c:axId val="33379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33795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60" cy="49534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60" cy="49534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2FEF2FB9-CD2D-4D83-980C-591A4BE7B2DB}" type="datetimeFigureOut">
              <a:rPr lang="de-DE"/>
              <a:t>03.07.2023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4" tIns="45752" rIns="91504" bIns="4575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51223"/>
            <a:ext cx="5438140" cy="3887361"/>
          </a:xfrm>
          <a:prstGeom prst="rect">
            <a:avLst/>
          </a:prstGeom>
        </p:spPr>
        <p:txBody>
          <a:bodyPr vert="horz" lIns="91504" tIns="45752" rIns="91504" bIns="45752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377320"/>
            <a:ext cx="2945660" cy="4953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377320"/>
            <a:ext cx="2945660" cy="4953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8465B257-D014-4221-9C00-674E7BA111EB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139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5B257-D014-4221-9C00-674E7BA111E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9415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5B257-D014-4221-9C00-674E7BA111E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9233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5B257-D014-4221-9C00-674E7BA111E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2428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5B257-D014-4221-9C00-674E7BA111EB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7181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78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 anchor="b"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84214" y="2914650"/>
            <a:ext cx="7704137" cy="131445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9" name="Date Placeholder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48488" y="4786313"/>
            <a:ext cx="1079500" cy="27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60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10" name="Footer Placeholder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24525" y="4786313"/>
            <a:ext cx="1079500" cy="27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60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11" name="Slide Number Placeholder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4408" y="4806553"/>
            <a:ext cx="539750" cy="27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chemeClr val="bg1"/>
                </a:solidFill>
                <a:latin typeface="+mn-lt"/>
              </a:defRPr>
            </a:lvl1pPr>
          </a:lstStyle>
          <a:p>
            <a:fld id="{3878E3C0-0A97-4AC0-BA97-1D6812DF375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244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76375-7D76-430C-85E4-62C7BCF3E88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638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298CD-3CE6-43B5-9454-AA8F4BF0242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3329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2385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2385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6A649-D691-4268-A3C9-8BFAC6EE933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0328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1754A-5217-4727-91F2-7073160B36E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042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B4726-1301-4981-82CB-32AFA96F257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0168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3002D-DBC0-483E-A2AD-10AE1ECE668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6139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36B47-4B13-4BA5-A9C4-081BE6CF1F9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449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0B739-D9E9-4403-A49E-76C40D54A6B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2889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7BF04-A31D-47A7-BCBE-04BA9F462DB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9881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8"/>
            <a:ext cx="2057400" cy="423267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019800" cy="423267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7C21F-B28D-4E9E-92D7-4EAF1183C9D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8881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57200" y="1200150"/>
            <a:ext cx="8229600" cy="3238500"/>
          </a:xfrm>
        </p:spPr>
        <p:txBody>
          <a:bodyPr/>
          <a:lstStyle/>
          <a:p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948488" y="4786313"/>
            <a:ext cx="1079500" cy="270272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724525" y="4786313"/>
            <a:ext cx="1079500" cy="270272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44408" y="4806553"/>
            <a:ext cx="539750" cy="270272"/>
          </a:xfrm>
        </p:spPr>
        <p:txBody>
          <a:bodyPr/>
          <a:lstStyle>
            <a:lvl1pPr>
              <a:defRPr/>
            </a:lvl1pPr>
          </a:lstStyle>
          <a:p>
            <a:fld id="{A0E7C21F-B28D-4E9E-92D7-4EAF1183C9D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5924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05978"/>
            <a:ext cx="8229600" cy="423267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948488" y="4786313"/>
            <a:ext cx="1079500" cy="270272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724525" y="4786313"/>
            <a:ext cx="1079500" cy="270272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44408" y="4806553"/>
            <a:ext cx="539750" cy="270272"/>
          </a:xfrm>
        </p:spPr>
        <p:txBody>
          <a:bodyPr/>
          <a:lstStyle>
            <a:lvl1pPr>
              <a:defRPr/>
            </a:lvl1pPr>
          </a:lstStyle>
          <a:p>
            <a:fld id="{A0E7C21F-B28D-4E9E-92D7-4EAF1183C9D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89904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200150"/>
            <a:ext cx="8229600" cy="3238500"/>
          </a:xfrm>
        </p:spPr>
        <p:txBody>
          <a:bodyPr/>
          <a:lstStyle/>
          <a:p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948488" y="4786313"/>
            <a:ext cx="1079500" cy="270272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724525" y="4786313"/>
            <a:ext cx="1079500" cy="270272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44408" y="4806553"/>
            <a:ext cx="539750" cy="270272"/>
          </a:xfrm>
        </p:spPr>
        <p:txBody>
          <a:bodyPr/>
          <a:lstStyle>
            <a:lvl1pPr>
              <a:defRPr/>
            </a:lvl1pPr>
          </a:lstStyle>
          <a:p>
            <a:fld id="{A0E7C21F-B28D-4E9E-92D7-4EAF1183C9D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8487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PPT-Vorlage-S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197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8391"/>
            <a:ext cx="8229600" cy="80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2563"/>
            <a:ext cx="8229600" cy="3195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265887" y="4866385"/>
            <a:ext cx="612226" cy="94188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167439" y="205979"/>
            <a:ext cx="809122" cy="15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687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687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48488" y="4786313"/>
            <a:ext cx="1079500" cy="27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60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24525" y="4786313"/>
            <a:ext cx="1079500" cy="27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60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3687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4408" y="4806553"/>
            <a:ext cx="539750" cy="27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chemeClr val="bg1"/>
                </a:solidFill>
                <a:latin typeface="+mn-lt"/>
              </a:defRPr>
            </a:lvl1pPr>
          </a:lstStyle>
          <a:p>
            <a:fld id="{3878E3C0-0A97-4AC0-BA97-1D6812DF375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23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0" r:id="rId3"/>
    <p:sldLayoutId id="2147493471" r:id="rId4"/>
    <p:sldLayoutId id="2147493472" r:id="rId5"/>
    <p:sldLayoutId id="2147493473" r:id="rId6"/>
    <p:sldLayoutId id="2147493474" r:id="rId7"/>
    <p:sldLayoutId id="2147493475" r:id="rId8"/>
    <p:sldLayoutId id="2147493476" r:id="rId9"/>
    <p:sldLayoutId id="2147493477" r:id="rId10"/>
    <p:sldLayoutId id="2147493478" r:id="rId11"/>
    <p:sldLayoutId id="2147493479" r:id="rId12"/>
    <p:sldLayoutId id="2147493480" r:id="rId13"/>
    <p:sldLayoutId id="2147493481" r:id="rId1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700" b="1">
          <a:solidFill>
            <a:srgbClr val="C9243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700" b="1">
          <a:solidFill>
            <a:srgbClr val="C9243F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700" b="1">
          <a:solidFill>
            <a:srgbClr val="C9243F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700" b="1">
          <a:solidFill>
            <a:srgbClr val="C9243F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700" b="1">
          <a:solidFill>
            <a:srgbClr val="C9243F"/>
          </a:solidFill>
          <a:latin typeface="Verdana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700" b="1">
          <a:solidFill>
            <a:srgbClr val="C9243F"/>
          </a:solidFill>
          <a:latin typeface="Verdana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700" b="1">
          <a:solidFill>
            <a:srgbClr val="C9243F"/>
          </a:solidFill>
          <a:latin typeface="Verdana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700" b="1">
          <a:solidFill>
            <a:srgbClr val="C9243F"/>
          </a:solidFill>
          <a:latin typeface="Verdana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700" b="1">
          <a:solidFill>
            <a:srgbClr val="C9243F"/>
          </a:solidFill>
          <a:latin typeface="Verdana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lr>
          <a:srgbClr val="C9243F"/>
        </a:buClr>
        <a:buChar char="•"/>
        <a:defRPr sz="2100" b="1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arbeitsprogramm.proge.a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Wiener Memorandum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solidFill>
                  <a:srgbClr val="E6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Länderbericht Österreich</a:t>
            </a:r>
            <a:endParaRPr lang="de-AT" dirty="0">
              <a:solidFill>
                <a:srgbClr val="E61E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722326"/>
            <a:ext cx="6400800" cy="1102520"/>
          </a:xfrm>
        </p:spPr>
        <p:txBody>
          <a:bodyPr>
            <a:norm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3.-6.7.2023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63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37472"/>
            <a:ext cx="8229600" cy="1150091"/>
          </a:xfrm>
        </p:spPr>
        <p:txBody>
          <a:bodyPr>
            <a:noAutofit/>
          </a:bodyPr>
          <a:lstStyle/>
          <a:p>
            <a:r>
              <a:rPr lang="de-AT" sz="4000" dirty="0">
                <a:solidFill>
                  <a:srgbClr val="E6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Zentrale Erkenntnisse</a:t>
            </a:r>
            <a:endParaRPr lang="de-AT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45929"/>
            <a:ext cx="8068235" cy="334582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Es gilt noch immer, was Victor Adler, der Einiger der österreichischen Sozialdemokratie, einst sagte:</a:t>
            </a:r>
          </a:p>
          <a:p>
            <a:pPr marL="0" indent="0">
              <a:buNone/>
            </a:pP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AT" sz="2000" i="1" dirty="0">
                <a:latin typeface="Arial" panose="020B0604020202020204" pitchFamily="34" charset="0"/>
                <a:cs typeface="Arial" panose="020B0604020202020204" pitchFamily="34" charset="0"/>
              </a:rPr>
              <a:t>„Gewerkschaft und Partei sind wie siamesische Zwillinge. Trennt man sie, so sterben beide.“</a:t>
            </a:r>
          </a:p>
          <a:p>
            <a:pPr marL="0" indent="0" algn="ctr">
              <a:buNone/>
            </a:pPr>
            <a:endParaRPr lang="de-AT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Wir erleben in Österreich gerade, wie schwer es Gewerkschaften haben, </a:t>
            </a:r>
            <a:b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wenn sich die politische Mehrheit gegen sie richtet </a:t>
            </a:r>
            <a:b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und die Verbündeten auf parlamentarischer Ebene schwach sind.</a:t>
            </a:r>
          </a:p>
          <a:p>
            <a:pPr marL="0" indent="0">
              <a:buNone/>
            </a:pP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Unsere Ziele als Gewerkschaft sind viele Mitglieder, viele organisierte Betriebe </a:t>
            </a:r>
            <a:b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und gute Kollektivvertragsarbeit.</a:t>
            </a:r>
          </a:p>
          <a:p>
            <a:pPr marL="0" indent="0">
              <a:buNone/>
            </a:pP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Uns sind aber auch Gesetze im Interesse der arbeitenden Menschen wichtige, und das bedarf </a:t>
            </a:r>
            <a:b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der entsprechenden politischen Mehrheiten – gibt es sie nicht, müssen wir sie ändern.</a:t>
            </a:r>
          </a:p>
          <a:p>
            <a:pPr marL="0" indent="0">
              <a:buNone/>
            </a:pP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Dazu können wir als Gewerkschaften durch Aufklärung, Bildung und Politisierung </a:t>
            </a:r>
            <a:b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unserer Mitglieder und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Funktionär:innen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einen großen Beitrag leisten.</a:t>
            </a:r>
          </a:p>
        </p:txBody>
      </p:sp>
    </p:spTree>
    <p:extLst>
      <p:ext uri="{BB962C8B-B14F-4D97-AF65-F5344CB8AC3E}">
        <p14:creationId xmlns:p14="http://schemas.microsoft.com/office/powerpoint/2010/main" val="315136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000" dirty="0">
                <a:solidFill>
                  <a:srgbClr val="E6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Politische Situation</a:t>
            </a:r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3775C555-BFE2-430A-8F7D-4C02E672B1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886942"/>
              </p:ext>
            </p:extLst>
          </p:nvPr>
        </p:nvGraphicFramePr>
        <p:xfrm>
          <a:off x="457200" y="1352550"/>
          <a:ext cx="8229600" cy="3195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658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58391"/>
            <a:ext cx="8229600" cy="807125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e-AT" sz="2400" b="1" dirty="0">
                <a:solidFill>
                  <a:srgbClr val="FF0000"/>
                </a:solidFill>
              </a:rPr>
              <a:t>4.Gewerkschaftstag der PRO-GE</a:t>
            </a:r>
            <a:br>
              <a:rPr lang="de-AT" sz="2400" b="1" dirty="0">
                <a:solidFill>
                  <a:srgbClr val="FF0000"/>
                </a:solidFill>
              </a:rPr>
            </a:br>
            <a:r>
              <a:rPr lang="de-AT" sz="2400" dirty="0">
                <a:solidFill>
                  <a:srgbClr val="FF0000"/>
                </a:solidFill>
              </a:rPr>
              <a:t>14.-16. Juni 2023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de-AT" sz="1300" b="1"/>
          </a:p>
          <a:p>
            <a:pPr>
              <a:lnSpc>
                <a:spcPct val="90000"/>
              </a:lnSpc>
            </a:pPr>
            <a:r>
              <a:rPr lang="de-DE" sz="1300" b="0" i="0">
                <a:effectLst/>
              </a:rPr>
              <a:t>Rund 1.200 Delegierte und Ehrengäste nahmen teil. Unter dem Motto </a:t>
            </a:r>
            <a:r>
              <a:rPr lang="de-DE" sz="1300" b="1" i="0">
                <a:effectLst/>
              </a:rPr>
              <a:t>"Unsere Arbeit, unser Leben, unsere Zukunft"</a:t>
            </a:r>
            <a:r>
              <a:rPr lang="de-DE" sz="1300" b="0" i="0">
                <a:effectLst/>
              </a:rPr>
              <a:t> legten die Delegierten das Arbeitsprogramm für die kommenden fünf Jahre fest. Der Gewerkschaftstag wählte auch den Vorsitzenden und das Präsidium.</a:t>
            </a:r>
          </a:p>
          <a:p>
            <a:pPr>
              <a:lnSpc>
                <a:spcPct val="90000"/>
              </a:lnSpc>
            </a:pPr>
            <a:r>
              <a:rPr lang="de-DE" sz="1300" b="0" i="0">
                <a:effectLst/>
              </a:rPr>
              <a:t>Heuer kam es zu einem Generationenwechsel an der Gewerkschaftsspitze. </a:t>
            </a:r>
          </a:p>
          <a:p>
            <a:pPr>
              <a:lnSpc>
                <a:spcPct val="90000"/>
              </a:lnSpc>
            </a:pPr>
            <a:r>
              <a:rPr lang="de-DE" sz="1300" b="0" i="0">
                <a:effectLst/>
              </a:rPr>
              <a:t>Rainer Wimmer kandidierte nach 14 Jahren als Bundesvorsitzender der PRO-GE nicht mehr;</a:t>
            </a:r>
          </a:p>
          <a:p>
            <a:pPr>
              <a:lnSpc>
                <a:spcPct val="90000"/>
              </a:lnSpc>
            </a:pPr>
            <a:r>
              <a:rPr lang="de-DE" sz="1300"/>
              <a:t>Reinhold </a:t>
            </a:r>
            <a:r>
              <a:rPr lang="de-DE" sz="1300" b="1"/>
              <a:t>Binder wurde mit über 97% zum neuen Bundesvorsitzenden gewählt;</a:t>
            </a:r>
          </a:p>
          <a:p>
            <a:pPr>
              <a:lnSpc>
                <a:spcPct val="90000"/>
              </a:lnSpc>
            </a:pPr>
            <a:endParaRPr lang="de-DE" sz="1300" b="1" i="0">
              <a:effectLst/>
            </a:endParaRPr>
          </a:p>
          <a:p>
            <a:pPr marL="0" indent="0">
              <a:lnSpc>
                <a:spcPct val="90000"/>
              </a:lnSpc>
              <a:buNone/>
            </a:pPr>
            <a:endParaRPr lang="de-AT" sz="13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3A2BA42-B868-46F6-C32A-99FD145BA9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7" r="12164" b="-3"/>
          <a:stretch/>
        </p:blipFill>
        <p:spPr bwMode="auto">
          <a:xfrm>
            <a:off x="4648200" y="1200151"/>
            <a:ext cx="4038600" cy="3394472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03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165576-603E-5B8E-AFD1-780E8BA0D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Arbeitsprogramm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009F19-A8F9-6C6D-00FE-FD441D758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algn="l"/>
            <a:r>
              <a:rPr lang="de-DE" b="0" i="0" dirty="0">
                <a:solidFill>
                  <a:srgbClr val="282829"/>
                </a:solidFill>
                <a:effectLst/>
                <a:latin typeface="Helvetica Neue LT Std"/>
              </a:rPr>
              <a:t>Mit dem neuen </a:t>
            </a:r>
            <a:r>
              <a:rPr lang="de-DE" b="1" i="0" dirty="0">
                <a:solidFill>
                  <a:srgbClr val="282829"/>
                </a:solidFill>
                <a:effectLst/>
                <a:latin typeface="Helvetica Neue LT Std"/>
                <a:hlinkClick r:id="rId2" tooltip="Arbeitsprogramm"/>
              </a:rPr>
              <a:t>Arbeitsprogramm</a:t>
            </a:r>
            <a:r>
              <a:rPr lang="de-DE" b="0" i="0" dirty="0">
                <a:solidFill>
                  <a:srgbClr val="282829"/>
                </a:solidFill>
                <a:effectLst/>
                <a:latin typeface="Helvetica Neue LT Std"/>
              </a:rPr>
              <a:t> rüstet sich die PRO-GE für den Kampf für mehr Gerechtigkeit und für bessere Arbeits- und Lebensverhältnisse in den nächsten fünf Jahren. </a:t>
            </a:r>
          </a:p>
          <a:p>
            <a:pPr algn="l"/>
            <a:r>
              <a:rPr lang="de-DE" b="0" i="0" dirty="0">
                <a:solidFill>
                  <a:srgbClr val="282829"/>
                </a:solidFill>
                <a:effectLst/>
                <a:latin typeface="Helvetica Neue LT Std"/>
              </a:rPr>
              <a:t>Eine zentrale Rolle nimmt dabei die </a:t>
            </a:r>
            <a:r>
              <a:rPr lang="de-DE" b="0" i="0" dirty="0">
                <a:solidFill>
                  <a:srgbClr val="FF0000"/>
                </a:solidFill>
                <a:effectLst/>
                <a:latin typeface="Helvetica Neue LT Std"/>
              </a:rPr>
              <a:t>Stärkung des Sozialstaates </a:t>
            </a:r>
            <a:r>
              <a:rPr lang="de-DE" dirty="0">
                <a:solidFill>
                  <a:srgbClr val="282829"/>
                </a:solidFill>
                <a:latin typeface="Helvetica Neue LT Std"/>
              </a:rPr>
              <a:t>ein</a:t>
            </a:r>
            <a:r>
              <a:rPr lang="de-DE" b="0" i="0" dirty="0">
                <a:solidFill>
                  <a:srgbClr val="282829"/>
                </a:solidFill>
                <a:effectLst/>
                <a:latin typeface="Helvetica Neue LT Std"/>
              </a:rPr>
              <a:t>. Dieser soll eben nicht nur gegen existenzbedrohende Notlagen absichern, sondern vor allem soziale Gerechtigkeit herstellen. </a:t>
            </a:r>
          </a:p>
          <a:p>
            <a:pPr algn="l"/>
            <a:r>
              <a:rPr lang="de-DE" b="0" i="0" dirty="0">
                <a:solidFill>
                  <a:srgbClr val="FF0000"/>
                </a:solidFill>
                <a:effectLst/>
                <a:latin typeface="Helvetica Neue LT Std"/>
              </a:rPr>
              <a:t>Wichtige Forderungen für die nächsten fünf Jahre sind u.a</a:t>
            </a:r>
            <a:r>
              <a:rPr lang="de-DE" b="0" i="0" dirty="0">
                <a:solidFill>
                  <a:srgbClr val="282829"/>
                </a:solidFill>
                <a:effectLst/>
                <a:latin typeface="Helvetica Neue LT Std"/>
              </a:rPr>
              <a:t>.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i="0" dirty="0">
                <a:solidFill>
                  <a:srgbClr val="282829"/>
                </a:solidFill>
                <a:effectLst/>
                <a:latin typeface="Helvetica Neue LT Std"/>
              </a:rPr>
              <a:t>ein Mindestlohn von 2.000 Euro in allen unseren Kollektivverträgen,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b="0" i="0" dirty="0">
                <a:solidFill>
                  <a:srgbClr val="282829"/>
                </a:solidFill>
                <a:effectLst/>
                <a:latin typeface="Helvetica Neue LT Std"/>
              </a:rPr>
              <a:t>Arbeitszeitverkürzung bei vollem Lohn- und Personalausgleich,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b="0" i="0" dirty="0">
                <a:solidFill>
                  <a:srgbClr val="282829"/>
                </a:solidFill>
                <a:effectLst/>
                <a:latin typeface="Helvetica Neue LT Std"/>
              </a:rPr>
              <a:t>eine abschlagsfreie Pension nach 45 Arbeitsjahren und Verbesserungen bei der Anerkennung von Schwerarbeit.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b="0" i="0" dirty="0">
                <a:solidFill>
                  <a:srgbClr val="282829"/>
                </a:solidFill>
                <a:effectLst/>
                <a:latin typeface="Helvetica Neue LT Std"/>
              </a:rPr>
              <a:t>Die PRO-GE bekennt </a:t>
            </a:r>
            <a:r>
              <a:rPr lang="de-DE" dirty="0">
                <a:solidFill>
                  <a:srgbClr val="282829"/>
                </a:solidFill>
                <a:latin typeface="Helvetica Neue LT Std"/>
              </a:rPr>
              <a:t>sich .zum </a:t>
            </a:r>
            <a:r>
              <a:rPr lang="de-DE" b="0" i="0" dirty="0">
                <a:solidFill>
                  <a:srgbClr val="282829"/>
                </a:solidFill>
                <a:effectLst/>
                <a:latin typeface="Helvetica Neue LT Std"/>
              </a:rPr>
              <a:t>Kampf gegen den Klimawandel, verlangt jedoch, dass die Kosten und negativen Folgen nicht den </a:t>
            </a:r>
            <a:r>
              <a:rPr lang="de-DE" b="0" i="0" dirty="0" err="1">
                <a:solidFill>
                  <a:srgbClr val="282829"/>
                </a:solidFill>
                <a:effectLst/>
                <a:latin typeface="Helvetica Neue LT Std"/>
              </a:rPr>
              <a:t>Arbeitnehmer:innen</a:t>
            </a:r>
            <a:r>
              <a:rPr lang="de-DE" b="0" i="0" dirty="0">
                <a:solidFill>
                  <a:srgbClr val="282829"/>
                </a:solidFill>
                <a:effectLst/>
                <a:latin typeface="Helvetica Neue LT Std"/>
              </a:rPr>
              <a:t> aufgebürdet werden dürfen</a:t>
            </a:r>
          </a:p>
          <a:p>
            <a:pPr algn="l"/>
            <a:r>
              <a:rPr lang="de-DE" b="0" i="0" dirty="0">
                <a:solidFill>
                  <a:srgbClr val="282829"/>
                </a:solidFill>
                <a:effectLst/>
                <a:latin typeface="Helvetica Neue LT Std"/>
              </a:rPr>
              <a:t>Ebenso wurde ein </a:t>
            </a:r>
            <a:r>
              <a:rPr lang="de-DE" b="1" i="0" dirty="0">
                <a:solidFill>
                  <a:srgbClr val="282829"/>
                </a:solidFill>
                <a:effectLst/>
                <a:latin typeface="Helvetica Neue LT Std"/>
              </a:rPr>
              <a:t>Initiativantrag zum Thema Teuerung</a:t>
            </a:r>
            <a:r>
              <a:rPr lang="de-DE" b="0" i="0" dirty="0">
                <a:solidFill>
                  <a:srgbClr val="282829"/>
                </a:solidFill>
                <a:effectLst/>
                <a:latin typeface="Helvetica Neue LT Std"/>
              </a:rPr>
              <a:t> angenommen. Wir erwarten uns, dass noch im Sommer politische Maßnahmen ergriffen werden, die die Inflation spürbar senken. Geschieht das nicht, werden wir ab Herbst unsere </a:t>
            </a:r>
            <a:r>
              <a:rPr lang="de-DE" b="0" i="0" dirty="0" err="1">
                <a:solidFill>
                  <a:srgbClr val="282829"/>
                </a:solidFill>
                <a:effectLst/>
                <a:latin typeface="Helvetica Neue LT Std"/>
              </a:rPr>
              <a:t>Kolleg:innen</a:t>
            </a:r>
            <a:r>
              <a:rPr lang="de-DE" b="0" i="0" dirty="0">
                <a:solidFill>
                  <a:srgbClr val="282829"/>
                </a:solidFill>
                <a:effectLst/>
                <a:latin typeface="Helvetica Neue LT Std"/>
              </a:rPr>
              <a:t> entsprechend in den Betrieben informieren und gemeinsam mit ihnen – und vielen anderen Betroffenen – Aktivitäten planen, um die Regierung zum Handeln zu bringen.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377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29420"/>
            <a:ext cx="8229600" cy="982858"/>
          </a:xfrm>
        </p:spPr>
        <p:txBody>
          <a:bodyPr>
            <a:noAutofit/>
          </a:bodyPr>
          <a:lstStyle/>
          <a:p>
            <a:r>
              <a:rPr lang="de-AT" sz="4000" dirty="0">
                <a:solidFill>
                  <a:srgbClr val="E6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Wirtschaftliche Situation</a:t>
            </a:r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671D5DB8-07F0-4939-AFEC-9560F40AFF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005740"/>
              </p:ext>
            </p:extLst>
          </p:nvPr>
        </p:nvGraphicFramePr>
        <p:xfrm>
          <a:off x="457199" y="1352550"/>
          <a:ext cx="8321803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718">
                  <a:extLst>
                    <a:ext uri="{9D8B030D-6E8A-4147-A177-3AD203B41FA5}">
                      <a16:colId xmlns:a16="http://schemas.microsoft.com/office/drawing/2014/main" val="4057074520"/>
                    </a:ext>
                  </a:extLst>
                </a:gridCol>
                <a:gridCol w="948017">
                  <a:extLst>
                    <a:ext uri="{9D8B030D-6E8A-4147-A177-3AD203B41FA5}">
                      <a16:colId xmlns:a16="http://schemas.microsoft.com/office/drawing/2014/main" val="794576859"/>
                    </a:ext>
                  </a:extLst>
                </a:gridCol>
                <a:gridCol w="948017">
                  <a:extLst>
                    <a:ext uri="{9D8B030D-6E8A-4147-A177-3AD203B41FA5}">
                      <a16:colId xmlns:a16="http://schemas.microsoft.com/office/drawing/2014/main" val="2277629794"/>
                    </a:ext>
                  </a:extLst>
                </a:gridCol>
                <a:gridCol w="948017">
                  <a:extLst>
                    <a:ext uri="{9D8B030D-6E8A-4147-A177-3AD203B41FA5}">
                      <a16:colId xmlns:a16="http://schemas.microsoft.com/office/drawing/2014/main" val="3313626201"/>
                    </a:ext>
                  </a:extLst>
                </a:gridCol>
                <a:gridCol w="948017">
                  <a:extLst>
                    <a:ext uri="{9D8B030D-6E8A-4147-A177-3AD203B41FA5}">
                      <a16:colId xmlns:a16="http://schemas.microsoft.com/office/drawing/2014/main" val="1847773312"/>
                    </a:ext>
                  </a:extLst>
                </a:gridCol>
                <a:gridCol w="948017">
                  <a:extLst>
                    <a:ext uri="{9D8B030D-6E8A-4147-A177-3AD203B41FA5}">
                      <a16:colId xmlns:a16="http://schemas.microsoft.com/office/drawing/2014/main" val="120481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chemeClr val="tx1"/>
                          </a:solidFill>
                        </a:rPr>
                        <a:t>2023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8429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Wirtschaftswachstum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- 6,5 %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+ 4,6 %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+ 5,0 %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+ 0,3 %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+ 1,4 %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183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Inflation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1,4 %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2,8 %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8,6 %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7,5 %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+ 3,8 %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5192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Arbeitslosigkeit </a:t>
                      </a:r>
                      <a:r>
                        <a:rPr lang="de-DE" sz="1200" dirty="0"/>
                        <a:t>(nationale Berechnung)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9,9 %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8,0 %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6,3 %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6,4 %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6,1 %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5420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Warenexporte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- 7,3 %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+ 12,9 %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7,5 %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+ 2,4 %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+ 3,1%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4969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Industrieproduktion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- 5,8 %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+ 9,5 %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+ 3,5 %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- 1,9 %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+ 1,6 %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Stundenproduktivität </a:t>
                      </a:r>
                      <a:r>
                        <a:rPr lang="de-DE" sz="1200" dirty="0"/>
                        <a:t>(Industrie)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+ 0,5 %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+ 4,2 %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+ 1,3 %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- 0,8 %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+ 1,0 %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9818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90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37472"/>
            <a:ext cx="8229600" cy="1150091"/>
          </a:xfrm>
        </p:spPr>
        <p:txBody>
          <a:bodyPr>
            <a:noAutofit/>
          </a:bodyPr>
          <a:lstStyle/>
          <a:p>
            <a:r>
              <a:rPr lang="de-AT" sz="4000" dirty="0">
                <a:solidFill>
                  <a:srgbClr val="E6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Inflationsentwicklung</a:t>
            </a:r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6640D8C1-52BF-684D-1EEA-F43A679DCC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591615"/>
              </p:ext>
            </p:extLst>
          </p:nvPr>
        </p:nvGraphicFramePr>
        <p:xfrm>
          <a:off x="457200" y="1352550"/>
          <a:ext cx="8229600" cy="3195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05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37472"/>
            <a:ext cx="8229600" cy="1150091"/>
          </a:xfrm>
        </p:spPr>
        <p:txBody>
          <a:bodyPr>
            <a:noAutofit/>
          </a:bodyPr>
          <a:lstStyle/>
          <a:p>
            <a:r>
              <a:rPr lang="de-AT" sz="4000" dirty="0">
                <a:solidFill>
                  <a:srgbClr val="E6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Inflationsentwicklung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457277"/>
            <a:ext cx="8068235" cy="3235747"/>
          </a:xfrm>
        </p:spPr>
        <p:txBody>
          <a:bodyPr>
            <a:normAutofit fontScale="92500" lnSpcReduction="10000"/>
          </a:bodyPr>
          <a:lstStyle/>
          <a:p>
            <a:r>
              <a:rPr lang="de-AT" sz="2600" dirty="0">
                <a:latin typeface="Arial" panose="020B0604020202020204" pitchFamily="34" charset="0"/>
                <a:cs typeface="Arial" panose="020B0604020202020204" pitchFamily="34" charset="0"/>
              </a:rPr>
              <a:t>Inflation stieg bereits seit 2021, massiver Anstieg mit dem russischen Angriff auf die Ukraine: </a:t>
            </a:r>
            <a:r>
              <a:rPr lang="de-AT" sz="2600" b="1" dirty="0">
                <a:latin typeface="Arial" panose="020B0604020202020204" pitchFamily="34" charset="0"/>
                <a:cs typeface="Arial" panose="020B0604020202020204" pitchFamily="34" charset="0"/>
              </a:rPr>
              <a:t>8,6% im Jahr 2022!</a:t>
            </a:r>
          </a:p>
          <a:p>
            <a:r>
              <a:rPr lang="de-AT" sz="2600" dirty="0">
                <a:latin typeface="Arial" panose="020B0604020202020204" pitchFamily="34" charset="0"/>
                <a:cs typeface="Arial" panose="020B0604020202020204" pitchFamily="34" charset="0"/>
              </a:rPr>
              <a:t>Preistreiber waren zuerst Energie und Treibstoffe, </a:t>
            </a:r>
            <a:br>
              <a:rPr lang="de-AT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600" dirty="0">
                <a:latin typeface="Arial" panose="020B0604020202020204" pitchFamily="34" charset="0"/>
                <a:cs typeface="Arial" panose="020B0604020202020204" pitchFamily="34" charset="0"/>
              </a:rPr>
              <a:t>jetzt sind es Nahrungsmittel, Dienstleistungen, Wohnen</a:t>
            </a:r>
            <a:endParaRPr lang="de-A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2600" dirty="0">
                <a:latin typeface="Arial" panose="020B0604020202020204" pitchFamily="34" charset="0"/>
                <a:cs typeface="Arial" panose="020B0604020202020204" pitchFamily="34" charset="0"/>
              </a:rPr>
              <a:t>für das Jahr 2023 waren ursprünglich 6,5% Inflationsrate vorhergesagt – das wurde bereits auf 7,5% nach oben revidiert und auch diese Prognose wird zu wenig sein</a:t>
            </a:r>
            <a:endParaRPr lang="de-A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70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37472"/>
            <a:ext cx="8229600" cy="1150091"/>
          </a:xfrm>
        </p:spPr>
        <p:txBody>
          <a:bodyPr>
            <a:noAutofit/>
          </a:bodyPr>
          <a:lstStyle/>
          <a:p>
            <a:r>
              <a:rPr lang="de-AT" sz="4000" dirty="0">
                <a:solidFill>
                  <a:srgbClr val="E6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 der Metallindustrie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457277"/>
            <a:ext cx="8068235" cy="3235747"/>
          </a:xfrm>
        </p:spPr>
        <p:txBody>
          <a:bodyPr>
            <a:normAutofit fontScale="85000" lnSpcReduction="20000"/>
          </a:bodyPr>
          <a:lstStyle/>
          <a:p>
            <a:r>
              <a:rPr lang="de-AT" sz="2600" dirty="0">
                <a:latin typeface="Arial" panose="020B0604020202020204" pitchFamily="34" charset="0"/>
                <a:cs typeface="Arial" panose="020B0604020202020204" pitchFamily="34" charset="0"/>
              </a:rPr>
              <a:t>Branche erlebte bis Ende des Vorjahres einen außergewöhnlichen Boom</a:t>
            </a:r>
          </a:p>
          <a:p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AT" sz="2200" dirty="0">
                <a:latin typeface="Arial" panose="020B0604020202020204" pitchFamily="34" charset="0"/>
                <a:cs typeface="Arial" panose="020B0604020202020204" pitchFamily="34" charset="0"/>
              </a:rPr>
              <a:t>Ertragskraft hat sich nach der Pandemie schnell erholt </a:t>
            </a:r>
          </a:p>
          <a:p>
            <a:pPr lvl="1"/>
            <a:r>
              <a:rPr lang="de-AT" sz="2200" dirty="0">
                <a:latin typeface="Arial" panose="020B0604020202020204" pitchFamily="34" charset="0"/>
                <a:cs typeface="Arial" panose="020B0604020202020204" pitchFamily="34" charset="0"/>
              </a:rPr>
              <a:t>Entwicklung von Export und Investitionen sehr günstig</a:t>
            </a:r>
          </a:p>
          <a:p>
            <a:pPr marL="457200" lvl="1" indent="0">
              <a:buNone/>
            </a:pPr>
            <a:endParaRPr lang="de-A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2600" dirty="0">
                <a:latin typeface="Arial" panose="020B0604020202020204" pitchFamily="34" charset="0"/>
                <a:cs typeface="Arial" panose="020B0604020202020204" pitchFamily="34" charset="0"/>
              </a:rPr>
              <a:t>Produktivität ist deutlich gestiegen</a:t>
            </a:r>
          </a:p>
          <a:p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AT" sz="2200" dirty="0">
                <a:latin typeface="Arial" panose="020B0604020202020204" pitchFamily="34" charset="0"/>
                <a:cs typeface="Arial" panose="020B0604020202020204" pitchFamily="34" charset="0"/>
              </a:rPr>
              <a:t>Produktionswert stieg von 2019 bis 2021 um gut 7%</a:t>
            </a:r>
          </a:p>
          <a:p>
            <a:pPr lvl="1"/>
            <a:r>
              <a:rPr lang="de-AT" sz="2200" dirty="0">
                <a:latin typeface="Arial" panose="020B0604020202020204" pitchFamily="34" charset="0"/>
                <a:cs typeface="Arial" panose="020B0604020202020204" pitchFamily="34" charset="0"/>
              </a:rPr>
              <a:t>Personalkosten sind jedoch gleich geblieben</a:t>
            </a:r>
          </a:p>
          <a:p>
            <a:pPr marL="457200" lvl="1" indent="0">
              <a:buNone/>
            </a:pPr>
            <a:endParaRPr lang="de-A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2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37472"/>
            <a:ext cx="8229600" cy="1150091"/>
          </a:xfrm>
        </p:spPr>
        <p:txBody>
          <a:bodyPr>
            <a:noAutofit/>
          </a:bodyPr>
          <a:lstStyle/>
          <a:p>
            <a:r>
              <a:rPr lang="de-AT" sz="4000" dirty="0">
                <a:solidFill>
                  <a:srgbClr val="E6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KV-Abschluss Metallindustrie 2022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457277"/>
            <a:ext cx="8068235" cy="3235747"/>
          </a:xfrm>
        </p:spPr>
        <p:txBody>
          <a:bodyPr>
            <a:normAutofit fontScale="77500" lnSpcReduction="20000"/>
          </a:bodyPr>
          <a:lstStyle/>
          <a:p>
            <a:r>
              <a:rPr lang="de-AT" sz="2600" b="1" dirty="0">
                <a:latin typeface="Arial" panose="020B0604020202020204" pitchFamily="34" charset="0"/>
                <a:cs typeface="Arial" panose="020B0604020202020204" pitchFamily="34" charset="0"/>
              </a:rPr>
              <a:t>KV-Abschluss mit durchschnittlich 7,44%</a:t>
            </a:r>
          </a:p>
          <a:p>
            <a:pPr marL="0" indent="0">
              <a:buNone/>
            </a:pPr>
            <a:r>
              <a:rPr lang="de-AT" sz="2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AT" sz="2100" b="1" dirty="0">
                <a:latin typeface="Arial" panose="020B0604020202020204" pitchFamily="34" charset="0"/>
                <a:cs typeface="Arial" panose="020B0604020202020204" pitchFamily="34" charset="0"/>
              </a:rPr>
              <a:t>Arbeiterbereich: 	durchschnittlich 7,9% </a:t>
            </a:r>
          </a:p>
          <a:p>
            <a:pPr marL="457200" lvl="1" indent="0">
              <a:buNone/>
            </a:pPr>
            <a:r>
              <a:rPr lang="de-AT" sz="2100" b="1" dirty="0">
                <a:latin typeface="Arial" panose="020B0604020202020204" pitchFamily="34" charset="0"/>
                <a:cs typeface="Arial" panose="020B0604020202020204" pitchFamily="34" charset="0"/>
              </a:rPr>
              <a:t>Angestellte: 		durchschnittlich 7,0%</a:t>
            </a:r>
            <a:br>
              <a:rPr lang="de-AT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AT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100" dirty="0">
                <a:latin typeface="Arial" panose="020B0604020202020204" pitchFamily="34" charset="0"/>
                <a:cs typeface="Arial" panose="020B0604020202020204" pitchFamily="34" charset="0"/>
              </a:rPr>
              <a:t>(bei einer rollierenden Inflation von 6,3%)</a:t>
            </a:r>
            <a:b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  <a:t>Formel (+5,4% plus 75 Euro pro Monat nachhaltig) führt zu sozial gestaffelten Erhöhungen von bis zu 8,9%.</a:t>
            </a:r>
            <a:b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2600" b="1" dirty="0">
                <a:latin typeface="Arial" panose="020B0604020202020204" pitchFamily="34" charset="0"/>
                <a:cs typeface="Arial" panose="020B0604020202020204" pitchFamily="34" charset="0"/>
              </a:rPr>
              <a:t>neuer Mindestlohn seit 01.11.2022: 2.236,16 Euro </a:t>
            </a:r>
            <a:r>
              <a:rPr lang="de-AT" sz="2600" dirty="0">
                <a:latin typeface="Arial" panose="020B0604020202020204" pitchFamily="34" charset="0"/>
                <a:cs typeface="Arial" panose="020B0604020202020204" pitchFamily="34" charset="0"/>
              </a:rPr>
              <a:t>(14x jährlich)</a:t>
            </a:r>
          </a:p>
          <a:p>
            <a:pPr lvl="1"/>
            <a:r>
              <a:rPr lang="de-AT" sz="1800" dirty="0">
                <a:latin typeface="Arial" panose="020B0604020202020204" pitchFamily="34" charset="0"/>
                <a:cs typeface="Arial" panose="020B0604020202020204" pitchFamily="34" charset="0"/>
              </a:rPr>
              <a:t>Durchschnittslohn Arbeiter (vor KV-Abschluss) ca. 3.250 Euro</a:t>
            </a:r>
          </a:p>
          <a:p>
            <a:pPr lvl="1"/>
            <a:r>
              <a:rPr lang="de-AT" sz="1800" dirty="0">
                <a:latin typeface="Arial" panose="020B0604020202020204" pitchFamily="34" charset="0"/>
                <a:cs typeface="Arial" panose="020B0604020202020204" pitchFamily="34" charset="0"/>
              </a:rPr>
              <a:t>Durchschnittsgehalt Angestellte (vor KV-Abschluss) ca. 4.950 Euro</a:t>
            </a:r>
            <a:br>
              <a:rPr lang="de-A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2600" b="1" dirty="0">
                <a:latin typeface="Arial" panose="020B0604020202020204" pitchFamily="34" charset="0"/>
                <a:cs typeface="Arial" panose="020B0604020202020204" pitchFamily="34" charset="0"/>
              </a:rPr>
              <a:t>deutliche Anhebung der Lehrlingseinkommen </a:t>
            </a:r>
            <a:endParaRPr lang="de-AT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AT" sz="1800" dirty="0">
                <a:latin typeface="Arial" panose="020B0604020202020204" pitchFamily="34" charset="0"/>
                <a:cs typeface="Arial" panose="020B0604020202020204" pitchFamily="34" charset="0"/>
              </a:rPr>
              <a:t>1.000 Euro im 1. Lehrjahr (ab November 2023) – plus 25% in zwei Jahren</a:t>
            </a:r>
          </a:p>
        </p:txBody>
      </p:sp>
    </p:spTree>
    <p:extLst>
      <p:ext uri="{BB962C8B-B14F-4D97-AF65-F5344CB8AC3E}">
        <p14:creationId xmlns:p14="http://schemas.microsoft.com/office/powerpoint/2010/main" val="50432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435029"/>
            <a:ext cx="8229600" cy="1150091"/>
          </a:xfrm>
        </p:spPr>
        <p:txBody>
          <a:bodyPr>
            <a:noAutofit/>
          </a:bodyPr>
          <a:lstStyle/>
          <a:p>
            <a:r>
              <a:rPr lang="de-AT" sz="4000" dirty="0">
                <a:solidFill>
                  <a:srgbClr val="E6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 der </a:t>
            </a:r>
            <a:br>
              <a:rPr lang="de-AT" sz="4000" dirty="0">
                <a:solidFill>
                  <a:srgbClr val="E61E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4000" dirty="0">
                <a:solidFill>
                  <a:srgbClr val="E6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Elektro- und Elektronikindustrie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682884"/>
            <a:ext cx="8068235" cy="2821021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Produktionswert steigt 2021 um 12,5% und 2022 um 20%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Auftragseingänge steigen 2021 um 27% und 2022 um 17%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Anzahl der Beschäftigten stieg 2021 um 1,4% und 2022 um 5,6%</a:t>
            </a:r>
            <a:endParaRPr lang="de-DE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Wertschöpfung pro Beschäftigten („Produktivität“) stieg 2021 um 13,2%</a:t>
            </a:r>
            <a:endParaRPr lang="de-DE" sz="19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Gewinne der Unternehmen haben sich 2021 verdoppelt</a:t>
            </a:r>
            <a:endParaRPr lang="de-DE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DE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Eigenkapitalquote beträgt 40,2%</a:t>
            </a:r>
            <a:endParaRPr lang="de-DE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de-A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65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396688"/>
            <a:ext cx="8229600" cy="1069461"/>
          </a:xfrm>
        </p:spPr>
        <p:txBody>
          <a:bodyPr>
            <a:noAutofit/>
          </a:bodyPr>
          <a:lstStyle/>
          <a:p>
            <a:r>
              <a:rPr lang="de-AT" sz="4000" dirty="0">
                <a:solidFill>
                  <a:srgbClr val="E6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KV-Abschluss </a:t>
            </a:r>
            <a:br>
              <a:rPr lang="de-AT" sz="4000" dirty="0">
                <a:solidFill>
                  <a:srgbClr val="E61E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4000" dirty="0">
                <a:solidFill>
                  <a:srgbClr val="E6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Elektro- &amp; Elektronikindustrie 2023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553135"/>
            <a:ext cx="8068235" cy="3139889"/>
          </a:xfrm>
        </p:spPr>
        <p:txBody>
          <a:bodyPr>
            <a:normAutofit fontScale="85000" lnSpcReduction="10000"/>
          </a:bodyPr>
          <a:lstStyle/>
          <a:p>
            <a:r>
              <a:rPr lang="de-AT" sz="2600" b="1" dirty="0">
                <a:latin typeface="Arial" panose="020B0604020202020204" pitchFamily="34" charset="0"/>
                <a:cs typeface="Arial" panose="020B0604020202020204" pitchFamily="34" charset="0"/>
              </a:rPr>
              <a:t>KV-Abschluss mit durchschnittlich 10,5%</a:t>
            </a:r>
          </a:p>
          <a:p>
            <a:pPr lvl="1"/>
            <a:r>
              <a:rPr lang="de-AT" sz="1700" dirty="0">
                <a:latin typeface="Arial" panose="020B0604020202020204" pitchFamily="34" charset="0"/>
                <a:cs typeface="Arial" panose="020B0604020202020204" pitchFamily="34" charset="0"/>
              </a:rPr>
              <a:t>bei einer rollierenden Inflation von 9,5%</a:t>
            </a:r>
          </a:p>
          <a:p>
            <a:pPr lvl="1"/>
            <a:r>
              <a:rPr lang="de-AT" sz="1700" dirty="0">
                <a:latin typeface="Arial" panose="020B0604020202020204" pitchFamily="34" charset="0"/>
                <a:cs typeface="Arial" panose="020B0604020202020204" pitchFamily="34" charset="0"/>
              </a:rPr>
              <a:t>konkret: Erhöhung um 9,9% - mindestens jedoch 325 Euro pro Monat</a:t>
            </a:r>
          </a:p>
          <a:p>
            <a:pPr lvl="1"/>
            <a:r>
              <a:rPr lang="de-AT" sz="1700" dirty="0">
                <a:latin typeface="Arial" panose="020B0604020202020204" pitchFamily="34" charset="0"/>
                <a:cs typeface="Arial" panose="020B0604020202020204" pitchFamily="34" charset="0"/>
              </a:rPr>
              <a:t>durch Mindestbetrag ergeben sich Erhöhungen von bis zu 16%</a:t>
            </a:r>
            <a:br>
              <a:rPr lang="de-AT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2600" b="1" dirty="0">
                <a:latin typeface="Arial" panose="020B0604020202020204" pitchFamily="34" charset="0"/>
                <a:cs typeface="Arial" panose="020B0604020202020204" pitchFamily="34" charset="0"/>
              </a:rPr>
              <a:t>Mindestlohn ab 01.05.2023: 2.238,66 Euro </a:t>
            </a:r>
            <a:r>
              <a:rPr lang="de-AT" sz="2600" dirty="0">
                <a:latin typeface="Arial" panose="020B0604020202020204" pitchFamily="34" charset="0"/>
                <a:cs typeface="Arial" panose="020B0604020202020204" pitchFamily="34" charset="0"/>
              </a:rPr>
              <a:t>(14x jährlich)</a:t>
            </a:r>
          </a:p>
          <a:p>
            <a:pPr lvl="1"/>
            <a:r>
              <a:rPr lang="de-AT" sz="1700" dirty="0">
                <a:latin typeface="Arial" panose="020B0604020202020204" pitchFamily="34" charset="0"/>
                <a:cs typeface="Arial" panose="020B0604020202020204" pitchFamily="34" charset="0"/>
              </a:rPr>
              <a:t>Durchschnittslohn Arbeiter (vor KV-Abschluss) ca. 3.045 Euro</a:t>
            </a:r>
          </a:p>
          <a:p>
            <a:pPr lvl="1"/>
            <a:r>
              <a:rPr lang="de-AT" sz="1700" dirty="0">
                <a:latin typeface="Arial" panose="020B0604020202020204" pitchFamily="34" charset="0"/>
                <a:cs typeface="Arial" panose="020B0604020202020204" pitchFamily="34" charset="0"/>
              </a:rPr>
              <a:t>Durchschnittsgehalt Angestellte (vor KV-Abschluss) ca. 5.000 Euro</a:t>
            </a:r>
            <a:br>
              <a:rPr lang="de-AT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2600" b="1" dirty="0">
                <a:latin typeface="Arial" panose="020B0604020202020204" pitchFamily="34" charset="0"/>
                <a:cs typeface="Arial" panose="020B0604020202020204" pitchFamily="34" charset="0"/>
              </a:rPr>
              <a:t>deutliche Anhebung der Lehrlingseinkommen </a:t>
            </a:r>
            <a:endParaRPr lang="de-AT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AT" sz="1700" dirty="0">
                <a:latin typeface="Arial" panose="020B0604020202020204" pitchFamily="34" charset="0"/>
                <a:cs typeface="Arial" panose="020B0604020202020204" pitchFamily="34" charset="0"/>
              </a:rPr>
              <a:t>1.105 Euro im 1. Lehrjahr</a:t>
            </a:r>
          </a:p>
        </p:txBody>
      </p:sp>
    </p:spTree>
    <p:extLst>
      <p:ext uri="{BB962C8B-B14F-4D97-AF65-F5344CB8AC3E}">
        <p14:creationId xmlns:p14="http://schemas.microsoft.com/office/powerpoint/2010/main" val="331836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58391"/>
            <a:ext cx="8229600" cy="807125"/>
          </a:xfrm>
        </p:spPr>
        <p:txBody>
          <a:bodyPr anchor="ctr">
            <a:noAutofit/>
          </a:bodyPr>
          <a:lstStyle/>
          <a:p>
            <a:r>
              <a:rPr lang="de-AT" sz="2800" dirty="0">
                <a:solidFill>
                  <a:srgbClr val="E6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Corona &amp; Energiekrise:</a:t>
            </a:r>
            <a:br>
              <a:rPr lang="de-AT" sz="2800" dirty="0">
                <a:solidFill>
                  <a:srgbClr val="E61E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800" dirty="0">
                <a:solidFill>
                  <a:srgbClr val="E6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Massive Unterstützung für Unternehmen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14B5187A-D4DA-418D-8AC5-8156C7C512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94" b="6340"/>
          <a:stretch/>
        </p:blipFill>
        <p:spPr bwMode="auto">
          <a:xfrm>
            <a:off x="4516858" y="1999961"/>
            <a:ext cx="4169942" cy="262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339EFD76-8005-4916-A832-1AFAC54379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2" b="43506"/>
          <a:stretch/>
        </p:blipFill>
        <p:spPr bwMode="auto">
          <a:xfrm>
            <a:off x="457200" y="1952180"/>
            <a:ext cx="3771899" cy="254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68AE23FA-FC90-440B-A558-4900F927E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665" y="1279806"/>
            <a:ext cx="8538882" cy="5580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Unternehmens-Subventionen, gemessen in % der Wirtschaftsleistung (BIP), im Durchschnitt der Jahre 2020-2022:</a:t>
            </a:r>
            <a:endParaRPr lang="de-A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1800" b="1" dirty="0">
                <a:latin typeface="Arial" panose="020B0604020202020204" pitchFamily="34" charset="0"/>
                <a:cs typeface="Arial" panose="020B0604020202020204" pitchFamily="34" charset="0"/>
              </a:rPr>
              <a:t>Österreich zahlt am meisten!</a:t>
            </a:r>
          </a:p>
        </p:txBody>
      </p:sp>
    </p:spTree>
    <p:extLst>
      <p:ext uri="{BB962C8B-B14F-4D97-AF65-F5344CB8AC3E}">
        <p14:creationId xmlns:p14="http://schemas.microsoft.com/office/powerpoint/2010/main" val="146766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ohnrunde_2017" id="{70103E38-E022-4EF3-A948-49E4D77450FC}" vid="{908AC370-6527-466F-9018-FCDCA8D2959B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sharepoint/v3/field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0</TotalTime>
  <Words>955</Words>
  <Application>Microsoft Office PowerPoint</Application>
  <PresentationFormat>Bildschirmpräsentation (16:9)</PresentationFormat>
  <Paragraphs>124</Paragraphs>
  <Slides>13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Arial</vt:lpstr>
      <vt:lpstr>Calibri</vt:lpstr>
      <vt:lpstr>Helvetica Neue LT Std</vt:lpstr>
      <vt:lpstr>Symbol</vt:lpstr>
      <vt:lpstr>Verdana</vt:lpstr>
      <vt:lpstr>Wingdings</vt:lpstr>
      <vt:lpstr>Office Theme</vt:lpstr>
      <vt:lpstr>2_Standarddesign</vt:lpstr>
      <vt:lpstr>  Wiener Memorandum  Länderbericht Österreich</vt:lpstr>
      <vt:lpstr>Wirtschaftliche Situation</vt:lpstr>
      <vt:lpstr>Inflationsentwicklung</vt:lpstr>
      <vt:lpstr>Inflationsentwicklung</vt:lpstr>
      <vt:lpstr>Situation der Metallindustrie</vt:lpstr>
      <vt:lpstr>KV-Abschluss Metallindustrie 2022</vt:lpstr>
      <vt:lpstr>Situation der  Elektro- und Elektronikindustrie</vt:lpstr>
      <vt:lpstr>KV-Abschluss  Elektro- &amp; Elektronikindustrie 2023</vt:lpstr>
      <vt:lpstr>Corona &amp; Energiekrise: Massive Unterstützung für Unternehmen</vt:lpstr>
      <vt:lpstr>Zentrale Erkenntnisse</vt:lpstr>
      <vt:lpstr>Politische Situation</vt:lpstr>
      <vt:lpstr>4.Gewerkschaftstag der PRO-GE 14.-16. Juni 2023</vt:lpstr>
      <vt:lpstr>Arbeitsprogramm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Schneller Martina</cp:lastModifiedBy>
  <cp:revision>227</cp:revision>
  <cp:lastPrinted>2023-04-19T07:40:00Z</cp:lastPrinted>
  <dcterms:created xsi:type="dcterms:W3CDTF">2010-04-12T23:12:02Z</dcterms:created>
  <dcterms:modified xsi:type="dcterms:W3CDTF">2023-07-03T10:31:39Z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