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handoutMasterIdLst>
    <p:handoutMasterId r:id="rId26"/>
  </p:handoutMasterIdLst>
  <p:sldIdLst>
    <p:sldId id="256" r:id="rId2"/>
    <p:sldId id="267" r:id="rId3"/>
    <p:sldId id="266" r:id="rId4"/>
    <p:sldId id="269" r:id="rId5"/>
    <p:sldId id="270" r:id="rId6"/>
    <p:sldId id="271" r:id="rId7"/>
    <p:sldId id="257" r:id="rId8"/>
    <p:sldId id="260" r:id="rId9"/>
    <p:sldId id="268" r:id="rId10"/>
    <p:sldId id="261" r:id="rId11"/>
    <p:sldId id="263" r:id="rId12"/>
    <p:sldId id="262" r:id="rId13"/>
    <p:sldId id="272" r:id="rId14"/>
    <p:sldId id="273" r:id="rId15"/>
    <p:sldId id="274" r:id="rId16"/>
    <p:sldId id="275" r:id="rId17"/>
    <p:sldId id="278" r:id="rId18"/>
    <p:sldId id="279" r:id="rId19"/>
    <p:sldId id="280" r:id="rId20"/>
    <p:sldId id="281" r:id="rId21"/>
    <p:sldId id="283" r:id="rId22"/>
    <p:sldId id="285" r:id="rId23"/>
    <p:sldId id="287" r:id="rId24"/>
    <p:sldId id="288" r:id="rId2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Zeleznik%20Juraj\My%20Documents\OZ%20KOVO\Konferencie\ADZ_2013\ADZ_2013-10-04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Documents%20and%20Settings\Zeleznik%20Juraj\My%20Documents\OZ%20KOVO\Konferencie\ADZ_2013\ADZ_2013-10-04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Juraj\Documents\OZ%20KOVO\OZ%20KOVO_2014-01-29\Prezentacie\Konferencie\2013-10-23_industriALL%20V5\2013-10-23_industriALL%20V5_adz\ADZ_2014-02-07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Documents%20and%20Settings\Zeleznik%20Juraj\My%20Documents\OZ%20KOVO\Konferencie\ADZ_2013\ADZ_2013-10-04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raj\Documents\OZ%20KOVO\OZ%20KOVO_2014-01-29\Prezentacie\Konferencie\XXX\SUSR_pracujuci%20na%20kratsi%20pracovny%20cas%20a%20pocet%20dohodarov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Zo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Hárok1!$B$36:$C$36</c:f>
              <c:strCache>
                <c:ptCount val="1"/>
                <c:pt idx="0">
                  <c:v>aktívne</c:v>
                </c:pt>
              </c:strCache>
            </c:strRef>
          </c:tx>
          <c:dLbls>
            <c:dLblPos val="ctr"/>
            <c:showVal val="1"/>
          </c:dLbls>
          <c:cat>
            <c:numRef>
              <c:f>Hárok1!$D$34:$E$34</c:f>
              <c:numCache>
                <c:formatCode>d\.m\.yyyy</c:formatCode>
                <c:ptCount val="2"/>
                <c:pt idx="0">
                  <c:v>41274</c:v>
                </c:pt>
                <c:pt idx="1">
                  <c:v>41517</c:v>
                </c:pt>
              </c:numCache>
            </c:numRef>
          </c:cat>
          <c:val>
            <c:numRef>
              <c:f>Hárok1!$D$36:$E$36</c:f>
              <c:numCache>
                <c:formatCode>0</c:formatCode>
                <c:ptCount val="2"/>
                <c:pt idx="0">
                  <c:v>1004</c:v>
                </c:pt>
                <c:pt idx="1">
                  <c:v>1043</c:v>
                </c:pt>
              </c:numCache>
            </c:numRef>
          </c:val>
        </c:ser>
        <c:ser>
          <c:idx val="1"/>
          <c:order val="1"/>
          <c:tx>
            <c:strRef>
              <c:f>Hárok1!$B$37:$C$37</c:f>
              <c:strCache>
                <c:ptCount val="1"/>
                <c:pt idx="0">
                  <c:v>zrušené</c:v>
                </c:pt>
              </c:strCache>
            </c:strRef>
          </c:tx>
          <c:dLbls>
            <c:dLblPos val="ctr"/>
            <c:showVal val="1"/>
          </c:dLbls>
          <c:cat>
            <c:numRef>
              <c:f>Hárok1!$D$34:$E$34</c:f>
              <c:numCache>
                <c:formatCode>d\.m\.yyyy</c:formatCode>
                <c:ptCount val="2"/>
                <c:pt idx="0">
                  <c:v>41274</c:v>
                </c:pt>
                <c:pt idx="1">
                  <c:v>41517</c:v>
                </c:pt>
              </c:numCache>
            </c:numRef>
          </c:cat>
          <c:val>
            <c:numRef>
              <c:f>Hárok1!$D$37:$E$37</c:f>
              <c:numCache>
                <c:formatCode>General</c:formatCode>
                <c:ptCount val="2"/>
                <c:pt idx="0" formatCode="0">
                  <c:v>138</c:v>
                </c:pt>
                <c:pt idx="1">
                  <c:v>128</c:v>
                </c:pt>
              </c:numCache>
            </c:numRef>
          </c:val>
        </c:ser>
        <c:ser>
          <c:idx val="2"/>
          <c:order val="2"/>
          <c:tx>
            <c:strRef>
              <c:f>Hárok1!$B$38:$C$38</c:f>
              <c:strCache>
                <c:ptCount val="1"/>
                <c:pt idx="0">
                  <c:v>pozastavené</c:v>
                </c:pt>
              </c:strCache>
            </c:strRef>
          </c:tx>
          <c:dLbls>
            <c:dLblPos val="ctr"/>
            <c:showVal val="1"/>
          </c:dLbls>
          <c:cat>
            <c:numRef>
              <c:f>Hárok1!$D$34:$E$34</c:f>
              <c:numCache>
                <c:formatCode>d\.m\.yyyy</c:formatCode>
                <c:ptCount val="2"/>
                <c:pt idx="0">
                  <c:v>41274</c:v>
                </c:pt>
                <c:pt idx="1">
                  <c:v>41517</c:v>
                </c:pt>
              </c:numCache>
            </c:numRef>
          </c:cat>
          <c:val>
            <c:numRef>
              <c:f>Hárok1!$D$38:$E$38</c:f>
              <c:numCache>
                <c:formatCode>General</c:formatCode>
                <c:ptCount val="2"/>
                <c:pt idx="0" formatCode="0">
                  <c:v>13</c:v>
                </c:pt>
                <c:pt idx="1">
                  <c:v>20</c:v>
                </c:pt>
              </c:numCache>
            </c:numRef>
          </c:val>
        </c:ser>
        <c:dLbls/>
        <c:overlap val="100"/>
        <c:axId val="69899776"/>
        <c:axId val="69901312"/>
      </c:barChart>
      <c:catAx>
        <c:axId val="69899776"/>
        <c:scaling>
          <c:orientation val="minMax"/>
        </c:scaling>
        <c:axPos val="b"/>
        <c:numFmt formatCode="d\.m\.yyyy" sourceLinked="1"/>
        <c:tickLblPos val="nextTo"/>
        <c:crossAx val="69901312"/>
        <c:crosses val="autoZero"/>
        <c:lblAlgn val="ctr"/>
        <c:lblOffset val="100"/>
      </c:catAx>
      <c:valAx>
        <c:axId val="69901312"/>
        <c:scaling>
          <c:orientation val="minMax"/>
        </c:scaling>
        <c:axPos val="l"/>
        <c:majorGridlines/>
        <c:numFmt formatCode="0" sourceLinked="1"/>
        <c:tickLblPos val="nextTo"/>
        <c:crossAx val="6989977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1.7628888215221239E-2"/>
                  <c:y val="-3.7553912016747827E-2"/>
                </c:manualLayout>
              </c:layout>
              <c:showPercent val="1"/>
            </c:dLbl>
            <c:dLbl>
              <c:idx val="2"/>
              <c:layout>
                <c:manualLayout>
                  <c:x val="-2.0339965840907831E-2"/>
                  <c:y val="-5.0446435685879663E-2"/>
                </c:manualLayout>
              </c:layout>
              <c:showPercent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showPercent val="1"/>
            <c:showLeaderLines val="1"/>
          </c:dLbls>
          <c:cat>
            <c:strRef>
              <c:f>Hárok1!$B$81:$B$90</c:f>
              <c:strCache>
                <c:ptCount val="10"/>
                <c:pt idx="0">
                  <c:v>priemyselná výroba</c:v>
                </c:pt>
                <c:pt idx="1">
                  <c:v>ostatné činnosti</c:v>
                </c:pt>
                <c:pt idx="2">
                  <c:v>informácie a komunikácia</c:v>
                </c:pt>
                <c:pt idx="3">
                  <c:v>administratívne a podporné služby</c:v>
                </c:pt>
                <c:pt idx="4">
                  <c:v>doprava a skladovanie</c:v>
                </c:pt>
                <c:pt idx="5">
                  <c:v>veľkoobchod a maloobchod</c:v>
                </c:pt>
                <c:pt idx="6">
                  <c:v>stavebníctvo</c:v>
                </c:pt>
                <c:pt idx="7">
                  <c:v>ťažba a dobývanie</c:v>
                </c:pt>
                <c:pt idx="8">
                  <c:v>zdravotníctvo a sociálna pomoc</c:v>
                </c:pt>
                <c:pt idx="9">
                  <c:v>poľnohospodárstvo, lesníctvo, rybolov</c:v>
                </c:pt>
              </c:strCache>
            </c:strRef>
          </c:cat>
          <c:val>
            <c:numRef>
              <c:f>Hárok1!$D$81:$D$90</c:f>
              <c:numCache>
                <c:formatCode>#\ ##0</c:formatCode>
                <c:ptCount val="10"/>
                <c:pt idx="0">
                  <c:v>45713</c:v>
                </c:pt>
                <c:pt idx="1">
                  <c:v>2066</c:v>
                </c:pt>
                <c:pt idx="2">
                  <c:v>590</c:v>
                </c:pt>
                <c:pt idx="3">
                  <c:v>349</c:v>
                </c:pt>
                <c:pt idx="4">
                  <c:v>270</c:v>
                </c:pt>
                <c:pt idx="5">
                  <c:v>231</c:v>
                </c:pt>
                <c:pt idx="6">
                  <c:v>189</c:v>
                </c:pt>
                <c:pt idx="7">
                  <c:v>110</c:v>
                </c:pt>
                <c:pt idx="8">
                  <c:v>101</c:v>
                </c:pt>
                <c:pt idx="9">
                  <c:v>48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0918043823734414E-2"/>
          <c:y val="0.24090373707886378"/>
          <c:w val="0.6911617465678267"/>
          <c:h val="0.65500945316518477"/>
        </c:manualLayout>
      </c:layout>
      <c:pie3D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Hárok1!$R$23:$R$25</c:f>
              <c:strCache>
                <c:ptCount val="3"/>
                <c:pt idx="0">
                  <c:v>úspora mzda</c:v>
                </c:pt>
                <c:pt idx="1">
                  <c:v>úspora odvody</c:v>
                </c:pt>
                <c:pt idx="2">
                  <c:v>fair /un-fair marža</c:v>
                </c:pt>
              </c:strCache>
            </c:strRef>
          </c:cat>
          <c:val>
            <c:numRef>
              <c:f>Hárok1!$S$23:$S$25</c:f>
              <c:numCache>
                <c:formatCode>0</c:formatCode>
                <c:ptCount val="3"/>
                <c:pt idx="0">
                  <c:v>44.827199999999962</c:v>
                </c:pt>
                <c:pt idx="1">
                  <c:v>57.024000000000001</c:v>
                </c:pt>
                <c:pt idx="2">
                  <c:v>224.37280000000021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82099869048715068"/>
          <c:y val="0.1352369086338909"/>
          <c:w val="0.15671718544629518"/>
          <c:h val="0.19962737868438019"/>
        </c:manualLayout>
      </c:layout>
    </c:legend>
    <c:plotVisOnly val="1"/>
    <c:dispBlanksAs val="zero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lrMapOvr bg1="lt1" tx1="dk1" bg2="lt2" tx2="dk2" accent1="accent1" accent2="accent2" accent3="accent3" accent4="accent4" accent5="accent5" accent6="accent6" hlink="hlink" folHlink="folHlink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Hárok1!$I$34</c:f>
              <c:strCache>
                <c:ptCount val="1"/>
                <c:pt idx="0">
                  <c:v>úspora mzda</c:v>
                </c:pt>
              </c:strCache>
            </c:strRef>
          </c:tx>
          <c:dLbls>
            <c:dLbl>
              <c:idx val="0"/>
              <c:delete val="1"/>
            </c:dLbl>
            <c:showVal val="1"/>
          </c:dLbls>
          <c:cat>
            <c:numRef>
              <c:f>Hárok1!$K$33:$M$33</c:f>
              <c:numCache>
                <c:formatCode>General</c:formatCode>
                <c:ptCount val="3"/>
                <c:pt idx="0">
                  <c:v>338</c:v>
                </c:pt>
                <c:pt idx="1">
                  <c:v>500</c:v>
                </c:pt>
                <c:pt idx="2">
                  <c:v>600</c:v>
                </c:pt>
              </c:numCache>
            </c:numRef>
          </c:cat>
          <c:val>
            <c:numRef>
              <c:f>Hárok1!$K$34:$M$34</c:f>
              <c:numCache>
                <c:formatCode>0%</c:formatCode>
                <c:ptCount val="3"/>
                <c:pt idx="0">
                  <c:v>0</c:v>
                </c:pt>
                <c:pt idx="1">
                  <c:v>0.26</c:v>
                </c:pt>
                <c:pt idx="2">
                  <c:v>0.37000000000000038</c:v>
                </c:pt>
              </c:numCache>
            </c:numRef>
          </c:val>
        </c:ser>
        <c:ser>
          <c:idx val="1"/>
          <c:order val="1"/>
          <c:tx>
            <c:strRef>
              <c:f>Hárok1!$I$35</c:f>
              <c:strCache>
                <c:ptCount val="1"/>
                <c:pt idx="0">
                  <c:v>úspora odvody</c:v>
                </c:pt>
              </c:strCache>
            </c:strRef>
          </c:tx>
          <c:dLbls>
            <c:dLbl>
              <c:idx val="0"/>
              <c:delete val="1"/>
            </c:dLbl>
            <c:showVal val="1"/>
          </c:dLbls>
          <c:cat>
            <c:numRef>
              <c:f>Hárok1!$K$33:$M$33</c:f>
              <c:numCache>
                <c:formatCode>General</c:formatCode>
                <c:ptCount val="3"/>
                <c:pt idx="0">
                  <c:v>338</c:v>
                </c:pt>
                <c:pt idx="1">
                  <c:v>500</c:v>
                </c:pt>
                <c:pt idx="2">
                  <c:v>600</c:v>
                </c:pt>
              </c:numCache>
            </c:numRef>
          </c:cat>
          <c:val>
            <c:numRef>
              <c:f>Hárok1!$K$35:$M$35</c:f>
              <c:numCache>
                <c:formatCode>0%</c:formatCode>
                <c:ptCount val="3"/>
                <c:pt idx="0">
                  <c:v>0</c:v>
                </c:pt>
                <c:pt idx="1">
                  <c:v>0.33000000000000135</c:v>
                </c:pt>
                <c:pt idx="2">
                  <c:v>0.28000000000000008</c:v>
                </c:pt>
              </c:numCache>
            </c:numRef>
          </c:val>
        </c:ser>
        <c:ser>
          <c:idx val="2"/>
          <c:order val="2"/>
          <c:tx>
            <c:strRef>
              <c:f>Hárok1!$I$36</c:f>
              <c:strCache>
                <c:ptCount val="1"/>
                <c:pt idx="0">
                  <c:v>fair marža</c:v>
                </c:pt>
              </c:strCache>
            </c:strRef>
          </c:tx>
          <c:cat>
            <c:numRef>
              <c:f>Hárok1!$K$33:$M$33</c:f>
              <c:numCache>
                <c:formatCode>General</c:formatCode>
                <c:ptCount val="3"/>
                <c:pt idx="0">
                  <c:v>338</c:v>
                </c:pt>
                <c:pt idx="1">
                  <c:v>500</c:v>
                </c:pt>
                <c:pt idx="2">
                  <c:v>600</c:v>
                </c:pt>
              </c:numCache>
            </c:numRef>
          </c:cat>
          <c:val>
            <c:numRef>
              <c:f>Hárok1!$K$36:$M$36</c:f>
              <c:numCache>
                <c:formatCode>0%</c:formatCode>
                <c:ptCount val="3"/>
                <c:pt idx="0">
                  <c:v>1</c:v>
                </c:pt>
                <c:pt idx="1">
                  <c:v>0.41000000000000031</c:v>
                </c:pt>
                <c:pt idx="2">
                  <c:v>0.35000000000000031</c:v>
                </c:pt>
              </c:numCache>
            </c:numRef>
          </c:val>
        </c:ser>
        <c:dLbls>
          <c:showVal val="1"/>
        </c:dLbls>
        <c:gapWidth val="75"/>
        <c:shape val="box"/>
        <c:axId val="74328704"/>
        <c:axId val="74338688"/>
        <c:axId val="0"/>
      </c:bar3DChart>
      <c:catAx>
        <c:axId val="74328704"/>
        <c:scaling>
          <c:orientation val="minMax"/>
        </c:scaling>
        <c:axPos val="b"/>
        <c:numFmt formatCode="General" sourceLinked="1"/>
        <c:majorTickMark val="none"/>
        <c:tickLblPos val="nextTo"/>
        <c:crossAx val="74338688"/>
        <c:crosses val="autoZero"/>
        <c:auto val="1"/>
        <c:lblAlgn val="ctr"/>
        <c:lblOffset val="100"/>
      </c:catAx>
      <c:valAx>
        <c:axId val="74338688"/>
        <c:scaling>
          <c:orientation val="minMax"/>
        </c:scaling>
        <c:axPos val="l"/>
        <c:numFmt formatCode="0%" sourceLinked="1"/>
        <c:majorTickMark val="none"/>
        <c:tickLblPos val="nextTo"/>
        <c:crossAx val="74328704"/>
        <c:crosses val="autoZero"/>
        <c:crossBetween val="between"/>
      </c:valAx>
    </c:plotArea>
    <c:legend>
      <c:legendPos val="r"/>
    </c:legend>
    <c:plotVisOnly val="1"/>
    <c:dispBlanksAs val="gap"/>
  </c:chart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Dohodari!$C$1</c:f>
              <c:strCache>
                <c:ptCount val="1"/>
                <c:pt idx="0">
                  <c:v>dohodári</c:v>
                </c:pt>
              </c:strCache>
            </c:strRef>
          </c:tx>
          <c:trendline>
            <c:trendlineType val="poly"/>
            <c:order val="2"/>
          </c:trendline>
          <c:cat>
            <c:numRef>
              <c:f>Dohodari!$B$2:$B$35</c:f>
              <c:numCache>
                <c:formatCode>[$-41B]mmmm\ yy;@</c:formatCode>
                <c:ptCount val="34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  <c:pt idx="14">
                  <c:v>40969</c:v>
                </c:pt>
                <c:pt idx="15">
                  <c:v>41000</c:v>
                </c:pt>
                <c:pt idx="16">
                  <c:v>41030</c:v>
                </c:pt>
                <c:pt idx="17">
                  <c:v>41061</c:v>
                </c:pt>
                <c:pt idx="18">
                  <c:v>41091</c:v>
                </c:pt>
                <c:pt idx="19">
                  <c:v>41122</c:v>
                </c:pt>
                <c:pt idx="20">
                  <c:v>41153</c:v>
                </c:pt>
                <c:pt idx="21">
                  <c:v>41183</c:v>
                </c:pt>
                <c:pt idx="22">
                  <c:v>41214</c:v>
                </c:pt>
                <c:pt idx="23">
                  <c:v>41244</c:v>
                </c:pt>
                <c:pt idx="24">
                  <c:v>41275</c:v>
                </c:pt>
                <c:pt idx="25">
                  <c:v>41306</c:v>
                </c:pt>
                <c:pt idx="26">
                  <c:v>41334</c:v>
                </c:pt>
                <c:pt idx="27">
                  <c:v>41365</c:v>
                </c:pt>
                <c:pt idx="28">
                  <c:v>41395</c:v>
                </c:pt>
                <c:pt idx="29">
                  <c:v>41426</c:v>
                </c:pt>
                <c:pt idx="30">
                  <c:v>41456</c:v>
                </c:pt>
                <c:pt idx="31">
                  <c:v>41487</c:v>
                </c:pt>
                <c:pt idx="32">
                  <c:v>41518</c:v>
                </c:pt>
                <c:pt idx="33">
                  <c:v>41548</c:v>
                </c:pt>
              </c:numCache>
            </c:numRef>
          </c:cat>
          <c:val>
            <c:numRef>
              <c:f>Dohodari!$C$2:$C$35</c:f>
              <c:numCache>
                <c:formatCode>#,##0</c:formatCode>
                <c:ptCount val="34"/>
                <c:pt idx="0">
                  <c:v>520002</c:v>
                </c:pt>
                <c:pt idx="1">
                  <c:v>530291</c:v>
                </c:pt>
                <c:pt idx="2">
                  <c:v>559966</c:v>
                </c:pt>
                <c:pt idx="3">
                  <c:v>584131</c:v>
                </c:pt>
                <c:pt idx="4">
                  <c:v>618417</c:v>
                </c:pt>
                <c:pt idx="5">
                  <c:v>624846</c:v>
                </c:pt>
                <c:pt idx="6">
                  <c:v>622403</c:v>
                </c:pt>
                <c:pt idx="7">
                  <c:v>631582</c:v>
                </c:pt>
                <c:pt idx="8">
                  <c:v>634159</c:v>
                </c:pt>
                <c:pt idx="9">
                  <c:v>652177</c:v>
                </c:pt>
                <c:pt idx="10">
                  <c:v>664838</c:v>
                </c:pt>
                <c:pt idx="11">
                  <c:v>635908</c:v>
                </c:pt>
                <c:pt idx="12">
                  <c:v>537088</c:v>
                </c:pt>
                <c:pt idx="13">
                  <c:v>558500</c:v>
                </c:pt>
                <c:pt idx="14">
                  <c:v>585938</c:v>
                </c:pt>
                <c:pt idx="15">
                  <c:v>609530</c:v>
                </c:pt>
                <c:pt idx="16">
                  <c:v>626817</c:v>
                </c:pt>
                <c:pt idx="17">
                  <c:v>643442</c:v>
                </c:pt>
                <c:pt idx="18">
                  <c:v>645613</c:v>
                </c:pt>
                <c:pt idx="19">
                  <c:v>651499</c:v>
                </c:pt>
                <c:pt idx="20">
                  <c:v>645582</c:v>
                </c:pt>
                <c:pt idx="21">
                  <c:v>659399</c:v>
                </c:pt>
                <c:pt idx="22">
                  <c:v>672393</c:v>
                </c:pt>
                <c:pt idx="23">
                  <c:v>642295</c:v>
                </c:pt>
                <c:pt idx="24">
                  <c:v>297422</c:v>
                </c:pt>
                <c:pt idx="25">
                  <c:v>339823</c:v>
                </c:pt>
                <c:pt idx="26">
                  <c:v>373419</c:v>
                </c:pt>
                <c:pt idx="27">
                  <c:v>404049</c:v>
                </c:pt>
                <c:pt idx="28">
                  <c:v>414848</c:v>
                </c:pt>
                <c:pt idx="29">
                  <c:v>423167</c:v>
                </c:pt>
                <c:pt idx="30">
                  <c:v>429771</c:v>
                </c:pt>
                <c:pt idx="31">
                  <c:v>434558</c:v>
                </c:pt>
                <c:pt idx="32">
                  <c:v>434899</c:v>
                </c:pt>
                <c:pt idx="33">
                  <c:v>446163</c:v>
                </c:pt>
              </c:numCache>
            </c:numRef>
          </c:val>
        </c:ser>
        <c:dLbls/>
        <c:axId val="74348032"/>
        <c:axId val="74349568"/>
      </c:barChart>
      <c:dateAx>
        <c:axId val="74348032"/>
        <c:scaling>
          <c:orientation val="minMax"/>
        </c:scaling>
        <c:axPos val="b"/>
        <c:numFmt formatCode="[$-41B]mmmm\ yy;@" sourceLinked="1"/>
        <c:tickLblPos val="nextTo"/>
        <c:crossAx val="74349568"/>
        <c:crosses val="autoZero"/>
        <c:auto val="1"/>
        <c:lblOffset val="100"/>
        <c:baseTimeUnit val="months"/>
      </c:dateAx>
      <c:valAx>
        <c:axId val="74349568"/>
        <c:scaling>
          <c:orientation val="minMax"/>
        </c:scaling>
        <c:axPos val="l"/>
        <c:majorGridlines/>
        <c:numFmt formatCode="#,##0" sourceLinked="1"/>
        <c:tickLblPos val="nextTo"/>
        <c:crossAx val="74348032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plotArea>
      <c:layout/>
      <c:barChart>
        <c:barDir val="col"/>
        <c:grouping val="clustered"/>
        <c:ser>
          <c:idx val="0"/>
          <c:order val="0"/>
          <c:trendline>
            <c:trendlineType val="poly"/>
            <c:order val="2"/>
          </c:trendline>
          <c:cat>
            <c:strRef>
              <c:f>KPC!$G$3:$Z$3</c:f>
              <c:strCache>
                <c:ptCount val="2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2013-3q</c:v>
                </c:pt>
              </c:strCache>
            </c:strRef>
          </c:cat>
          <c:val>
            <c:numRef>
              <c:f>KPC!$G$4:$Z$4</c:f>
              <c:numCache>
                <c:formatCode>#,##0.0</c:formatCode>
                <c:ptCount val="20"/>
                <c:pt idx="0">
                  <c:v>56.4</c:v>
                </c:pt>
                <c:pt idx="1">
                  <c:v>54.875000000000007</c:v>
                </c:pt>
                <c:pt idx="2">
                  <c:v>55.349999999999994</c:v>
                </c:pt>
                <c:pt idx="3">
                  <c:v>47.849999999999994</c:v>
                </c:pt>
                <c:pt idx="4">
                  <c:v>47.75</c:v>
                </c:pt>
                <c:pt idx="5">
                  <c:v>41.6</c:v>
                </c:pt>
                <c:pt idx="6">
                  <c:v>39.85</c:v>
                </c:pt>
                <c:pt idx="7">
                  <c:v>45.75</c:v>
                </c:pt>
                <c:pt idx="8">
                  <c:v>37.700000000000003</c:v>
                </c:pt>
                <c:pt idx="9">
                  <c:v>48.675000000000011</c:v>
                </c:pt>
                <c:pt idx="10">
                  <c:v>53.500000000000007</c:v>
                </c:pt>
                <c:pt idx="11">
                  <c:v>51.8</c:v>
                </c:pt>
                <c:pt idx="12">
                  <c:v>58.05</c:v>
                </c:pt>
                <c:pt idx="13">
                  <c:v>55.575000000000003</c:v>
                </c:pt>
                <c:pt idx="14">
                  <c:v>59.475000000000001</c:v>
                </c:pt>
                <c:pt idx="15">
                  <c:v>79.25</c:v>
                </c:pt>
                <c:pt idx="16">
                  <c:v>85.974999999999994</c:v>
                </c:pt>
                <c:pt idx="17">
                  <c:v>91.624999999999986</c:v>
                </c:pt>
                <c:pt idx="18">
                  <c:v>88.6</c:v>
                </c:pt>
                <c:pt idx="19">
                  <c:v>100.26666666666669</c:v>
                </c:pt>
              </c:numCache>
            </c:numRef>
          </c:val>
        </c:ser>
        <c:dLbls/>
        <c:axId val="74276864"/>
        <c:axId val="74278400"/>
      </c:barChart>
      <c:catAx>
        <c:axId val="7427686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sl-SI"/>
          </a:p>
        </c:txPr>
        <c:crossAx val="74278400"/>
        <c:crosses val="autoZero"/>
        <c:auto val="1"/>
        <c:lblAlgn val="ctr"/>
        <c:lblOffset val="100"/>
      </c:catAx>
      <c:valAx>
        <c:axId val="7427840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n-US" sz="1200"/>
                  <a:t>tis.</a:t>
                </a:r>
              </a:p>
            </c:rich>
          </c:tx>
        </c:title>
        <c:numFmt formatCode="#,##0.0" sourceLinked="1"/>
        <c:tickLblPos val="nextTo"/>
        <c:txPr>
          <a:bodyPr/>
          <a:lstStyle/>
          <a:p>
            <a:pPr>
              <a:defRPr sz="1200"/>
            </a:pPr>
            <a:endParaRPr lang="sl-SI"/>
          </a:p>
        </c:txPr>
        <c:crossAx val="74276864"/>
        <c:crosses val="autoZero"/>
        <c:crossBetween val="between"/>
      </c:valAx>
    </c:plotArea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0.90249</cdr:x>
      <cdr:y>0.42235</cdr:y>
    </cdr:from>
    <cdr:to>
      <cdr:x>0.99874</cdr:x>
      <cdr:y>0.47156</cdr:y>
    </cdr:to>
    <cdr:sp macro="" textlink="">
      <cdr:nvSpPr>
        <cdr:cNvPr id="2" name="BlokTextu 1"/>
        <cdr:cNvSpPr txBox="1"/>
      </cdr:nvSpPr>
      <cdr:spPr>
        <a:xfrm xmlns:a="http://schemas.openxmlformats.org/drawingml/2006/main">
          <a:off x="7427168" y="1853877"/>
          <a:ext cx="792088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900" dirty="0" smtClean="0"/>
            <a:t>Stillgelegte</a:t>
          </a:r>
          <a:endParaRPr lang="sk-SK" sz="900" dirty="0"/>
        </a:p>
      </cdr:txBody>
    </cdr:sp>
  </cdr:relSizeAnchor>
  <cdr:relSizeAnchor xmlns:cdr="http://schemas.openxmlformats.org/drawingml/2006/chartDrawing">
    <cdr:from>
      <cdr:x>0.90249</cdr:x>
      <cdr:y>0.47156</cdr:y>
    </cdr:from>
    <cdr:to>
      <cdr:x>0.99874</cdr:x>
      <cdr:y>0.52078</cdr:y>
    </cdr:to>
    <cdr:sp macro="" textlink="">
      <cdr:nvSpPr>
        <cdr:cNvPr id="3" name="BlokTextu 1"/>
        <cdr:cNvSpPr txBox="1"/>
      </cdr:nvSpPr>
      <cdr:spPr>
        <a:xfrm xmlns:a="http://schemas.openxmlformats.org/drawingml/2006/main">
          <a:off x="7427168" y="2069901"/>
          <a:ext cx="792088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900" dirty="0" smtClean="0"/>
            <a:t>Aufgelöste</a:t>
          </a:r>
          <a:endParaRPr lang="sk-SK" sz="900" dirty="0"/>
        </a:p>
      </cdr:txBody>
    </cdr:sp>
  </cdr:relSizeAnchor>
  <cdr:relSizeAnchor xmlns:cdr="http://schemas.openxmlformats.org/drawingml/2006/chartDrawing">
    <cdr:from>
      <cdr:x>0.90249</cdr:x>
      <cdr:y>0.52078</cdr:y>
    </cdr:from>
    <cdr:to>
      <cdr:x>0.99874</cdr:x>
      <cdr:y>0.56999</cdr:y>
    </cdr:to>
    <cdr:sp macro="" textlink="">
      <cdr:nvSpPr>
        <cdr:cNvPr id="4" name="BlokTextu 1"/>
        <cdr:cNvSpPr txBox="1"/>
      </cdr:nvSpPr>
      <cdr:spPr>
        <a:xfrm xmlns:a="http://schemas.openxmlformats.org/drawingml/2006/main">
          <a:off x="7427168" y="2285925"/>
          <a:ext cx="792088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900" dirty="0" smtClean="0"/>
            <a:t>Aktive</a:t>
          </a:r>
          <a:endParaRPr lang="sk-SK" sz="9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0.2275</cdr:x>
      <cdr:y>0.06311</cdr:y>
    </cdr:to>
    <cdr:sp macro="" textlink="">
      <cdr:nvSpPr>
        <cdr:cNvPr id="2" name="BlokTextu 9"/>
        <cdr:cNvSpPr txBox="1"/>
      </cdr:nvSpPr>
      <cdr:spPr>
        <a:xfrm xmlns:a="http://schemas.openxmlformats.org/drawingml/2006/main">
          <a:off x="0" y="0"/>
          <a:ext cx="187220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k-SK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ndar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ndar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ndar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ndar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ndar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ndar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ndar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ndar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ndara"/>
            </a:defRPr>
          </a:lvl9pPr>
        </a:lstStyle>
        <a:p xmlns:a="http://schemas.openxmlformats.org/drawingml/2006/main">
          <a:r>
            <a:rPr lang="de-DE" sz="1200" dirty="0" smtClean="0"/>
            <a:t>Zusammen</a:t>
          </a:r>
          <a:r>
            <a:rPr lang="sk-SK" sz="1200" dirty="0" smtClean="0"/>
            <a:t>: 49 675</a:t>
          </a:r>
          <a:endParaRPr lang="sk-SK" sz="1200" dirty="0"/>
        </a:p>
      </cdr:txBody>
    </cdr:sp>
  </cdr:relSizeAnchor>
  <cdr:relSizeAnchor xmlns:cdr="http://schemas.openxmlformats.org/drawingml/2006/chartDrawing">
    <cdr:from>
      <cdr:x>0.7275</cdr:x>
      <cdr:y>0.2419</cdr:y>
    </cdr:from>
    <cdr:to>
      <cdr:x>0.92874</cdr:x>
      <cdr:y>0.29111</cdr:y>
    </cdr:to>
    <cdr:sp macro="" textlink="">
      <cdr:nvSpPr>
        <cdr:cNvPr id="3" name="BlokTextu 1"/>
        <cdr:cNvSpPr txBox="1"/>
      </cdr:nvSpPr>
      <cdr:spPr>
        <a:xfrm xmlns:a="http://schemas.openxmlformats.org/drawingml/2006/main">
          <a:off x="5987008" y="1061789"/>
          <a:ext cx="1656184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900" dirty="0" smtClean="0"/>
            <a:t>Industrie</a:t>
          </a:r>
          <a:endParaRPr lang="sk-SK" sz="900" dirty="0"/>
        </a:p>
      </cdr:txBody>
    </cdr:sp>
  </cdr:relSizeAnchor>
  <cdr:relSizeAnchor xmlns:cdr="http://schemas.openxmlformats.org/drawingml/2006/chartDrawing">
    <cdr:from>
      <cdr:x>0.7275</cdr:x>
      <cdr:y>0.29111</cdr:y>
    </cdr:from>
    <cdr:to>
      <cdr:x>0.88499</cdr:x>
      <cdr:y>0.34033</cdr:y>
    </cdr:to>
    <cdr:sp macro="" textlink="">
      <cdr:nvSpPr>
        <cdr:cNvPr id="4" name="BlokTextu 1"/>
        <cdr:cNvSpPr txBox="1"/>
      </cdr:nvSpPr>
      <cdr:spPr>
        <a:xfrm xmlns:a="http://schemas.openxmlformats.org/drawingml/2006/main">
          <a:off x="5987008" y="1277813"/>
          <a:ext cx="1296144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900" dirty="0" smtClean="0"/>
            <a:t>Andere Tätigkeiten</a:t>
          </a:r>
          <a:endParaRPr lang="sk-SK" sz="900" dirty="0"/>
        </a:p>
      </cdr:txBody>
    </cdr:sp>
  </cdr:relSizeAnchor>
  <cdr:relSizeAnchor xmlns:cdr="http://schemas.openxmlformats.org/drawingml/2006/chartDrawing">
    <cdr:from>
      <cdr:x>0.7275</cdr:x>
      <cdr:y>0.34033</cdr:y>
    </cdr:from>
    <cdr:to>
      <cdr:x>0.94624</cdr:x>
      <cdr:y>0.38954</cdr:y>
    </cdr:to>
    <cdr:sp macro="" textlink="">
      <cdr:nvSpPr>
        <cdr:cNvPr id="5" name="BlokTextu 1"/>
        <cdr:cNvSpPr txBox="1"/>
      </cdr:nvSpPr>
      <cdr:spPr>
        <a:xfrm xmlns:a="http://schemas.openxmlformats.org/drawingml/2006/main">
          <a:off x="5987008" y="1493837"/>
          <a:ext cx="1800200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900" dirty="0" smtClean="0"/>
            <a:t>ITC</a:t>
          </a:r>
          <a:endParaRPr lang="sk-SK" sz="900" dirty="0"/>
        </a:p>
      </cdr:txBody>
    </cdr:sp>
  </cdr:relSizeAnchor>
  <cdr:relSizeAnchor xmlns:cdr="http://schemas.openxmlformats.org/drawingml/2006/chartDrawing">
    <cdr:from>
      <cdr:x>0.7275</cdr:x>
      <cdr:y>0.38954</cdr:y>
    </cdr:from>
    <cdr:to>
      <cdr:x>0.98124</cdr:x>
      <cdr:y>0.43875</cdr:y>
    </cdr:to>
    <cdr:sp macro="" textlink="">
      <cdr:nvSpPr>
        <cdr:cNvPr id="6" name="BlokTextu 1"/>
        <cdr:cNvSpPr txBox="1"/>
      </cdr:nvSpPr>
      <cdr:spPr>
        <a:xfrm xmlns:a="http://schemas.openxmlformats.org/drawingml/2006/main">
          <a:off x="5987008" y="1709861"/>
          <a:ext cx="2088232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900" dirty="0" smtClean="0"/>
            <a:t>Administrative</a:t>
          </a:r>
          <a:endParaRPr lang="sk-SK" sz="900" dirty="0"/>
        </a:p>
      </cdr:txBody>
    </cdr:sp>
  </cdr:relSizeAnchor>
  <cdr:relSizeAnchor xmlns:cdr="http://schemas.openxmlformats.org/drawingml/2006/chartDrawing">
    <cdr:from>
      <cdr:x>0.7275</cdr:x>
      <cdr:y>0.45516</cdr:y>
    </cdr:from>
    <cdr:to>
      <cdr:x>0.92874</cdr:x>
      <cdr:y>0.49954</cdr:y>
    </cdr:to>
    <cdr:sp macro="" textlink="">
      <cdr:nvSpPr>
        <cdr:cNvPr id="7" name="BlokTextu 1"/>
        <cdr:cNvSpPr txBox="1"/>
      </cdr:nvSpPr>
      <cdr:spPr>
        <a:xfrm xmlns:a="http://schemas.openxmlformats.org/drawingml/2006/main">
          <a:off x="5987008" y="1997893"/>
          <a:ext cx="1656184" cy="1948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900" dirty="0" smtClean="0"/>
            <a:t>Transport und Lagerung</a:t>
          </a:r>
          <a:endParaRPr lang="sk-SK" sz="900" dirty="0"/>
        </a:p>
      </cdr:txBody>
    </cdr:sp>
  </cdr:relSizeAnchor>
  <cdr:relSizeAnchor xmlns:cdr="http://schemas.openxmlformats.org/drawingml/2006/chartDrawing">
    <cdr:from>
      <cdr:x>0.7275</cdr:x>
      <cdr:y>0.50437</cdr:y>
    </cdr:from>
    <cdr:to>
      <cdr:x>0.93749</cdr:x>
      <cdr:y>0.55359</cdr:y>
    </cdr:to>
    <cdr:sp macro="" textlink="">
      <cdr:nvSpPr>
        <cdr:cNvPr id="8" name="BlokTextu 1"/>
        <cdr:cNvSpPr txBox="1"/>
      </cdr:nvSpPr>
      <cdr:spPr>
        <a:xfrm xmlns:a="http://schemas.openxmlformats.org/drawingml/2006/main">
          <a:off x="5987008" y="2213917"/>
          <a:ext cx="1728192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900" dirty="0" smtClean="0"/>
            <a:t>Groß und Kleinhandel</a:t>
          </a:r>
          <a:endParaRPr lang="sk-SK" sz="900" dirty="0"/>
        </a:p>
      </cdr:txBody>
    </cdr:sp>
  </cdr:relSizeAnchor>
  <cdr:relSizeAnchor xmlns:cdr="http://schemas.openxmlformats.org/drawingml/2006/chartDrawing">
    <cdr:from>
      <cdr:x>0.7275</cdr:x>
      <cdr:y>0.55359</cdr:y>
    </cdr:from>
    <cdr:to>
      <cdr:x>0.90249</cdr:x>
      <cdr:y>0.6028</cdr:y>
    </cdr:to>
    <cdr:sp macro="" textlink="">
      <cdr:nvSpPr>
        <cdr:cNvPr id="9" name="BlokTextu 1"/>
        <cdr:cNvSpPr txBox="1"/>
      </cdr:nvSpPr>
      <cdr:spPr>
        <a:xfrm xmlns:a="http://schemas.openxmlformats.org/drawingml/2006/main">
          <a:off x="5987008" y="2429941"/>
          <a:ext cx="1440160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900" dirty="0" smtClean="0"/>
            <a:t>Bauwesen</a:t>
          </a:r>
          <a:endParaRPr lang="sk-SK" sz="900" dirty="0"/>
        </a:p>
      </cdr:txBody>
    </cdr:sp>
  </cdr:relSizeAnchor>
  <cdr:relSizeAnchor xmlns:cdr="http://schemas.openxmlformats.org/drawingml/2006/chartDrawing">
    <cdr:from>
      <cdr:x>0.7275</cdr:x>
      <cdr:y>0.6028</cdr:y>
    </cdr:from>
    <cdr:to>
      <cdr:x>0.89374</cdr:x>
      <cdr:y>0.66842</cdr:y>
    </cdr:to>
    <cdr:sp macro="" textlink="">
      <cdr:nvSpPr>
        <cdr:cNvPr id="10" name="BlokTextu 1"/>
        <cdr:cNvSpPr txBox="1"/>
      </cdr:nvSpPr>
      <cdr:spPr>
        <a:xfrm xmlns:a="http://schemas.openxmlformats.org/drawingml/2006/main">
          <a:off x="5987008" y="2645965"/>
          <a:ext cx="1368152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900" dirty="0" smtClean="0"/>
            <a:t>Gewinnung</a:t>
          </a:r>
          <a:endParaRPr lang="sk-SK" sz="900" dirty="0"/>
        </a:p>
      </cdr:txBody>
    </cdr:sp>
  </cdr:relSizeAnchor>
  <cdr:relSizeAnchor xmlns:cdr="http://schemas.openxmlformats.org/drawingml/2006/chartDrawing">
    <cdr:from>
      <cdr:x>0.7275</cdr:x>
      <cdr:y>0.65202</cdr:y>
    </cdr:from>
    <cdr:to>
      <cdr:x>0.98124</cdr:x>
      <cdr:y>0.70123</cdr:y>
    </cdr:to>
    <cdr:sp macro="" textlink="">
      <cdr:nvSpPr>
        <cdr:cNvPr id="11" name="BlokTextu 1"/>
        <cdr:cNvSpPr txBox="1"/>
      </cdr:nvSpPr>
      <cdr:spPr>
        <a:xfrm xmlns:a="http://schemas.openxmlformats.org/drawingml/2006/main">
          <a:off x="5987008" y="2861989"/>
          <a:ext cx="2088232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900" dirty="0" smtClean="0"/>
            <a:t>Gesundheitswesen und Sozialhilfe </a:t>
          </a:r>
          <a:endParaRPr lang="sk-SK" sz="900" dirty="0"/>
        </a:p>
      </cdr:txBody>
    </cdr:sp>
  </cdr:relSizeAnchor>
  <cdr:relSizeAnchor xmlns:cdr="http://schemas.openxmlformats.org/drawingml/2006/chartDrawing">
    <cdr:from>
      <cdr:x>0.7275</cdr:x>
      <cdr:y>0.70123</cdr:y>
    </cdr:from>
    <cdr:to>
      <cdr:x>0.98124</cdr:x>
      <cdr:y>0.76685</cdr:y>
    </cdr:to>
    <cdr:sp macro="" textlink="">
      <cdr:nvSpPr>
        <cdr:cNvPr id="12" name="BlokTextu 1"/>
        <cdr:cNvSpPr txBox="1"/>
      </cdr:nvSpPr>
      <cdr:spPr>
        <a:xfrm xmlns:a="http://schemas.openxmlformats.org/drawingml/2006/main">
          <a:off x="5987008" y="3078013"/>
          <a:ext cx="2088232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900" dirty="0" smtClean="0"/>
            <a:t>Landwirtschaft, Forstwesen und Fischfang</a:t>
          </a:r>
          <a:endParaRPr lang="sk-SK" sz="9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0.81048</cdr:x>
      <cdr:y>0.40627</cdr:y>
    </cdr:from>
    <cdr:to>
      <cdr:x>0.9339</cdr:x>
      <cdr:y>0.67122</cdr:y>
    </cdr:to>
    <cdr:sp macro="" textlink="">
      <cdr:nvSpPr>
        <cdr:cNvPr id="2" name="BlokTextu 1"/>
        <cdr:cNvSpPr txBox="1"/>
      </cdr:nvSpPr>
      <cdr:spPr>
        <a:xfrm xmlns:a="http://schemas.openxmlformats.org/drawingml/2006/main">
          <a:off x="6004718" y="14021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k-SK" sz="1100"/>
        </a:p>
      </cdr:txBody>
    </cdr:sp>
  </cdr:relSizeAnchor>
  <cdr:relSizeAnchor xmlns:cdr="http://schemas.openxmlformats.org/drawingml/2006/chartDrawing">
    <cdr:from>
      <cdr:x>0.81048</cdr:x>
      <cdr:y>0.40627</cdr:y>
    </cdr:from>
    <cdr:to>
      <cdr:x>0.95627</cdr:x>
      <cdr:y>0.76097</cdr:y>
    </cdr:to>
    <cdr:sp macro="" textlink="">
      <cdr:nvSpPr>
        <cdr:cNvPr id="3" name="BlokTextu 2"/>
        <cdr:cNvSpPr txBox="1"/>
      </cdr:nvSpPr>
      <cdr:spPr>
        <a:xfrm xmlns:a="http://schemas.openxmlformats.org/drawingml/2006/main">
          <a:off x="6004718" y="1402134"/>
          <a:ext cx="1080120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171450" indent="-171450">
            <a:buFontTx/>
            <a:buChar char="-"/>
          </a:pPr>
          <a:r>
            <a:rPr lang="de-DE" sz="1000" dirty="0" smtClean="0"/>
            <a:t>Lohne</a:t>
          </a:r>
          <a:r>
            <a:rPr lang="sk-SK" sz="1000" dirty="0" err="1" smtClean="0"/>
            <a:t>ins</a:t>
          </a:r>
          <a:r>
            <a:rPr lang="de-DE" sz="1000" dirty="0" err="1" smtClean="0"/>
            <a:t>parung</a:t>
          </a:r>
          <a:endParaRPr lang="de-DE" sz="1000" dirty="0" smtClean="0"/>
        </a:p>
        <a:p xmlns:a="http://schemas.openxmlformats.org/drawingml/2006/main">
          <a:pPr marL="171450" indent="-171450">
            <a:buFontTx/>
            <a:buChar char="-"/>
          </a:pPr>
          <a:r>
            <a:rPr lang="de-DE" sz="1000" dirty="0" err="1" smtClean="0"/>
            <a:t>Steu</a:t>
          </a:r>
          <a:r>
            <a:rPr lang="sk-SK" sz="1000" dirty="0" err="1" smtClean="0"/>
            <a:t>ein</a:t>
          </a:r>
          <a:r>
            <a:rPr lang="de-DE" sz="1000" dirty="0" err="1" smtClean="0"/>
            <a:t>sparung</a:t>
          </a:r>
          <a:endParaRPr lang="de-DE" sz="1000" dirty="0" smtClean="0"/>
        </a:p>
        <a:p xmlns:a="http://schemas.openxmlformats.org/drawingml/2006/main">
          <a:pPr marL="171450" indent="-171450">
            <a:buFontTx/>
            <a:buChar char="-"/>
          </a:pPr>
          <a:r>
            <a:rPr lang="de-DE" sz="1000" dirty="0" smtClean="0"/>
            <a:t>Fair</a:t>
          </a:r>
          <a:r>
            <a:rPr lang="sk-SK" sz="1000" dirty="0" smtClean="0"/>
            <a:t>e</a:t>
          </a:r>
          <a:r>
            <a:rPr lang="de-DE" sz="1000" dirty="0" smtClean="0"/>
            <a:t>/ unfair</a:t>
          </a:r>
          <a:r>
            <a:rPr lang="sk-SK" sz="1000" dirty="0" smtClean="0"/>
            <a:t>e</a:t>
          </a:r>
          <a:r>
            <a:rPr lang="de-DE" sz="1000" dirty="0" smtClean="0"/>
            <a:t> Marge</a:t>
          </a:r>
          <a:endParaRPr lang="sk-SK" sz="10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0.88625</cdr:x>
      <cdr:y>0.43392</cdr:y>
    </cdr:from>
    <cdr:to>
      <cdr:x>1</cdr:x>
      <cdr:y>0.48314</cdr:y>
    </cdr:to>
    <cdr:sp macro="" textlink="">
      <cdr:nvSpPr>
        <cdr:cNvPr id="2" name="BlokTextu 1"/>
        <cdr:cNvSpPr txBox="1"/>
      </cdr:nvSpPr>
      <cdr:spPr>
        <a:xfrm xmlns:a="http://schemas.openxmlformats.org/drawingml/2006/main">
          <a:off x="7333952" y="1904677"/>
          <a:ext cx="936104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800" dirty="0" smtClean="0"/>
            <a:t>Fair</a:t>
          </a:r>
          <a:r>
            <a:rPr lang="sk-SK" sz="800" dirty="0" smtClean="0"/>
            <a:t>e</a:t>
          </a:r>
          <a:r>
            <a:rPr lang="de-DE" sz="800" dirty="0" smtClean="0"/>
            <a:t> Marge</a:t>
          </a:r>
          <a:endParaRPr lang="sk-SK" sz="800" dirty="0"/>
        </a:p>
      </cdr:txBody>
    </cdr:sp>
  </cdr:relSizeAnchor>
  <cdr:relSizeAnchor xmlns:cdr="http://schemas.openxmlformats.org/drawingml/2006/chartDrawing">
    <cdr:from>
      <cdr:x>0.88625</cdr:x>
      <cdr:y>0.52078</cdr:y>
    </cdr:from>
    <cdr:to>
      <cdr:x>1</cdr:x>
      <cdr:y>0.56999</cdr:y>
    </cdr:to>
    <cdr:sp macro="" textlink="">
      <cdr:nvSpPr>
        <cdr:cNvPr id="3" name="BlokTextu 1"/>
        <cdr:cNvSpPr txBox="1"/>
      </cdr:nvSpPr>
      <cdr:spPr>
        <a:xfrm xmlns:a="http://schemas.openxmlformats.org/drawingml/2006/main">
          <a:off x="7293496" y="2285925"/>
          <a:ext cx="936104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800" dirty="0" smtClean="0"/>
            <a:t>Lohneinsparung</a:t>
          </a:r>
          <a:endParaRPr lang="sk-SK" sz="800" dirty="0"/>
        </a:p>
      </cdr:txBody>
    </cdr:sp>
  </cdr:relSizeAnchor>
  <cdr:relSizeAnchor xmlns:cdr="http://schemas.openxmlformats.org/drawingml/2006/chartDrawing">
    <cdr:from>
      <cdr:x>0.88499</cdr:x>
      <cdr:y>0.47156</cdr:y>
    </cdr:from>
    <cdr:to>
      <cdr:x>1</cdr:x>
      <cdr:y>0.53235</cdr:y>
    </cdr:to>
    <cdr:sp macro="" textlink="">
      <cdr:nvSpPr>
        <cdr:cNvPr id="4" name="BlokTextu 1"/>
        <cdr:cNvSpPr txBox="1"/>
      </cdr:nvSpPr>
      <cdr:spPr>
        <a:xfrm xmlns:a="http://schemas.openxmlformats.org/drawingml/2006/main">
          <a:off x="7283152" y="2069901"/>
          <a:ext cx="946448" cy="2668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700" dirty="0" smtClean="0"/>
            <a:t>Abgabeneinsparung</a:t>
          </a:r>
          <a:endParaRPr lang="sk-SK" sz="7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77AA52-9889-4E5D-B3AC-5F83B55C68FF}" type="datetimeFigureOut">
              <a:rPr lang="sk-SK"/>
              <a:pPr>
                <a:defRPr/>
              </a:pPr>
              <a:t>24. 3. 2014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BEA0CA-A6F0-46EC-81AD-937E8B53742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51652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3C591-A999-42BD-92DA-9AC0B2E75497}" type="datetimeFigureOut">
              <a:rPr lang="sk-SK"/>
              <a:pPr>
                <a:defRPr/>
              </a:pPr>
              <a:t>24. 3. 2014</a:t>
            </a:fld>
            <a:endParaRPr lang="sk-SK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59156-E26B-4188-8D50-0DFF756D2F1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357DB-5C6E-4EE2-8502-4D545671896D}" type="datetimeFigureOut">
              <a:rPr lang="sk-SK"/>
              <a:pPr>
                <a:defRPr/>
              </a:pPr>
              <a:t>24. 3. 2014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FA463-974D-4FC2-9BFB-0D3B09FE4C6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824E1-23EA-47BB-8B56-7F62BBDD29EC}" type="datetimeFigureOut">
              <a:rPr lang="sk-SK"/>
              <a:pPr>
                <a:defRPr/>
              </a:pPr>
              <a:t>24. 3. 2014</a:t>
            </a:fld>
            <a:endParaRPr lang="sk-SK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C0B3F-CF30-4532-B77A-BA7862124E9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65674-6660-4B1A-A318-84A6F648C976}" type="datetimeFigureOut">
              <a:rPr lang="sk-SK"/>
              <a:pPr>
                <a:defRPr/>
              </a:pPr>
              <a:t>24. 3. 2014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B3E15-0A5A-42C1-85F1-F5B957A4F0B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F1B7D-2495-4844-A237-32EF030527B7}" type="datetimeFigureOut">
              <a:rPr lang="sk-SK"/>
              <a:pPr>
                <a:defRPr/>
              </a:pPr>
              <a:t>24. 3. 2014</a:t>
            </a:fld>
            <a:endParaRPr lang="sk-SK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B3D82-B16D-4244-B754-10E14960B9D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AE421-846F-4C55-A626-27C696708406}" type="datetimeFigureOut">
              <a:rPr lang="sk-SK"/>
              <a:pPr>
                <a:defRPr/>
              </a:pPr>
              <a:t>24. 3. 2014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AF243-F888-4DC6-9F0D-B70E56BFC6D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F14A5-F8C7-4164-A1C9-4BD4ED9B6935}" type="datetimeFigureOut">
              <a:rPr lang="sk-SK"/>
              <a:pPr>
                <a:defRPr/>
              </a:pPr>
              <a:t>24. 3. 2014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70444-F6AF-4462-A0A8-BE39ED158A6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BDE67-CE90-4168-901B-CB7D542B1A83}" type="datetimeFigureOut">
              <a:rPr lang="sk-SK"/>
              <a:pPr>
                <a:defRPr/>
              </a:pPr>
              <a:t>24. 3. 2014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FC888-5842-48B1-BDC5-1D9195E1AED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C2229-3D79-4759-B969-482AB33EB9C4}" type="datetimeFigureOut">
              <a:rPr lang="sk-SK"/>
              <a:pPr>
                <a:defRPr/>
              </a:pPr>
              <a:t>24. 3. 2014</a:t>
            </a:fld>
            <a:endParaRPr lang="sk-SK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EC01B-B1D8-4677-A973-CD9A0D9426D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D52E3-003B-48AA-A613-CC4FABE82851}" type="datetimeFigureOut">
              <a:rPr lang="sk-SK"/>
              <a:pPr>
                <a:defRPr/>
              </a:pPr>
              <a:t>24. 3. 2014</a:t>
            </a:fld>
            <a:endParaRPr lang="sk-SK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2C765-D8F4-494F-9344-421EFA0CAD2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2C36A-74EA-4925-BDC7-DEBB45ABB9C4}" type="datetimeFigureOut">
              <a:rPr lang="sk-SK"/>
              <a:pPr>
                <a:defRPr/>
              </a:pPr>
              <a:t>24. 3. 2014</a:t>
            </a:fld>
            <a:endParaRPr lang="sk-SK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4D3D-6EEB-4A45-A079-8AFF2C20FD8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štýly predlohy textu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B0A1BD-CD3C-4AB4-8CED-A1600D2E273C}" type="datetimeFigureOut">
              <a:rPr lang="sk-SK"/>
              <a:pPr>
                <a:defRPr/>
              </a:pPr>
              <a:t>24. 3. 2014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918080-B898-4BCC-8E55-BED39A9EAF5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7" r:id="rId2"/>
    <p:sldLayoutId id="2147483949" r:id="rId3"/>
    <p:sldLayoutId id="2147483946" r:id="rId4"/>
    <p:sldLayoutId id="2147483945" r:id="rId5"/>
    <p:sldLayoutId id="2147483944" r:id="rId6"/>
    <p:sldLayoutId id="2147483950" r:id="rId7"/>
    <p:sldLayoutId id="2147483951" r:id="rId8"/>
    <p:sldLayoutId id="2147483952" r:id="rId9"/>
    <p:sldLayoutId id="2147483943" r:id="rId10"/>
    <p:sldLayoutId id="21474839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k-SK" sz="4000" smtClean="0"/>
              <a:t/>
            </a:r>
            <a:br>
              <a:rPr lang="sk-SK" sz="4000" smtClean="0"/>
            </a:br>
            <a:r>
              <a:rPr lang="sk-SK" sz="4000" smtClean="0"/>
              <a:t/>
            </a:r>
            <a:br>
              <a:rPr lang="sk-SK" sz="4000" smtClean="0"/>
            </a:br>
            <a:r>
              <a:rPr lang="sk-SK" sz="3600" smtClean="0">
                <a:latin typeface="Arial" charset="0"/>
              </a:rPr>
              <a:t>Leiharbeitbeschäftigung in der SR</a:t>
            </a:r>
            <a:endParaRPr lang="sk-SK" sz="360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k-SK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sk-SK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sk-SK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de-DE" dirty="0" smtClean="0"/>
              <a:t>Slowenien</a:t>
            </a:r>
            <a:r>
              <a:rPr lang="sk-SK" dirty="0" smtClean="0"/>
              <a:t>	</a:t>
            </a:r>
            <a:r>
              <a:rPr lang="de-DE" dirty="0" smtClean="0"/>
              <a:t>   		</a:t>
            </a:r>
            <a:r>
              <a:rPr lang="sk-SK" dirty="0" smtClean="0"/>
              <a:t>	      </a:t>
            </a:r>
            <a:r>
              <a:rPr lang="de-DE" dirty="0" smtClean="0"/>
              <a:t>20.03.2014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143000"/>
          </a:xfrm>
        </p:spPr>
        <p:txBody>
          <a:bodyPr/>
          <a:lstStyle/>
          <a:p>
            <a:pPr algn="l" eaLnBrk="1" hangingPunct="1"/>
            <a:r>
              <a:rPr lang="de-DE" sz="1800" b="1" dirty="0" smtClean="0">
                <a:latin typeface="Arial" charset="0"/>
              </a:rPr>
              <a:t>Abb.: 3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Gewinnmarge </a:t>
            </a:r>
            <a:r>
              <a:rPr lang="de-DE" altLang="sk-SK" sz="1800" b="1" dirty="0" smtClean="0"/>
              <a:t>vo</a:t>
            </a:r>
            <a:r>
              <a:rPr lang="de-DE" altLang="sk-SK" sz="1600" b="1" dirty="0" smtClean="0">
                <a:latin typeface="Arial" charset="0"/>
              </a:rPr>
              <a:t>m</a:t>
            </a:r>
            <a:r>
              <a:rPr lang="de-DE" altLang="sk-SK" sz="1800" b="1" dirty="0" smtClean="0"/>
              <a:t> Personalleasing </a:t>
            </a:r>
            <a:r>
              <a:rPr lang="de-DE" altLang="sk-SK" sz="1600" b="1" dirty="0" smtClean="0">
                <a:latin typeface="Arial" charset="0"/>
              </a:rPr>
              <a:t>der </a:t>
            </a:r>
            <a:r>
              <a:rPr lang="de-DE" altLang="sk-SK" sz="1800" b="1" dirty="0" smtClean="0"/>
              <a:t>„ </a:t>
            </a:r>
            <a:r>
              <a:rPr lang="de-DE" altLang="sk-SK" sz="1600" b="1" dirty="0" smtClean="0">
                <a:latin typeface="Arial" charset="0"/>
              </a:rPr>
              <a:t>übrigen</a:t>
            </a:r>
            <a:r>
              <a:rPr lang="de-DE" altLang="sk-SK" sz="1800" b="1" dirty="0" smtClean="0"/>
              <a:t>“ und „</a:t>
            </a:r>
            <a:r>
              <a:rPr lang="de-DE" altLang="sk-SK" sz="1600" b="1" dirty="0" smtClean="0">
                <a:latin typeface="Arial" charset="0"/>
              </a:rPr>
              <a:t>fairen</a:t>
            </a:r>
            <a:r>
              <a:rPr lang="de-DE" altLang="sk-SK" sz="1800" b="1" dirty="0" smtClean="0"/>
              <a:t>“ </a:t>
            </a:r>
            <a:r>
              <a:rPr lang="de-DE" altLang="sk-SK" sz="1600" b="1" dirty="0" smtClean="0">
                <a:latin typeface="Arial" charset="0"/>
              </a:rPr>
              <a:t>Leiharbeitsagenturen</a:t>
            </a:r>
            <a:r>
              <a:rPr lang="de-DE" altLang="sk-SK" sz="1800" b="1" dirty="0" smtClean="0"/>
              <a:t>  (500 EUR </a:t>
            </a:r>
            <a:r>
              <a:rPr lang="de-DE" altLang="sk-SK" sz="1600" b="1" dirty="0" smtClean="0">
                <a:latin typeface="Arial" charset="0"/>
              </a:rPr>
              <a:t>gegen</a:t>
            </a:r>
            <a:r>
              <a:rPr lang="de-DE" altLang="sk-SK" sz="1800" b="1" dirty="0" smtClean="0"/>
              <a:t> 338 EUR)</a:t>
            </a:r>
            <a:endParaRPr lang="de-DE" sz="1800" b="1" dirty="0" smtClean="0"/>
          </a:p>
        </p:txBody>
      </p:sp>
      <p:sp>
        <p:nvSpPr>
          <p:cNvPr id="23554" name="BlokTextu 3"/>
          <p:cNvSpPr txBox="1">
            <a:spLocks noChangeArrowheads="1"/>
          </p:cNvSpPr>
          <p:nvPr/>
        </p:nvSpPr>
        <p:spPr bwMode="auto">
          <a:xfrm>
            <a:off x="0" y="6656388"/>
            <a:ext cx="18716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800">
                <a:latin typeface="Candara" pitchFamily="34" charset="0"/>
              </a:rPr>
              <a:t>Zdroj: vlastné výpočty</a:t>
            </a: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6064515"/>
              </p:ext>
            </p:extLst>
          </p:nvPr>
        </p:nvGraphicFramePr>
        <p:xfrm>
          <a:off x="906463" y="2641601"/>
          <a:ext cx="7408862" cy="345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de-DE" sz="4000" b="1" smtClean="0"/>
              <a:t>Hauptfeststellungen</a:t>
            </a:r>
            <a:r>
              <a:rPr lang="sk-SK" sz="1800" smtClean="0"/>
              <a:t/>
            </a:r>
            <a:br>
              <a:rPr lang="sk-SK" sz="1800" smtClean="0"/>
            </a:br>
            <a:endParaRPr lang="sk-SK" sz="1800" smtClean="0"/>
          </a:p>
        </p:txBody>
      </p:sp>
      <p:sp>
        <p:nvSpPr>
          <p:cNvPr id="24578" name="Zástupný symbol obsahu 1"/>
          <p:cNvSpPr>
            <a:spLocks noGrp="1"/>
          </p:cNvSpPr>
          <p:nvPr>
            <p:ph sz="quarter" idx="13"/>
          </p:nvPr>
        </p:nvSpPr>
        <p:spPr>
          <a:xfrm>
            <a:off x="5321300" y="2492375"/>
            <a:ext cx="3715196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sk-SK" sz="1100" dirty="0" smtClean="0"/>
          </a:p>
          <a:p>
            <a:pPr eaLnBrk="1" hangingPunct="1">
              <a:lnSpc>
                <a:spcPct val="90000"/>
              </a:lnSpc>
            </a:pPr>
            <a:endParaRPr lang="sk-SK" sz="1100" dirty="0" smtClean="0"/>
          </a:p>
          <a:p>
            <a:pPr eaLnBrk="1" hangingPunct="1">
              <a:lnSpc>
                <a:spcPct val="90000"/>
              </a:lnSpc>
            </a:pPr>
            <a:endParaRPr lang="sk-SK" sz="11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sk-SK" sz="9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sk-SK" sz="9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z="1200" dirty="0" smtClean="0">
                <a:latin typeface="Arial" charset="0"/>
              </a:rPr>
              <a:t>Ersparte Lohnkosten</a:t>
            </a:r>
            <a:r>
              <a:rPr lang="de-DE" sz="1200" dirty="0" smtClean="0"/>
              <a:t> des Beschäftigten (</a:t>
            </a:r>
            <a:r>
              <a:rPr lang="de-DE" sz="1200" dirty="0" smtClean="0">
                <a:latin typeface="Arial" charset="0"/>
              </a:rPr>
              <a:t>erhöht</a:t>
            </a:r>
            <a:r>
              <a:rPr lang="de-DE" sz="1200" dirty="0" smtClean="0"/>
              <a:t> um „netto“ Reisekosten) </a:t>
            </a:r>
            <a:r>
              <a:rPr lang="de-DE" sz="1200" dirty="0" smtClean="0">
                <a:latin typeface="Arial" charset="0"/>
              </a:rPr>
              <a:t>gehen zum Gunsten der Gewinnmarge</a:t>
            </a:r>
            <a:endParaRPr lang="de-DE" sz="12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Symbol" pitchFamily="18" charset="2"/>
              <a:buNone/>
            </a:pPr>
            <a:endParaRPr lang="de-DE" sz="12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z="1200" dirty="0" smtClean="0">
                <a:latin typeface="Arial" charset="0"/>
              </a:rPr>
              <a:t>Ersparte Abgabenkosten des Arbeitgebers </a:t>
            </a:r>
            <a:r>
              <a:rPr lang="de-DE" sz="1200" dirty="0" smtClean="0"/>
              <a:t> (Leiharbeitsagentur) </a:t>
            </a:r>
            <a:r>
              <a:rPr lang="de-DE" sz="1200" dirty="0" smtClean="0">
                <a:latin typeface="Arial" charset="0"/>
              </a:rPr>
              <a:t>gehen zum Gunsten der Gewinnmarge</a:t>
            </a:r>
            <a:endParaRPr lang="de-DE" sz="12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2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z="1200" dirty="0" smtClean="0">
                <a:latin typeface="Arial" charset="0"/>
              </a:rPr>
              <a:t>Höherer Nettolohnanteil geht zur Last der Sicherungsfonds, Steuern und der gesamten Sozialversicherung des Beschäftigten</a:t>
            </a:r>
            <a:endParaRPr lang="de-DE" dirty="0" smtClean="0"/>
          </a:p>
          <a:p>
            <a:pPr eaLnBrk="1" hangingPunct="1">
              <a:lnSpc>
                <a:spcPct val="90000"/>
              </a:lnSpc>
            </a:pPr>
            <a:r>
              <a:rPr lang="de-DE" sz="1300" dirty="0" smtClean="0"/>
              <a:t>Marge der „</a:t>
            </a:r>
            <a:r>
              <a:rPr lang="de-DE" sz="1300" dirty="0" smtClean="0">
                <a:latin typeface="Arial" charset="0"/>
              </a:rPr>
              <a:t>übrigen“</a:t>
            </a:r>
            <a:r>
              <a:rPr lang="de-DE" sz="1300" dirty="0" smtClean="0"/>
              <a:t> Agenturen</a:t>
            </a:r>
            <a:r>
              <a:rPr lang="de-DE" sz="1300" dirty="0" smtClean="0">
                <a:latin typeface="Arial" charset="0"/>
              </a:rPr>
              <a:t> höher:</a:t>
            </a:r>
            <a:endParaRPr lang="de-DE" sz="1300" dirty="0" smtClean="0"/>
          </a:p>
          <a:p>
            <a:pPr lvl="1" eaLnBrk="1" hangingPunct="1">
              <a:lnSpc>
                <a:spcPct val="90000"/>
              </a:lnSpc>
            </a:pPr>
            <a:r>
              <a:rPr lang="de-DE" sz="1300" dirty="0" smtClean="0"/>
              <a:t> um  61,4 </a:t>
            </a:r>
            <a:r>
              <a:rPr lang="sk-SK" sz="1300" dirty="0" smtClean="0"/>
              <a:t>%</a:t>
            </a:r>
            <a:r>
              <a:rPr lang="de-DE" sz="1300" dirty="0" smtClean="0"/>
              <a:t> oder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300" dirty="0" smtClean="0"/>
              <a:t> um 35</a:t>
            </a:r>
            <a:r>
              <a:rPr lang="sk-SK" sz="1300" dirty="0" smtClean="0"/>
              <a:t>,</a:t>
            </a:r>
            <a:r>
              <a:rPr lang="de-DE" sz="1300" dirty="0" smtClean="0"/>
              <a:t>8</a:t>
            </a:r>
            <a:r>
              <a:rPr lang="sk-SK" sz="1300" dirty="0" smtClean="0"/>
              <a:t> </a:t>
            </a:r>
            <a:r>
              <a:rPr lang="de-DE" sz="1300" dirty="0" smtClean="0"/>
              <a:t>% oder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300" dirty="0" smtClean="0"/>
              <a:t>4,6 mal  </a:t>
            </a:r>
            <a:endParaRPr lang="de-DE" dirty="0" smtClean="0"/>
          </a:p>
        </p:txBody>
      </p:sp>
      <p:graphicFrame>
        <p:nvGraphicFramePr>
          <p:cNvPr id="24634" name="Group 5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550186096"/>
              </p:ext>
            </p:extLst>
          </p:nvPr>
        </p:nvGraphicFramePr>
        <p:xfrm>
          <a:off x="323850" y="2420938"/>
          <a:ext cx="5040313" cy="3700467"/>
        </p:xfrm>
        <a:graphic>
          <a:graphicData uri="http://schemas.openxmlformats.org/drawingml/2006/table">
            <a:tbl>
              <a:tblPr/>
              <a:tblGrid>
                <a:gridCol w="2598738"/>
                <a:gridCol w="758825"/>
                <a:gridCol w="760412"/>
                <a:gridCol w="922338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Anteil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faire</a:t>
                      </a: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Agenturen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übrige</a:t>
                      </a: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Agenturen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Unterschied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Bruttolohn</a:t>
                      </a: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anteil </a:t>
                      </a:r>
                      <a:r>
                        <a:rPr kumimoji="0" lang="de-D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vo</a:t>
                      </a:r>
                      <a:r>
                        <a:rPr kumimoji="0" lang="sk-S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sk-SK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Preis</a:t>
                      </a:r>
                      <a:r>
                        <a:rPr kumimoji="0" lang="sk-S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der </a:t>
                      </a:r>
                      <a:r>
                        <a:rPr kumimoji="0" lang="sk-SK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Arbeit</a:t>
                      </a:r>
                      <a:r>
                        <a:rPr kumimoji="0" lang="sk-S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de-D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74%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74%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</a:t>
                      </a: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Bruttolohn</a:t>
                      </a: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anteil der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Arbeitskosten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70%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74%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4%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</a:t>
                      </a: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Bruttolohn</a:t>
                      </a: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anteil vom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Preis „der Dienstleistung“ für den Klient</a:t>
                      </a: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  <a:endParaRPr kumimoji="0" lang="de-D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64%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43%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-21%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</a:t>
                      </a: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Nettolohn</a:t>
                      </a: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anteil vom </a:t>
                      </a:r>
                      <a:r>
                        <a:rPr kumimoji="0" lang="sk-SK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Preis</a:t>
                      </a:r>
                      <a:r>
                        <a:rPr kumimoji="0" lang="sk-S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der </a:t>
                      </a:r>
                      <a:r>
                        <a:rPr kumimoji="0" lang="sk-SK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Arbeit</a:t>
                      </a:r>
                      <a:endParaRPr kumimoji="0" lang="de-D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61%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90%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29%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</a:t>
                      </a: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Nettolohn</a:t>
                      </a: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anteil der</a:t>
                      </a:r>
                      <a:r>
                        <a:rPr kumimoji="0" lang="de-D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Arbeitskosten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58%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90%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32%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</a:t>
                      </a: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Nettolohn</a:t>
                      </a: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anteil vom</a:t>
                      </a:r>
                      <a:r>
                        <a:rPr kumimoji="0" lang="de-D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</a:t>
                      </a:r>
                      <a:r>
                        <a:rPr kumimoji="0" lang="de-D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r>
                        <a:rPr kumimoji="0" lang="de-D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reis „der Dienstleistung“ </a:t>
                      </a: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für den Klienten</a:t>
                      </a: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52%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52%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Reisekosten</a:t>
                      </a: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anteil vom Bruttol</a:t>
                      </a:r>
                      <a:r>
                        <a:rPr kumimoji="0" lang="de-D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ohn</a:t>
                      </a: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35%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35%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Reisekosten</a:t>
                      </a: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anteil vom Nettolohn</a:t>
                      </a: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29%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29%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24632" name="BlokTextu 5"/>
          <p:cNvSpPr txBox="1">
            <a:spLocks noChangeArrowheads="1"/>
          </p:cNvSpPr>
          <p:nvPr/>
        </p:nvSpPr>
        <p:spPr bwMode="auto">
          <a:xfrm>
            <a:off x="0" y="6656388"/>
            <a:ext cx="18716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800">
                <a:latin typeface="Candara" pitchFamily="34" charset="0"/>
              </a:rPr>
              <a:t>Zdroj: vlastné výpočty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143000"/>
          </a:xfrm>
        </p:spPr>
        <p:txBody>
          <a:bodyPr/>
          <a:lstStyle/>
          <a:p>
            <a:pPr algn="l" eaLnBrk="1" hangingPunct="1"/>
            <a:r>
              <a:rPr lang="sk-SK" altLang="sk-SK" sz="1800" dirty="0" smtClean="0"/>
              <a:t>Abb.:04</a:t>
            </a:r>
            <a:br>
              <a:rPr lang="sk-SK" altLang="sk-SK" sz="1800" dirty="0" smtClean="0"/>
            </a:br>
            <a:r>
              <a:rPr lang="de-DE" altLang="sk-SK" sz="1800" dirty="0" smtClean="0"/>
              <a:t>Strukturentwicklung von der Gewinnmarge </a:t>
            </a:r>
            <a:r>
              <a:rPr lang="sk-SK" altLang="sk-SK" sz="1800" dirty="0" smtClean="0"/>
              <a:t> „</a:t>
            </a:r>
            <a:r>
              <a:rPr lang="de-DE" sz="1600" dirty="0">
                <a:solidFill>
                  <a:schemeClr val="bg1"/>
                </a:solidFill>
                <a:latin typeface="Arial" charset="0"/>
                <a:cs typeface="Arial" charset="0"/>
              </a:rPr>
              <a:t>übrige</a:t>
            </a:r>
            <a:r>
              <a:rPr lang="de-DE" sz="2400" b="1" dirty="0">
                <a:solidFill>
                  <a:schemeClr val="bg1"/>
                </a:solidFill>
                <a:latin typeface="Candara" pitchFamily="34" charset="0"/>
                <a:cs typeface="Arial" charset="0"/>
              </a:rPr>
              <a:t> </a:t>
            </a:r>
            <a:r>
              <a:rPr lang="sk-SK" altLang="sk-SK" sz="1800" dirty="0" smtClean="0"/>
              <a:t>“ </a:t>
            </a:r>
            <a:r>
              <a:rPr lang="de-DE" altLang="sk-SK" sz="1800" dirty="0" smtClean="0"/>
              <a:t>Agentur bei den Löhnen der</a:t>
            </a:r>
            <a:r>
              <a:rPr lang="sk-SK" altLang="sk-SK" sz="1800" dirty="0" smtClean="0"/>
              <a:t> „</a:t>
            </a:r>
            <a:r>
              <a:rPr lang="sk-SK" altLang="sk-SK" sz="1800" dirty="0" err="1" smtClean="0"/>
              <a:t>fairen</a:t>
            </a:r>
            <a:r>
              <a:rPr lang="sk-SK" altLang="sk-SK" sz="1800" dirty="0" smtClean="0"/>
              <a:t>“ </a:t>
            </a:r>
            <a:r>
              <a:rPr lang="de-DE" altLang="sk-SK" sz="1800" dirty="0" smtClean="0"/>
              <a:t>Agentur</a:t>
            </a:r>
            <a:endParaRPr lang="sk-SK" sz="1800" dirty="0" smtClean="0"/>
          </a:p>
        </p:txBody>
      </p:sp>
      <p:sp>
        <p:nvSpPr>
          <p:cNvPr id="25602" name="BlokTextu 4"/>
          <p:cNvSpPr txBox="1">
            <a:spLocks noChangeArrowheads="1"/>
          </p:cNvSpPr>
          <p:nvPr/>
        </p:nvSpPr>
        <p:spPr bwMode="auto">
          <a:xfrm>
            <a:off x="0" y="6656388"/>
            <a:ext cx="18716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800">
                <a:latin typeface="Candara" pitchFamily="34" charset="0"/>
              </a:rPr>
              <a:t>Zdroj: vlastné výpočty</a:t>
            </a:r>
          </a:p>
        </p:txBody>
      </p:sp>
      <p:graphicFrame>
        <p:nvGraphicFramePr>
          <p:cNvPr id="6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6727236"/>
              </p:ext>
            </p:extLst>
          </p:nvPr>
        </p:nvGraphicFramePr>
        <p:xfrm>
          <a:off x="204787" y="1935163"/>
          <a:ext cx="8435281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077200" cy="1609725"/>
          </a:xfrm>
        </p:spPr>
        <p:txBody>
          <a:bodyPr/>
          <a:lstStyle/>
          <a:p>
            <a:pPr eaLnBrk="1" hangingPunct="1"/>
            <a:r>
              <a:rPr lang="de-DE" sz="3600" b="1" smtClean="0">
                <a:latin typeface="Arial" charset="0"/>
              </a:rPr>
              <a:t>Standardlose Formen</a:t>
            </a:r>
            <a:r>
              <a:rPr lang="de-DE" sz="3600" b="1" smtClean="0">
                <a:latin typeface="Arial Narrow" pitchFamily="34" charset="0"/>
              </a:rPr>
              <a:t> der </a:t>
            </a:r>
            <a:r>
              <a:rPr lang="de-DE" sz="3600" b="1" smtClean="0">
                <a:latin typeface="Arial" charset="0"/>
              </a:rPr>
              <a:t>Beschäftigung</a:t>
            </a:r>
            <a:endParaRPr lang="de-DE" sz="3600" b="1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600" b="1" smtClean="0">
                <a:latin typeface="Arial" charset="0"/>
              </a:rPr>
              <a:t>Standardlose Formen der Beschäftigung</a:t>
            </a:r>
            <a:endParaRPr lang="de-DE" sz="3600" b="1" smtClean="0">
              <a:latin typeface="Arial Narrow" pitchFamily="34" charset="0"/>
            </a:endParaRPr>
          </a:p>
        </p:txBody>
      </p:sp>
      <p:sp>
        <p:nvSpPr>
          <p:cNvPr id="27650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Symbol" pitchFamily="18" charset="2"/>
              <a:buNone/>
            </a:pPr>
            <a:r>
              <a:rPr lang="de-DE" altLang="sk-SK" sz="2100" smtClean="0">
                <a:latin typeface="Arial" charset="0"/>
              </a:rPr>
              <a:t>Als standardlose Formen der Beschäftigung bezeichnen wir: </a:t>
            </a:r>
          </a:p>
          <a:p>
            <a:pPr marL="552450" lvl="2" algn="just" eaLnBrk="1" hangingPunct="1">
              <a:lnSpc>
                <a:spcPct val="90000"/>
              </a:lnSpc>
            </a:pPr>
            <a:r>
              <a:rPr lang="de-DE" altLang="sk-SK" sz="1900" smtClean="0">
                <a:latin typeface="Arial" charset="0"/>
              </a:rPr>
              <a:t>Befristetes Arbeitsverhältnis</a:t>
            </a:r>
          </a:p>
          <a:p>
            <a:pPr marL="552450" lvl="2" algn="just" eaLnBrk="1" hangingPunct="1">
              <a:lnSpc>
                <a:spcPct val="90000"/>
              </a:lnSpc>
            </a:pPr>
            <a:r>
              <a:rPr lang="de-DE" altLang="sk-SK" sz="1900" smtClean="0">
                <a:latin typeface="Arial" charset="0"/>
              </a:rPr>
              <a:t>Geteilte Arbeitsstelle (das Jobsharing)</a:t>
            </a:r>
          </a:p>
          <a:p>
            <a:pPr marL="552450" lvl="2" algn="just" eaLnBrk="1" hangingPunct="1">
              <a:lnSpc>
                <a:spcPct val="90000"/>
              </a:lnSpc>
            </a:pPr>
            <a:r>
              <a:rPr lang="de-DE" altLang="sk-SK" sz="1900" smtClean="0">
                <a:latin typeface="Arial" charset="0"/>
              </a:rPr>
              <a:t>Werkverträge neben dem Arbeitsverhältnis</a:t>
            </a:r>
          </a:p>
          <a:p>
            <a:pPr marL="552450" lvl="2" algn="just" eaLnBrk="1" hangingPunct="1">
              <a:lnSpc>
                <a:spcPct val="90000"/>
              </a:lnSpc>
            </a:pPr>
            <a:r>
              <a:rPr lang="de-DE" altLang="sk-SK" sz="1900" smtClean="0">
                <a:latin typeface="Arial" charset="0"/>
              </a:rPr>
              <a:t>Verschiedene Arten der Arbeitszeitorganisation</a:t>
            </a:r>
          </a:p>
          <a:p>
            <a:pPr marL="881063" lvl="4" indent="-273050" algn="just" eaLnBrk="1" hangingPunct="1">
              <a:lnSpc>
                <a:spcPct val="90000"/>
              </a:lnSpc>
            </a:pPr>
            <a:r>
              <a:rPr lang="de-DE" altLang="sk-SK" sz="1700" smtClean="0">
                <a:latin typeface="Arial" charset="0"/>
              </a:rPr>
              <a:t>Flexible Arbeitszeit</a:t>
            </a:r>
          </a:p>
          <a:p>
            <a:pPr marL="881063" lvl="4" indent="-273050" algn="just" eaLnBrk="1" hangingPunct="1">
              <a:lnSpc>
                <a:spcPct val="90000"/>
              </a:lnSpc>
            </a:pPr>
            <a:r>
              <a:rPr lang="de-DE" altLang="sk-SK" sz="1700" smtClean="0">
                <a:latin typeface="Arial" charset="0"/>
              </a:rPr>
              <a:t>Arbeitszeitkonto</a:t>
            </a:r>
          </a:p>
          <a:p>
            <a:pPr marL="881063" lvl="4" indent="-273050" algn="just" eaLnBrk="1" hangingPunct="1">
              <a:lnSpc>
                <a:spcPct val="90000"/>
              </a:lnSpc>
            </a:pPr>
            <a:r>
              <a:rPr lang="de-DE" altLang="sk-SK" sz="1700" smtClean="0">
                <a:latin typeface="Arial" charset="0"/>
              </a:rPr>
              <a:t>Arbeitsverhältnis mit der Teilarbeitszeit</a:t>
            </a:r>
          </a:p>
          <a:p>
            <a:pPr marL="717550" lvl="1" indent="-361950" algn="just" eaLnBrk="1" hangingPunct="1">
              <a:buFont typeface="Wingdings" pitchFamily="2" charset="2"/>
              <a:buNone/>
            </a:pPr>
            <a:r>
              <a:rPr lang="de-DE" b="1" smtClean="0"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de-DE" altLang="sk-SK" sz="3600" b="1" smtClean="0">
                <a:solidFill>
                  <a:schemeClr val="bg1"/>
                </a:solidFill>
                <a:latin typeface="Arial" charset="0"/>
              </a:rPr>
              <a:t>Befristetes Arbeitsverhältnis</a:t>
            </a:r>
            <a:endParaRPr lang="sk-SK" altLang="sk-SK" sz="3600" b="1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74" name="Zástupný symbol obsahu 2"/>
          <p:cNvSpPr>
            <a:spLocks noGrp="1"/>
          </p:cNvSpPr>
          <p:nvPr>
            <p:ph idx="1"/>
          </p:nvPr>
        </p:nvSpPr>
        <p:spPr>
          <a:xfrm>
            <a:off x="539750" y="2438400"/>
            <a:ext cx="7924800" cy="4419600"/>
          </a:xfrm>
        </p:spPr>
        <p:txBody>
          <a:bodyPr/>
          <a:lstStyle/>
          <a:p>
            <a:pPr marL="0" lvl="2" indent="0" eaLnBrk="1" hangingPunct="1"/>
            <a:r>
              <a:rPr lang="de-DE" altLang="sk-SK" sz="1900" smtClean="0">
                <a:latin typeface="Arial" charset="0"/>
              </a:rPr>
              <a:t> Abschluss</a:t>
            </a:r>
            <a:r>
              <a:rPr lang="de-DE" altLang="sk-SK" sz="1900" smtClean="0">
                <a:latin typeface="Arial" charset="0"/>
                <a:cs typeface="Arial" charset="0"/>
              </a:rPr>
              <a:t> des b</a:t>
            </a:r>
            <a:r>
              <a:rPr lang="de-DE" altLang="sk-SK" sz="1900" smtClean="0">
                <a:latin typeface="Arial" charset="0"/>
              </a:rPr>
              <a:t>efristeten Arbeitsverhältnisses:</a:t>
            </a:r>
            <a:br>
              <a:rPr lang="de-DE" altLang="sk-SK" sz="1900" smtClean="0">
                <a:latin typeface="Arial" charset="0"/>
              </a:rPr>
            </a:br>
            <a:r>
              <a:rPr lang="de-DE" altLang="sk-SK" sz="1900" smtClean="0">
                <a:latin typeface="Arial" charset="0"/>
              </a:rPr>
              <a:t>   - muss in schriftlichen Form sein – mit klarer Zeitdauerangabe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de-DE" altLang="sk-SK" sz="2100" smtClean="0">
                <a:latin typeface="Arial" charset="0"/>
              </a:rPr>
              <a:t>   - darf maximal 2 Jahre dauern  </a:t>
            </a:r>
            <a:r>
              <a:rPr lang="de-DE" altLang="sk-SK" sz="2500" smtClean="0">
                <a:latin typeface="Arial" charset="0"/>
              </a:rPr>
              <a:t> (</a:t>
            </a:r>
            <a:r>
              <a:rPr lang="de-DE" altLang="sk-SK" sz="2000" smtClean="0">
                <a:latin typeface="Arial" charset="0"/>
              </a:rPr>
              <a:t>bis 31. 12. 2012 - 3 Jahre). </a:t>
            </a:r>
          </a:p>
          <a:p>
            <a:pPr marL="0" indent="0" eaLnBrk="1" hangingPunct="1"/>
            <a:endParaRPr lang="de-DE" altLang="sk-SK" sz="2000" smtClean="0">
              <a:latin typeface="Arial" charset="0"/>
            </a:endParaRPr>
          </a:p>
          <a:p>
            <a:pPr marL="0" lvl="2" indent="0" eaLnBrk="1" hangingPunct="1"/>
            <a:r>
              <a:rPr lang="de-DE" altLang="sk-SK" sz="2100" smtClean="0">
                <a:latin typeface="Arial" charset="0"/>
              </a:rPr>
              <a:t> In dieser Zeitspanne darf man dieses </a:t>
            </a:r>
            <a:r>
              <a:rPr lang="de-DE" altLang="sk-SK" sz="1900" smtClean="0">
                <a:latin typeface="Arial" charset="0"/>
              </a:rPr>
              <a:t>befristeten Arbeitsverhältnis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de-DE" altLang="sk-SK" sz="2100" smtClean="0">
                <a:latin typeface="Arial" charset="0"/>
              </a:rPr>
              <a:t>   verlängern oder wiederholen, aber maximal 2 mal </a:t>
            </a:r>
            <a:br>
              <a:rPr lang="de-DE" altLang="sk-SK" sz="2100" smtClean="0">
                <a:latin typeface="Arial" charset="0"/>
              </a:rPr>
            </a:br>
            <a:r>
              <a:rPr lang="de-DE" altLang="sk-SK" sz="2100" smtClean="0">
                <a:latin typeface="Arial" charset="0"/>
              </a:rPr>
              <a:t>   (bis 31. 12. 2012 - 3 mal).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de-DE" altLang="sk-SK" sz="3600" b="1" smtClean="0">
                <a:solidFill>
                  <a:schemeClr val="bg1"/>
                </a:solidFill>
                <a:latin typeface="Arial" charset="0"/>
              </a:rPr>
              <a:t>Befristetes Arbeitsverhältnis</a:t>
            </a:r>
            <a:endParaRPr lang="sk-SK" altLang="sk-SK" sz="3600" b="1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698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de-DE" altLang="sk-SK" sz="2100" smtClean="0">
                <a:latin typeface="Arial" charset="0"/>
              </a:rPr>
              <a:t>Arbeitsgesetzbuch lässt  die Verlängerung des Arbeitsverhältnisses für mehr als 3 Jahre oder den mehr als 3 mal wiederholten Arbeitsverhältnisabschluss in folgenden Fällen zu:</a:t>
            </a:r>
          </a:p>
          <a:p>
            <a:pPr marL="301625" lvl="1" indent="0" eaLnBrk="1" hangingPunct="1">
              <a:lnSpc>
                <a:spcPct val="80000"/>
              </a:lnSpc>
            </a:pPr>
            <a:r>
              <a:rPr lang="de-DE" altLang="sk-SK" sz="1900" smtClean="0">
                <a:latin typeface="Arial" charset="0"/>
              </a:rPr>
              <a:t> Vertretung während des Mutterschafts- oder Familienurlaubes,</a:t>
            </a:r>
          </a:p>
          <a:p>
            <a:pPr marL="301625" lvl="1" indent="0" eaLnBrk="1" hangingPunct="1">
              <a:lnSpc>
                <a:spcPct val="80000"/>
              </a:lnSpc>
            </a:pPr>
            <a:r>
              <a:rPr lang="de-DE" altLang="sk-SK" sz="1900" smtClean="0">
                <a:latin typeface="Arial" charset="0"/>
              </a:rPr>
              <a:t> langfristige Arbeitsunfähigkeit,</a:t>
            </a:r>
          </a:p>
          <a:p>
            <a:pPr marL="301625" lvl="1" indent="0" eaLnBrk="1" hangingPunct="1">
              <a:lnSpc>
                <a:spcPct val="80000"/>
              </a:lnSpc>
            </a:pPr>
            <a:r>
              <a:rPr lang="de-DE" altLang="sk-SK" sz="1900" smtClean="0">
                <a:latin typeface="Arial" charset="0"/>
              </a:rPr>
              <a:t> langfristige Befreiung wegen der Ausübung einer Funktion,</a:t>
            </a:r>
          </a:p>
          <a:p>
            <a:pPr marL="301625" lvl="1" indent="0" eaLnBrk="1" hangingPunct="1">
              <a:lnSpc>
                <a:spcPct val="80000"/>
              </a:lnSpc>
            </a:pPr>
            <a:r>
              <a:rPr lang="de-DE" altLang="sk-SK" sz="1900" smtClean="0">
                <a:latin typeface="Arial" charset="0"/>
              </a:rPr>
              <a:t> erhöhtes Bedarf an Arbeitskraft für weniger als 8 Monate,</a:t>
            </a:r>
          </a:p>
          <a:p>
            <a:pPr marL="301625" lvl="1" indent="0" eaLnBrk="1" hangingPunct="1">
              <a:lnSpc>
                <a:spcPct val="80000"/>
              </a:lnSpc>
            </a:pPr>
            <a:r>
              <a:rPr lang="de-DE" altLang="sk-SK" sz="1900" smtClean="0">
                <a:latin typeface="Arial" charset="0"/>
              </a:rPr>
              <a:t> nicht länger als 8 Monate dauerte Saisonarbeit,</a:t>
            </a:r>
          </a:p>
          <a:p>
            <a:pPr marL="301625" lvl="1" indent="0" eaLnBrk="1" hangingPunct="1">
              <a:lnSpc>
                <a:spcPct val="80000"/>
              </a:lnSpc>
            </a:pPr>
            <a:r>
              <a:rPr lang="de-DE" altLang="sk-SK" sz="1900" smtClean="0">
                <a:latin typeface="Arial" charset="0"/>
              </a:rPr>
              <a:t> Ausübung der im Tarifvertrag vereinbarten Arbeit,</a:t>
            </a:r>
          </a:p>
          <a:p>
            <a:pPr marL="301625" lvl="1" indent="0" eaLnBrk="1" hangingPunct="1">
              <a:lnSpc>
                <a:spcPct val="80000"/>
              </a:lnSpc>
            </a:pPr>
            <a:r>
              <a:rPr lang="de-DE" altLang="sk-SK" sz="1900" smtClean="0">
                <a:latin typeface="Arial" charset="0"/>
              </a:rPr>
              <a:t> Arbeit an den Hochschulen, Wissenschaftsinstitutionen, usw. </a:t>
            </a:r>
          </a:p>
          <a:p>
            <a:pPr marL="0" indent="0" algn="just" eaLnBrk="1" hangingPunct="1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v"/>
            </a:pPr>
            <a:endParaRPr lang="de-DE" sz="1900" b="1" smtClean="0"/>
          </a:p>
          <a:p>
            <a:pPr marL="0" indent="0" algn="just" eaLnBrk="1" hangingPunct="1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v"/>
            </a:pPr>
            <a:endParaRPr lang="de-DE" sz="1900" b="1" smtClean="0"/>
          </a:p>
          <a:p>
            <a:pPr marL="0" indent="0" algn="just" eaLnBrk="1" hangingPunct="1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v"/>
            </a:pPr>
            <a:endParaRPr lang="sk-SK" sz="1900" b="1" smtClean="0"/>
          </a:p>
          <a:p>
            <a:pPr marL="0" indent="0" algn="just" eaLnBrk="1" hangingPunct="1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v"/>
            </a:pPr>
            <a:endParaRPr lang="sk-SK" sz="2200" b="1" smtClean="0"/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b="1" smtClean="0">
                <a:latin typeface="Arial Narrow" pitchFamily="34" charset="0"/>
              </a:rPr>
              <a:t>Jobsharing</a:t>
            </a:r>
          </a:p>
        </p:txBody>
      </p:sp>
      <p:sp>
        <p:nvSpPr>
          <p:cNvPr id="30722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de-DE" altLang="sk-SK" sz="1800" smtClean="0">
                <a:latin typeface="Arial" charset="0"/>
              </a:rPr>
              <a:t>Neue Merkmale des Arbeitsgesetzbuches in der Novelle </a:t>
            </a:r>
            <a:br>
              <a:rPr lang="de-DE" altLang="sk-SK" sz="1800" smtClean="0">
                <a:latin typeface="Arial" charset="0"/>
              </a:rPr>
            </a:br>
            <a:r>
              <a:rPr lang="de-DE" altLang="sk-SK" sz="1800" smtClean="0">
                <a:latin typeface="Arial" charset="0"/>
              </a:rPr>
              <a:t>(seit 1. September 2011):</a:t>
            </a:r>
          </a:p>
          <a:p>
            <a:pPr marL="0" indent="0" eaLnBrk="1" hangingPunct="1">
              <a:lnSpc>
                <a:spcPct val="80000"/>
              </a:lnSpc>
              <a:buFont typeface="Symbol" pitchFamily="18" charset="2"/>
              <a:buNone/>
            </a:pPr>
            <a:endParaRPr lang="de-DE" altLang="sk-SK" sz="1800" smtClean="0">
              <a:latin typeface="Arial" charset="0"/>
            </a:endParaRPr>
          </a:p>
          <a:p>
            <a:pPr marL="301625" lvl="1" indent="0" eaLnBrk="1" hangingPunct="1">
              <a:lnSpc>
                <a:spcPct val="80000"/>
              </a:lnSpc>
            </a:pPr>
            <a:r>
              <a:rPr lang="de-DE" altLang="sk-SK" sz="1600" smtClean="0">
                <a:latin typeface="Arial" charset="0"/>
              </a:rPr>
              <a:t> 1 geteilte Arbeitsstelle: 2 oder mehrere Arbeitnehmer </a:t>
            </a:r>
          </a:p>
          <a:p>
            <a:pPr marL="301625" lvl="1" indent="0" eaLnBrk="1" hangingPunct="1">
              <a:lnSpc>
                <a:spcPct val="80000"/>
              </a:lnSpc>
              <a:buFont typeface="Symbol" pitchFamily="18" charset="2"/>
              <a:buNone/>
            </a:pPr>
            <a:endParaRPr lang="de-DE" altLang="sk-SK" sz="1600" smtClean="0">
              <a:latin typeface="Arial" charset="0"/>
            </a:endParaRPr>
          </a:p>
          <a:p>
            <a:pPr marL="301625" lvl="1" indent="0" eaLnBrk="1" hangingPunct="1">
              <a:lnSpc>
                <a:spcPct val="80000"/>
              </a:lnSpc>
            </a:pPr>
            <a:r>
              <a:rPr lang="de-DE" altLang="sk-SK" sz="1600" smtClean="0">
                <a:latin typeface="Arial" charset="0"/>
              </a:rPr>
              <a:t> Mit dem Arbeitgeber wird ein gemeinsames  Arbeitsverhältnis </a:t>
            </a:r>
            <a:br>
              <a:rPr lang="de-DE" altLang="sk-SK" sz="1600" smtClean="0">
                <a:latin typeface="Arial" charset="0"/>
              </a:rPr>
            </a:br>
            <a:r>
              <a:rPr lang="de-DE" altLang="sk-SK" sz="1600" smtClean="0">
                <a:latin typeface="Arial" charset="0"/>
              </a:rPr>
              <a:t>   abgeschlossen, das seinen Forderungen entspricht.  </a:t>
            </a:r>
          </a:p>
          <a:p>
            <a:pPr marL="301625" lvl="1" indent="0" eaLnBrk="1" hangingPunct="1">
              <a:lnSpc>
                <a:spcPct val="80000"/>
              </a:lnSpc>
            </a:pPr>
            <a:endParaRPr lang="de-DE" altLang="sk-SK" sz="1600" smtClean="0">
              <a:latin typeface="Arial" charset="0"/>
            </a:endParaRPr>
          </a:p>
          <a:p>
            <a:pPr marL="301625" lvl="1" indent="0" eaLnBrk="1" hangingPunct="1">
              <a:lnSpc>
                <a:spcPct val="80000"/>
              </a:lnSpc>
            </a:pPr>
            <a:r>
              <a:rPr lang="de-DE" altLang="sk-SK" sz="1600" smtClean="0">
                <a:latin typeface="Arial" charset="0"/>
              </a:rPr>
              <a:t> Die Beschäftigten teilen die Arbeitszeit und Arbeitstätigkeit untereinander</a:t>
            </a:r>
            <a:br>
              <a:rPr lang="de-DE" altLang="sk-SK" sz="1600" smtClean="0">
                <a:latin typeface="Arial" charset="0"/>
              </a:rPr>
            </a:br>
            <a:r>
              <a:rPr lang="de-DE" altLang="sk-SK" sz="1600" smtClean="0">
                <a:latin typeface="Arial" charset="0"/>
              </a:rPr>
              <a:t>   selbst; bei der Nichtübereinstimmung entscheidet der Arbeitgeber.</a:t>
            </a:r>
          </a:p>
          <a:p>
            <a:pPr marL="301625" lvl="1" indent="0" eaLnBrk="1" hangingPunct="1">
              <a:lnSpc>
                <a:spcPct val="80000"/>
              </a:lnSpc>
            </a:pPr>
            <a:endParaRPr lang="de-DE" altLang="sk-SK" sz="1600" smtClean="0">
              <a:latin typeface="Arial" charset="0"/>
            </a:endParaRPr>
          </a:p>
          <a:p>
            <a:pPr marL="301625" lvl="1" indent="0" eaLnBrk="1" hangingPunct="1">
              <a:lnSpc>
                <a:spcPct val="80000"/>
              </a:lnSpc>
            </a:pPr>
            <a:r>
              <a:rPr lang="de-DE" altLang="sk-SK" sz="1600" smtClean="0">
                <a:latin typeface="Arial" charset="0"/>
              </a:rPr>
              <a:t> Schriftlicher Vertragabschluss über die Einteilung der Arbeitsstelle;</a:t>
            </a:r>
          </a:p>
          <a:p>
            <a:pPr marL="301625" lvl="1" indent="0" eaLnBrk="1" hangingPunct="1">
              <a:lnSpc>
                <a:spcPct val="80000"/>
              </a:lnSpc>
            </a:pPr>
            <a:endParaRPr lang="de-DE" altLang="sk-SK" sz="1600" smtClean="0">
              <a:latin typeface="Arial" charset="0"/>
            </a:endParaRPr>
          </a:p>
          <a:p>
            <a:pPr marL="301625" lvl="1" indent="0" eaLnBrk="1" hangingPunct="1">
              <a:lnSpc>
                <a:spcPct val="80000"/>
              </a:lnSpc>
            </a:pPr>
            <a:r>
              <a:rPr lang="de-DE" altLang="sk-SK" sz="1600" smtClean="0">
                <a:latin typeface="Arial" charset="0"/>
              </a:rPr>
              <a:t> Pflicht des Arbeitgebers, die Beschäftigten mit den  Arbeitsbedingungen</a:t>
            </a:r>
            <a:br>
              <a:rPr lang="de-DE" altLang="sk-SK" sz="1600" smtClean="0">
                <a:latin typeface="Arial" charset="0"/>
              </a:rPr>
            </a:br>
            <a:r>
              <a:rPr lang="de-DE" altLang="sk-SK" sz="1600" smtClean="0">
                <a:latin typeface="Arial" charset="0"/>
              </a:rPr>
              <a:t>   vertraut zu machen.</a:t>
            </a:r>
          </a:p>
          <a:p>
            <a:pPr marL="0" indent="0" algn="just" eaLnBrk="1" hangingPunct="1">
              <a:lnSpc>
                <a:spcPct val="80000"/>
              </a:lnSpc>
              <a:buClr>
                <a:srgbClr val="0070C0"/>
              </a:buClr>
              <a:buFont typeface="Wingdings" pitchFamily="2" charset="2"/>
              <a:buChar char="v"/>
            </a:pPr>
            <a:endParaRPr lang="de-DE" sz="1900" b="1" smtClean="0">
              <a:latin typeface="Arial Narrow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sz="1900" b="1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de-DE" altLang="sk-SK" sz="2800" b="1" smtClean="0">
                <a:solidFill>
                  <a:schemeClr val="bg1"/>
                </a:solidFill>
                <a:latin typeface="Arial" charset="0"/>
              </a:rPr>
              <a:t>Werkverträge neben dem Arbeitsverhältnis</a:t>
            </a:r>
          </a:p>
        </p:txBody>
      </p:sp>
      <p:sp>
        <p:nvSpPr>
          <p:cNvPr id="31746" name="Zástupný symbol obsahu 2"/>
          <p:cNvSpPr>
            <a:spLocks noGrp="1"/>
          </p:cNvSpPr>
          <p:nvPr>
            <p:ph idx="1"/>
          </p:nvPr>
        </p:nvSpPr>
        <p:spPr>
          <a:xfrm>
            <a:off x="827088" y="2708275"/>
            <a:ext cx="7408862" cy="34512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de-DE" altLang="sk-SK" sz="2100" smtClean="0">
                <a:latin typeface="Arial" charset="0"/>
              </a:rPr>
              <a:t>Spezifische Form der Arbeit </a:t>
            </a:r>
            <a:br>
              <a:rPr lang="de-DE" altLang="sk-SK" sz="2100" smtClean="0">
                <a:latin typeface="Arial" charset="0"/>
              </a:rPr>
            </a:br>
            <a:r>
              <a:rPr lang="de-DE" altLang="sk-SK" sz="2100" smtClean="0">
                <a:latin typeface="Arial" charset="0"/>
              </a:rPr>
              <a:t>– nur in der Slowakischen und Tschechischen Rep. benutzt.</a:t>
            </a:r>
          </a:p>
          <a:p>
            <a:pPr marL="0" indent="0" eaLnBrk="1" hangingPunct="1">
              <a:lnSpc>
                <a:spcPct val="80000"/>
              </a:lnSpc>
              <a:buFont typeface="Symbol" pitchFamily="18" charset="2"/>
              <a:buNone/>
            </a:pPr>
            <a:endParaRPr lang="de-DE" b="1" smtClean="0">
              <a:latin typeface="Arial Narrow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de-DE" altLang="sk-SK" sz="2100" smtClean="0">
                <a:latin typeface="Arial" charset="0"/>
              </a:rPr>
              <a:t>Arbeitnehmer mit dem Werkvertrag hat keinen Anspruch an:</a:t>
            </a:r>
          </a:p>
          <a:p>
            <a:pPr marL="0" indent="0" eaLnBrk="1" hangingPunct="1">
              <a:lnSpc>
                <a:spcPct val="80000"/>
              </a:lnSpc>
              <a:buFont typeface="Symbol" pitchFamily="18" charset="2"/>
              <a:buNone/>
            </a:pPr>
            <a:endParaRPr lang="de-DE" altLang="sk-SK" sz="2100" smtClean="0">
              <a:latin typeface="Arial" charset="0"/>
            </a:endParaRPr>
          </a:p>
          <a:p>
            <a:pPr marL="301625" lvl="1" indent="0" eaLnBrk="1" hangingPunct="1">
              <a:lnSpc>
                <a:spcPct val="70000"/>
              </a:lnSpc>
            </a:pPr>
            <a:r>
              <a:rPr lang="de-DE" altLang="sk-SK" sz="1900" smtClean="0">
                <a:latin typeface="Arial" charset="0"/>
              </a:rPr>
              <a:t> Erteilung der Arbeitszeit im Sinne der geltenden Begrenzung     </a:t>
            </a:r>
          </a:p>
          <a:p>
            <a:pPr marL="301625" lvl="1" indent="0" eaLnBrk="1" hangingPunct="1">
              <a:lnSpc>
                <a:spcPct val="70000"/>
              </a:lnSpc>
            </a:pPr>
            <a:endParaRPr lang="de-DE" altLang="sk-SK" sz="1900" smtClean="0">
              <a:latin typeface="Arial" charset="0"/>
            </a:endParaRPr>
          </a:p>
          <a:p>
            <a:pPr marL="301625" lvl="1" indent="0" eaLnBrk="1" hangingPunct="1">
              <a:lnSpc>
                <a:spcPct val="70000"/>
              </a:lnSpc>
            </a:pPr>
            <a:r>
              <a:rPr lang="de-DE" altLang="sk-SK" sz="1900" smtClean="0">
                <a:latin typeface="Arial" charset="0"/>
              </a:rPr>
              <a:t> Urlaub</a:t>
            </a:r>
          </a:p>
          <a:p>
            <a:pPr marL="301625" lvl="1" indent="0" eaLnBrk="1" hangingPunct="1">
              <a:lnSpc>
                <a:spcPct val="70000"/>
              </a:lnSpc>
            </a:pPr>
            <a:endParaRPr lang="de-DE" altLang="sk-SK" sz="1900" smtClean="0">
              <a:latin typeface="Arial" charset="0"/>
            </a:endParaRPr>
          </a:p>
          <a:p>
            <a:pPr marL="301625" lvl="1" indent="0" eaLnBrk="1" hangingPunct="1">
              <a:lnSpc>
                <a:spcPct val="70000"/>
              </a:lnSpc>
            </a:pPr>
            <a:r>
              <a:rPr lang="de-DE" altLang="sk-SK" sz="1900" smtClean="0">
                <a:latin typeface="Arial" charset="0"/>
              </a:rPr>
              <a:t> Verpflegung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de-DE" altLang="sk-SK" sz="2800" b="1" smtClean="0">
                <a:solidFill>
                  <a:schemeClr val="bg1"/>
                </a:solidFill>
                <a:latin typeface="Arial" charset="0"/>
              </a:rPr>
              <a:t>Werkverträge neben dem Arbeitsverhältnis</a:t>
            </a:r>
          </a:p>
        </p:txBody>
      </p:sp>
      <p:sp>
        <p:nvSpPr>
          <p:cNvPr id="32770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de-DE" altLang="sk-SK" sz="2300" smtClean="0">
                <a:latin typeface="Arial" charset="0"/>
              </a:rPr>
              <a:t>Unser Recht unterscheidet 3 Arten von Verträgen:</a:t>
            </a:r>
          </a:p>
          <a:p>
            <a:pPr marL="0" indent="0" algn="just" eaLnBrk="1" hangingPunct="1">
              <a:lnSpc>
                <a:spcPct val="80000"/>
              </a:lnSpc>
              <a:buFont typeface="Symbol" pitchFamily="18" charset="2"/>
              <a:buNone/>
            </a:pPr>
            <a:endParaRPr lang="de-DE" altLang="sk-SK" sz="1900" smtClean="0">
              <a:latin typeface="Arial" charset="0"/>
            </a:endParaRPr>
          </a:p>
          <a:p>
            <a:pPr marL="301625" lvl="1" indent="0" eaLnBrk="1" hangingPunct="1">
              <a:lnSpc>
                <a:spcPct val="80000"/>
              </a:lnSpc>
            </a:pPr>
            <a:r>
              <a:rPr lang="de-DE" altLang="sk-SK" sz="1900" smtClean="0">
                <a:latin typeface="Arial" charset="0"/>
              </a:rPr>
              <a:t> Werkvertrag - maximal 350 Stunden pro Jahr</a:t>
            </a:r>
            <a:br>
              <a:rPr lang="de-DE" altLang="sk-SK" sz="1900" smtClean="0">
                <a:latin typeface="Arial" charset="0"/>
              </a:rPr>
            </a:br>
            <a:r>
              <a:rPr lang="de-DE" altLang="sk-SK" sz="1900" smtClean="0">
                <a:latin typeface="Arial" charset="0"/>
              </a:rPr>
              <a:t>		 - Anrechnung </a:t>
            </a:r>
            <a:r>
              <a:rPr lang="de-DE" altLang="sk-SK" sz="1900" b="1" smtClean="0">
                <a:latin typeface="Arial" charset="0"/>
              </a:rPr>
              <a:t>aller</a:t>
            </a:r>
            <a:r>
              <a:rPr lang="de-DE" altLang="sk-SK" sz="1900" smtClean="0">
                <a:latin typeface="Arial" charset="0"/>
              </a:rPr>
              <a:t> Werkverträgen eines</a:t>
            </a:r>
            <a:br>
              <a:rPr lang="de-DE" altLang="sk-SK" sz="1900" smtClean="0">
                <a:latin typeface="Arial" charset="0"/>
              </a:rPr>
            </a:br>
            <a:r>
              <a:rPr lang="de-DE" altLang="sk-SK" sz="1900" smtClean="0">
                <a:latin typeface="Arial" charset="0"/>
              </a:rPr>
              <a:t>                          Beschäftigten bei verschiedenen Arbeitgebern </a:t>
            </a:r>
          </a:p>
          <a:p>
            <a:pPr marL="301625" lvl="1" indent="0" eaLnBrk="1" hangingPunct="1">
              <a:lnSpc>
                <a:spcPct val="80000"/>
              </a:lnSpc>
            </a:pPr>
            <a:r>
              <a:rPr lang="de-DE" altLang="sk-SK" sz="1900" smtClean="0">
                <a:latin typeface="Arial" charset="0"/>
              </a:rPr>
              <a:t> Vertrag für den Arbeitseinsatz der Studenten  </a:t>
            </a:r>
            <a:br>
              <a:rPr lang="de-DE" altLang="sk-SK" sz="1900" smtClean="0">
                <a:latin typeface="Arial" charset="0"/>
              </a:rPr>
            </a:br>
            <a:r>
              <a:rPr lang="de-DE" altLang="sk-SK" sz="1900" smtClean="0">
                <a:latin typeface="Arial" charset="0"/>
              </a:rPr>
              <a:t>   - nur Studenten</a:t>
            </a:r>
            <a:br>
              <a:rPr lang="de-DE" altLang="sk-SK" sz="1900" smtClean="0">
                <a:latin typeface="Arial" charset="0"/>
              </a:rPr>
            </a:br>
            <a:r>
              <a:rPr lang="de-DE" altLang="sk-SK" sz="1900" smtClean="0">
                <a:latin typeface="Arial" charset="0"/>
              </a:rPr>
              <a:t>   - durchschnittliche Arbeitszeit kürzer als die Hälfte der</a:t>
            </a:r>
            <a:br>
              <a:rPr lang="de-DE" altLang="sk-SK" sz="1900" smtClean="0">
                <a:latin typeface="Arial" charset="0"/>
              </a:rPr>
            </a:br>
            <a:r>
              <a:rPr lang="de-DE" altLang="sk-SK" sz="1900" smtClean="0">
                <a:latin typeface="Arial" charset="0"/>
              </a:rPr>
              <a:t>     normalen Wochenarbeitzeit</a:t>
            </a:r>
            <a:br>
              <a:rPr lang="de-DE" altLang="sk-SK" sz="1900" smtClean="0">
                <a:latin typeface="Arial" charset="0"/>
              </a:rPr>
            </a:br>
            <a:endParaRPr lang="de-DE" altLang="sk-SK" sz="1900" smtClean="0">
              <a:latin typeface="Arial" charset="0"/>
            </a:endParaRPr>
          </a:p>
          <a:p>
            <a:pPr marL="301625" lvl="1" indent="0" eaLnBrk="1" hangingPunct="1">
              <a:lnSpc>
                <a:spcPct val="80000"/>
              </a:lnSpc>
            </a:pPr>
            <a:r>
              <a:rPr lang="de-DE" altLang="sk-SK" sz="1900" smtClean="0">
                <a:latin typeface="Arial" charset="0"/>
              </a:rPr>
              <a:t> Vertrag über die Arbeitstätigkeit </a:t>
            </a:r>
            <a:br>
              <a:rPr lang="de-DE" altLang="sk-SK" sz="1900" smtClean="0">
                <a:latin typeface="Arial" charset="0"/>
              </a:rPr>
            </a:br>
            <a:r>
              <a:rPr lang="de-DE" altLang="sk-SK" sz="1900" smtClean="0">
                <a:latin typeface="Arial" charset="0"/>
              </a:rPr>
              <a:t>   - maxi</a:t>
            </a:r>
            <a:r>
              <a:rPr lang="cs-CZ" altLang="sk-SK" sz="1900" smtClean="0">
                <a:latin typeface="Arial" charset="0"/>
              </a:rPr>
              <a:t>m</a:t>
            </a:r>
            <a:r>
              <a:rPr lang="de-DE" altLang="sk-SK" sz="1900" smtClean="0">
                <a:latin typeface="Arial" charset="0"/>
              </a:rPr>
              <a:t>al 10 Stunden pro Woche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sk-SK" sz="1900" smtClean="0">
                <a:latin typeface="Arial" charset="0"/>
              </a:rPr>
              <a:t>Slowakisches Modell der Leiharbeitsbeschäftigung</a:t>
            </a:r>
            <a:br>
              <a:rPr lang="de-DE" altLang="sk-SK" sz="1900" smtClean="0">
                <a:latin typeface="Arial" charset="0"/>
              </a:rPr>
            </a:br>
            <a:r>
              <a:rPr lang="de-DE" altLang="sk-SK" sz="1900" smtClean="0">
                <a:latin typeface="Arial" charset="0"/>
              </a:rPr>
              <a:t> =   grundsätzliche Deformation des Arbeitsmarktes</a:t>
            </a:r>
          </a:p>
          <a:p>
            <a:pPr eaLnBrk="1" hangingPunct="1">
              <a:lnSpc>
                <a:spcPct val="80000"/>
              </a:lnSpc>
            </a:pPr>
            <a:endParaRPr lang="de-DE" altLang="sk-SK" sz="19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sk-SK" sz="1900" smtClean="0">
                <a:latin typeface="Arial" charset="0"/>
              </a:rPr>
              <a:t> Arbeitsbedingungen der Leiharbeiter und der klassischen „Stammarbeiter“ sind </a:t>
            </a:r>
            <a:r>
              <a:rPr lang="de-DE" altLang="sk-SK" sz="1900" b="1" smtClean="0">
                <a:latin typeface="Arial" charset="0"/>
              </a:rPr>
              <a:t>gesetzwidrig </a:t>
            </a:r>
            <a:r>
              <a:rPr lang="de-DE" altLang="sk-SK" sz="1900" smtClean="0">
                <a:latin typeface="Arial" charset="0"/>
              </a:rPr>
              <a:t>nicht gleich.</a:t>
            </a:r>
          </a:p>
          <a:p>
            <a:pPr eaLnBrk="1" hangingPunct="1">
              <a:lnSpc>
                <a:spcPct val="80000"/>
              </a:lnSpc>
            </a:pPr>
            <a:endParaRPr lang="de-DE" altLang="sk-SK" sz="19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sk-SK" sz="1900" smtClean="0">
                <a:latin typeface="Arial" charset="0"/>
              </a:rPr>
              <a:t>Seitens der kompetenten Organen setzt der Kontrollprozess der  Arbeitsbedingungen aus</a:t>
            </a:r>
          </a:p>
          <a:p>
            <a:pPr eaLnBrk="1" hangingPunct="1">
              <a:lnSpc>
                <a:spcPct val="80000"/>
              </a:lnSpc>
            </a:pPr>
            <a:endParaRPr lang="de-DE" altLang="sk-SK" sz="19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sk-SK" sz="1900" smtClean="0">
                <a:latin typeface="Arial" charset="0"/>
              </a:rPr>
              <a:t>Implementierung der Direktive über die Leiharbeitsbeschäftigung </a:t>
            </a:r>
            <a:r>
              <a:rPr lang="cs-CZ" altLang="sk-SK" sz="1900" smtClean="0">
                <a:latin typeface="Arial" charset="0"/>
              </a:rPr>
              <a:t>- </a:t>
            </a:r>
            <a:r>
              <a:rPr lang="de-DE" altLang="sk-SK" sz="1900" smtClean="0">
                <a:latin typeface="Arial" charset="0"/>
              </a:rPr>
              <a:t>bezweifelt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altLang="sk-SK" dirty="0" smtClean="0">
                <a:latin typeface="Arial" charset="0"/>
              </a:rPr>
              <a:t>Aktuelle Ausgangspunkte der Leiharbeitsbeschäftigung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b="1" smtClean="0">
                <a:latin typeface="Arial Narrow" pitchFamily="34" charset="0"/>
              </a:rPr>
              <a:t>Entwicklung der Anzahl der Werkverträge</a:t>
            </a:r>
            <a:endParaRPr lang="sk-SK" sz="3200" b="1" smtClean="0">
              <a:latin typeface="Arial Narrow" pitchFamily="34" charset="0"/>
            </a:endParaRP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smtClean="0">
                <a:latin typeface="Arial Narrow" pitchFamily="34" charset="0"/>
              </a:rPr>
              <a:t>Flexible Arbeitszeit </a:t>
            </a:r>
            <a:endParaRPr lang="sk-SK" b="1" smtClean="0">
              <a:latin typeface="Arial Narrow" pitchFamily="34" charset="0"/>
            </a:endParaRPr>
          </a:p>
        </p:txBody>
      </p:sp>
      <p:sp>
        <p:nvSpPr>
          <p:cNvPr id="34818" name="Zástupný symbol obsahu 2"/>
          <p:cNvSpPr>
            <a:spLocks noGrp="1"/>
          </p:cNvSpPr>
          <p:nvPr>
            <p:ph idx="1"/>
          </p:nvPr>
        </p:nvSpPr>
        <p:spPr>
          <a:xfrm>
            <a:off x="871538" y="2565400"/>
            <a:ext cx="7408862" cy="3560763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Font typeface="Symbol" pitchFamily="18" charset="2"/>
              <a:buNone/>
            </a:pPr>
            <a:r>
              <a:rPr lang="de-DE" altLang="sk-SK" sz="1900" smtClean="0">
                <a:latin typeface="Arial" charset="0"/>
              </a:rPr>
              <a:t>Im Rahmen der flexiblen Arbeitszeit unterscheidet man 3 Arten: </a:t>
            </a:r>
          </a:p>
          <a:p>
            <a:pPr marL="0" indent="0" eaLnBrk="1" hangingPunct="1">
              <a:lnSpc>
                <a:spcPct val="70000"/>
              </a:lnSpc>
              <a:buFont typeface="Symbol" pitchFamily="18" charset="2"/>
              <a:buNone/>
            </a:pPr>
            <a:endParaRPr lang="de-DE" altLang="sk-SK" sz="1900" smtClean="0">
              <a:latin typeface="Arial" charset="0"/>
            </a:endParaRPr>
          </a:p>
          <a:p>
            <a:pPr marL="0" indent="0" eaLnBrk="1" hangingPunct="1">
              <a:lnSpc>
                <a:spcPct val="70000"/>
              </a:lnSpc>
              <a:buFont typeface="Symbol" pitchFamily="18" charset="2"/>
              <a:buNone/>
            </a:pPr>
            <a:r>
              <a:rPr lang="cs-CZ" altLang="sk-SK" sz="1500" smtClean="0">
                <a:latin typeface="Arial" charset="0"/>
              </a:rPr>
              <a:t>-</a:t>
            </a:r>
            <a:r>
              <a:rPr lang="sk-SK" altLang="sk-SK" sz="1500" smtClean="0">
                <a:latin typeface="Arial" charset="0"/>
              </a:rPr>
              <a:t>   </a:t>
            </a:r>
            <a:r>
              <a:rPr lang="de-DE" altLang="sk-SK" sz="1500" smtClean="0">
                <a:latin typeface="Arial" charset="0"/>
              </a:rPr>
              <a:t>Grundarbeitszeit – der Beschäftigte muss auf de</a:t>
            </a:r>
            <a:r>
              <a:rPr lang="cs-CZ" altLang="sk-SK" sz="1500" smtClean="0">
                <a:latin typeface="Arial" charset="0"/>
              </a:rPr>
              <a:t>m</a:t>
            </a:r>
            <a:r>
              <a:rPr lang="de-DE" altLang="sk-SK" sz="1500" smtClean="0">
                <a:latin typeface="Arial" charset="0"/>
              </a:rPr>
              <a:t> Arbeit</a:t>
            </a:r>
            <a:r>
              <a:rPr lang="cs-CZ" altLang="sk-SK" sz="1500" smtClean="0">
                <a:latin typeface="Arial" charset="0"/>
              </a:rPr>
              <a:t>s</a:t>
            </a:r>
            <a:r>
              <a:rPr lang="de-DE" altLang="sk-SK" sz="1500" smtClean="0">
                <a:latin typeface="Arial" charset="0"/>
              </a:rPr>
              <a:t>platzt präsent sein</a:t>
            </a:r>
          </a:p>
          <a:p>
            <a:pPr marL="0" indent="0" eaLnBrk="1" hangingPunct="1">
              <a:lnSpc>
                <a:spcPct val="70000"/>
              </a:lnSpc>
              <a:buFont typeface="Symbol" pitchFamily="18" charset="2"/>
              <a:buNone/>
            </a:pPr>
            <a:r>
              <a:rPr lang="cs-CZ" altLang="sk-SK" sz="1500" smtClean="0">
                <a:latin typeface="Arial" charset="0"/>
              </a:rPr>
              <a:t>-   </a:t>
            </a:r>
            <a:r>
              <a:rPr lang="de-DE" altLang="sk-SK" sz="1500" smtClean="0">
                <a:latin typeface="Arial" charset="0"/>
              </a:rPr>
              <a:t> Flexible Arbeitszeit – der Beschäftigte muss auf de</a:t>
            </a:r>
            <a:r>
              <a:rPr lang="cs-CZ" altLang="sk-SK" sz="1500" smtClean="0">
                <a:latin typeface="Arial" charset="0"/>
              </a:rPr>
              <a:t>m</a:t>
            </a:r>
            <a:r>
              <a:rPr lang="de-DE" altLang="sk-SK" sz="1500" smtClean="0">
                <a:latin typeface="Arial" charset="0"/>
              </a:rPr>
              <a:t> Arbeit</a:t>
            </a:r>
            <a:r>
              <a:rPr lang="cs-CZ" altLang="sk-SK" sz="1500" smtClean="0">
                <a:latin typeface="Arial" charset="0"/>
              </a:rPr>
              <a:t>s</a:t>
            </a:r>
            <a:r>
              <a:rPr lang="de-DE" altLang="sk-SK" sz="1500" smtClean="0">
                <a:latin typeface="Arial" charset="0"/>
              </a:rPr>
              <a:t>platzt präsent sein</a:t>
            </a:r>
            <a:r>
              <a:rPr lang="cs-CZ" altLang="sk-SK" sz="1500" smtClean="0">
                <a:latin typeface="Arial" charset="0"/>
              </a:rPr>
              <a:t/>
            </a:r>
            <a:br>
              <a:rPr lang="cs-CZ" altLang="sk-SK" sz="1500" smtClean="0">
                <a:latin typeface="Arial" charset="0"/>
              </a:rPr>
            </a:br>
            <a:r>
              <a:rPr lang="cs-CZ" altLang="sk-SK" sz="1500" smtClean="0">
                <a:latin typeface="Arial" charset="0"/>
              </a:rPr>
              <a:t>-   </a:t>
            </a:r>
            <a:r>
              <a:rPr lang="de-DE" altLang="sk-SK" sz="1500" smtClean="0">
                <a:latin typeface="Arial" charset="0"/>
              </a:rPr>
              <a:t>Im bewilligten Ausmaß ist die Produktionszeit innerhalb einer Zeitperiode</a:t>
            </a:r>
            <a:r>
              <a:rPr lang="cs-CZ" altLang="sk-SK" sz="1500" smtClean="0">
                <a:latin typeface="Arial" charset="0"/>
              </a:rPr>
              <a:t/>
            </a:r>
            <a:br>
              <a:rPr lang="cs-CZ" altLang="sk-SK" sz="1500" smtClean="0">
                <a:latin typeface="Arial" charset="0"/>
              </a:rPr>
            </a:br>
            <a:r>
              <a:rPr lang="cs-CZ" altLang="sk-SK" sz="1500" smtClean="0">
                <a:latin typeface="Arial" charset="0"/>
              </a:rPr>
              <a:t> </a:t>
            </a:r>
            <a:r>
              <a:rPr lang="de-DE" altLang="sk-SK" sz="1500" smtClean="0">
                <a:latin typeface="Arial" charset="0"/>
              </a:rPr>
              <a:t> </a:t>
            </a:r>
            <a:r>
              <a:rPr lang="cs-CZ" altLang="sk-SK" sz="1500" smtClean="0">
                <a:latin typeface="Arial" charset="0"/>
              </a:rPr>
              <a:t>  </a:t>
            </a:r>
            <a:r>
              <a:rPr lang="de-DE" altLang="sk-SK" sz="1500" smtClean="0">
                <a:latin typeface="Arial" charset="0"/>
              </a:rPr>
              <a:t>abzuarbeiten</a:t>
            </a:r>
            <a:r>
              <a:rPr lang="de-DE" altLang="sk-SK" sz="1400" smtClean="0">
                <a:latin typeface="Arial" charset="0"/>
              </a:rPr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sk-SK" sz="1500" smtClean="0">
                <a:latin typeface="Arial" charset="0"/>
              </a:rPr>
              <a:t> Produktionszeit – in einer Zeitperiode abzuarbeitende Arbeitszeit</a:t>
            </a:r>
          </a:p>
          <a:p>
            <a:pPr lvl="1" eaLnBrk="1" hangingPunct="1">
              <a:lnSpc>
                <a:spcPct val="80000"/>
              </a:lnSpc>
            </a:pPr>
            <a:endParaRPr lang="de-DE" altLang="sk-SK" sz="1500" smtClean="0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de-DE" altLang="sk-SK" sz="1500" smtClean="0">
                <a:latin typeface="Arial" charset="0"/>
              </a:rPr>
              <a:t>Zugelassene Angabe der flexiblen Arbeitszeit:</a:t>
            </a:r>
            <a:br>
              <a:rPr lang="de-DE" altLang="sk-SK" sz="1500" smtClean="0">
                <a:latin typeface="Arial" charset="0"/>
              </a:rPr>
            </a:br>
            <a:r>
              <a:rPr lang="de-DE" altLang="sk-SK" sz="1500" smtClean="0">
                <a:latin typeface="Arial" charset="0"/>
              </a:rPr>
              <a:t>- in Arbeitstagen</a:t>
            </a:r>
            <a:br>
              <a:rPr lang="de-DE" altLang="sk-SK" sz="1500" smtClean="0">
                <a:latin typeface="Arial" charset="0"/>
              </a:rPr>
            </a:br>
            <a:r>
              <a:rPr lang="de-DE" altLang="sk-SK" sz="1500" smtClean="0">
                <a:latin typeface="Arial" charset="0"/>
              </a:rPr>
              <a:t>- in Wochen oder anders.</a:t>
            </a:r>
            <a:endParaRPr lang="cs-CZ" altLang="sk-SK" sz="1500" smtClean="0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de-DE" altLang="sk-SK" sz="1500" smtClean="0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de-DE" altLang="sk-SK" sz="1500" smtClean="0">
                <a:latin typeface="Arial" charset="0"/>
              </a:rPr>
              <a:t>Typische Nutzung der flexiblen Arbeitszeit:</a:t>
            </a:r>
            <a:br>
              <a:rPr lang="de-DE" altLang="sk-SK" sz="1500" smtClean="0">
                <a:latin typeface="Arial" charset="0"/>
              </a:rPr>
            </a:br>
            <a:r>
              <a:rPr lang="de-DE" altLang="sk-SK" sz="1500" smtClean="0">
                <a:latin typeface="Arial" charset="0"/>
              </a:rPr>
              <a:t> -  Administrative</a:t>
            </a:r>
            <a:br>
              <a:rPr lang="de-DE" altLang="sk-SK" sz="1500" smtClean="0">
                <a:latin typeface="Arial" charset="0"/>
              </a:rPr>
            </a:br>
            <a:r>
              <a:rPr lang="de-DE" altLang="sk-SK" sz="1500" smtClean="0">
                <a:latin typeface="Arial" charset="0"/>
              </a:rPr>
              <a:t> -  Dienstleistungen </a:t>
            </a:r>
            <a:br>
              <a:rPr lang="de-DE" altLang="sk-SK" sz="1500" smtClean="0">
                <a:latin typeface="Arial" charset="0"/>
              </a:rPr>
            </a:br>
            <a:r>
              <a:rPr lang="de-DE" altLang="sk-SK" sz="1500" smtClean="0">
                <a:latin typeface="Arial" charset="0"/>
              </a:rPr>
              <a:t> -  Regierung und Verwaltung</a:t>
            </a:r>
            <a:br>
              <a:rPr lang="de-DE" altLang="sk-SK" sz="1500" smtClean="0">
                <a:latin typeface="Arial" charset="0"/>
              </a:rPr>
            </a:br>
            <a:r>
              <a:rPr lang="de-DE" altLang="sk-SK" sz="1500" smtClean="0">
                <a:latin typeface="Arial" charset="0"/>
              </a:rPr>
              <a:t> -  Wissenschaft und Entwicklung</a:t>
            </a:r>
          </a:p>
          <a:p>
            <a:pPr lvl="1" algn="just" eaLnBrk="1" hangingPunct="1">
              <a:lnSpc>
                <a:spcPct val="80000"/>
              </a:lnSpc>
            </a:pPr>
            <a:endParaRPr lang="de-DE" altLang="sk-SK" sz="15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252538"/>
          </a:xfrm>
        </p:spPr>
        <p:txBody>
          <a:bodyPr/>
          <a:lstStyle/>
          <a:p>
            <a:pPr eaLnBrk="1" hangingPunct="1"/>
            <a:r>
              <a:rPr lang="de-DE" sz="4000" b="1" dirty="0" smtClean="0">
                <a:latin typeface="Arial Narrow" pitchFamily="34" charset="0"/>
              </a:rPr>
              <a:t>Arbeitszeitkonto</a:t>
            </a:r>
            <a:endParaRPr lang="sk-SK" sz="4000" b="1" dirty="0" smtClean="0">
              <a:latin typeface="Arial Narrow" pitchFamily="34" charset="0"/>
            </a:endParaRPr>
          </a:p>
        </p:txBody>
      </p:sp>
      <p:sp>
        <p:nvSpPr>
          <p:cNvPr id="35842" name="Zástupný symbol obsahu 2"/>
          <p:cNvSpPr>
            <a:spLocks noGrp="1"/>
          </p:cNvSpPr>
          <p:nvPr>
            <p:ph idx="1"/>
          </p:nvPr>
        </p:nvSpPr>
        <p:spPr>
          <a:xfrm>
            <a:off x="899592" y="2204864"/>
            <a:ext cx="7408862" cy="3451225"/>
          </a:xfrm>
        </p:spPr>
        <p:txBody>
          <a:bodyPr/>
          <a:lstStyle/>
          <a:p>
            <a:pPr marL="0" indent="0" eaLnBrk="1" hangingPunct="1">
              <a:lnSpc>
                <a:spcPct val="60000"/>
              </a:lnSpc>
              <a:buFont typeface="Symbol" pitchFamily="18" charset="2"/>
              <a:buNone/>
            </a:pPr>
            <a:endParaRPr lang="cs-CZ" altLang="sk-SK" sz="2100" dirty="0" smtClean="0">
              <a:latin typeface="Arial" charset="0"/>
            </a:endParaRPr>
          </a:p>
          <a:p>
            <a:pPr marL="0" indent="0" eaLnBrk="1" hangingPunct="1">
              <a:buFont typeface="Symbol" pitchFamily="18" charset="2"/>
              <a:buNone/>
            </a:pPr>
            <a:r>
              <a:rPr lang="de-DE" altLang="sk-SK" sz="2000" dirty="0" smtClean="0">
                <a:latin typeface="Arial" charset="0"/>
              </a:rPr>
              <a:t>Arbeitszeitkonto = eine Art der unregelmäßigen Organisation</a:t>
            </a:r>
            <a:br>
              <a:rPr lang="de-DE" altLang="sk-SK" sz="2000" dirty="0" smtClean="0">
                <a:latin typeface="Arial" charset="0"/>
              </a:rPr>
            </a:br>
            <a:r>
              <a:rPr lang="de-DE" altLang="sk-SK" sz="2000" dirty="0" smtClean="0">
                <a:latin typeface="Arial" charset="0"/>
              </a:rPr>
              <a:t>                             der Arbeitszeit</a:t>
            </a:r>
          </a:p>
          <a:p>
            <a:pPr marL="0" indent="0" eaLnBrk="1" hangingPunct="1">
              <a:buFont typeface="Symbol" pitchFamily="18" charset="2"/>
              <a:buNone/>
            </a:pPr>
            <a:endParaRPr lang="de-DE" altLang="sk-SK" sz="2000" dirty="0" smtClean="0">
              <a:latin typeface="Arial" charset="0"/>
            </a:endParaRPr>
          </a:p>
          <a:p>
            <a:pPr marL="0" indent="0" eaLnBrk="1" hangingPunct="1">
              <a:buFont typeface="Symbol" pitchFamily="18" charset="2"/>
              <a:buNone/>
            </a:pPr>
            <a:r>
              <a:rPr lang="de-DE" altLang="sk-SK" sz="2000" dirty="0" smtClean="0">
                <a:latin typeface="Arial" charset="0"/>
              </a:rPr>
              <a:t>Einführung der Arbeitszeitkonten:</a:t>
            </a:r>
            <a:br>
              <a:rPr lang="de-DE" altLang="sk-SK" sz="2000" dirty="0" smtClean="0">
                <a:latin typeface="Arial" charset="0"/>
              </a:rPr>
            </a:br>
            <a:r>
              <a:rPr lang="de-DE" altLang="sk-SK" sz="2000" dirty="0" smtClean="0">
                <a:latin typeface="Arial" charset="0"/>
              </a:rPr>
              <a:t>-  nur mit Zustimmung von Arbeitnehmervertretern </a:t>
            </a:r>
          </a:p>
          <a:p>
            <a:pPr marL="0" indent="0" eaLnBrk="1" hangingPunct="1">
              <a:buFont typeface="Symbol" pitchFamily="18" charset="2"/>
              <a:buNone/>
            </a:pPr>
            <a:endParaRPr lang="de-DE" altLang="sk-SK" sz="2000" dirty="0" smtClean="0">
              <a:latin typeface="Arial" charset="0"/>
            </a:endParaRPr>
          </a:p>
          <a:p>
            <a:pPr marL="0" indent="0" eaLnBrk="1" hangingPunct="1">
              <a:buFont typeface="Symbol" pitchFamily="18" charset="2"/>
              <a:buNone/>
            </a:pPr>
            <a:r>
              <a:rPr lang="de-DE" altLang="sk-SK" sz="2000" dirty="0" smtClean="0">
                <a:latin typeface="Arial" charset="0"/>
              </a:rPr>
              <a:t>Ausgleichsperiode = 30 Monate </a:t>
            </a:r>
          </a:p>
          <a:p>
            <a:pPr marL="0" indent="0" eaLnBrk="1" hangingPunct="1">
              <a:buFont typeface="Symbol" pitchFamily="18" charset="2"/>
              <a:buNone/>
            </a:pPr>
            <a:endParaRPr lang="de-DE" altLang="sk-SK" sz="2000" dirty="0" smtClean="0">
              <a:latin typeface="Arial" charset="0"/>
            </a:endParaRPr>
          </a:p>
          <a:p>
            <a:pPr marL="0" indent="0" eaLnBrk="1" hangingPunct="1">
              <a:buFont typeface="Symbol" pitchFamily="18" charset="2"/>
              <a:buNone/>
            </a:pPr>
            <a:r>
              <a:rPr lang="de-DE" altLang="sk-SK" sz="2000" dirty="0" smtClean="0">
                <a:latin typeface="Arial" charset="0"/>
              </a:rPr>
              <a:t>Arbeitgeber muss</a:t>
            </a:r>
            <a:r>
              <a:rPr lang="de-DE" altLang="sk-SK" sz="2000" dirty="0" smtClean="0">
                <a:latin typeface="Arial" charset="0"/>
                <a:cs typeface="Arial" charset="0"/>
              </a:rPr>
              <a:t> folgende Unterlagen führen:</a:t>
            </a:r>
            <a:endParaRPr lang="de-DE" altLang="sk-SK" sz="2000" dirty="0" smtClean="0">
              <a:latin typeface="Arial" charset="0"/>
            </a:endParaRPr>
          </a:p>
          <a:p>
            <a:pPr marL="301625" lvl="1" indent="0" eaLnBrk="1" hangingPunct="1"/>
            <a:r>
              <a:rPr lang="de-DE" altLang="sk-SK" sz="1500" dirty="0" smtClean="0">
                <a:latin typeface="Arial" charset="0"/>
              </a:rPr>
              <a:t> Arbeitszeitkonto</a:t>
            </a:r>
          </a:p>
          <a:p>
            <a:pPr marL="301625" lvl="1" indent="0" eaLnBrk="1" hangingPunct="1"/>
            <a:r>
              <a:rPr lang="de-DE" altLang="sk-SK" sz="1500" dirty="0" smtClean="0">
                <a:latin typeface="Arial" charset="0"/>
              </a:rPr>
              <a:t> Konto des ausgezahlten Lohnes</a:t>
            </a:r>
          </a:p>
          <a:p>
            <a:pPr marL="301625" lvl="1" indent="0" eaLnBrk="1" hangingPunct="1"/>
            <a:r>
              <a:rPr lang="de-DE" altLang="sk-SK" sz="1500" dirty="0" smtClean="0">
                <a:latin typeface="Arial" charset="0"/>
              </a:rPr>
              <a:t> Differenzkonto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de-DE" altLang="sk-SK" sz="3200" b="1" smtClean="0">
                <a:solidFill>
                  <a:schemeClr val="bg1"/>
                </a:solidFill>
                <a:latin typeface="Arial" charset="0"/>
              </a:rPr>
              <a:t>Arbeitsverhältnis mit der Teilarbeitszeit</a:t>
            </a:r>
          </a:p>
        </p:txBody>
      </p:sp>
      <p:sp>
        <p:nvSpPr>
          <p:cNvPr id="36866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de-DE" altLang="sk-SK" sz="2100" smtClean="0">
                <a:latin typeface="Arial" charset="0"/>
              </a:rPr>
              <a:t>Einteilung der Arbeitszeit: </a:t>
            </a:r>
            <a:br>
              <a:rPr lang="de-DE" altLang="sk-SK" sz="2100" smtClean="0">
                <a:latin typeface="Arial" charset="0"/>
              </a:rPr>
            </a:br>
            <a:r>
              <a:rPr lang="de-DE" altLang="sk-SK" sz="2100" smtClean="0">
                <a:latin typeface="Arial" charset="0"/>
              </a:rPr>
              <a:t>- nicht unbedingt an alle Arbeitstage der Woche  </a:t>
            </a:r>
            <a:br>
              <a:rPr lang="de-DE" altLang="sk-SK" sz="2100" smtClean="0">
                <a:latin typeface="Arial" charset="0"/>
              </a:rPr>
            </a:br>
            <a:r>
              <a:rPr lang="de-DE" altLang="sk-SK" sz="2100" smtClean="0">
                <a:latin typeface="Arial" charset="0"/>
              </a:rPr>
              <a:t>- Lohn entspricht der vereinbarten Zeit</a:t>
            </a:r>
          </a:p>
          <a:p>
            <a:pPr marL="0" indent="0" eaLnBrk="1" hangingPunct="1">
              <a:lnSpc>
                <a:spcPct val="90000"/>
              </a:lnSpc>
              <a:buFont typeface="Symbol" pitchFamily="18" charset="2"/>
              <a:buNone/>
            </a:pPr>
            <a:endParaRPr lang="de-DE" altLang="sk-SK" sz="210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Symbol" pitchFamily="18" charset="2"/>
              <a:buNone/>
            </a:pPr>
            <a:endParaRPr lang="de-DE" altLang="sk-SK" sz="2100" smtClean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de-DE" altLang="sk-SK" sz="2100" smtClean="0">
                <a:latin typeface="Arial" charset="0"/>
              </a:rPr>
              <a:t>Bei diesem Modell  ergibt sich ein starker Unterschied zwischen Mann und Frau nicht nur bei uns, sondern in der ganzen EU.</a:t>
            </a:r>
          </a:p>
          <a:p>
            <a:pPr marL="0" indent="0" algn="just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de-DE" altLang="sk-SK" sz="2100" smtClean="0">
                <a:latin typeface="Arial" charset="0"/>
              </a:rPr>
              <a:t> </a:t>
            </a:r>
            <a:endParaRPr lang="de-DE" sz="2800" b="1" smtClean="0">
              <a:latin typeface="Arial Narrow" pitchFamily="34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endParaRPr lang="de-DE" sz="2800" b="1" smtClean="0">
              <a:latin typeface="Arial Narrow" pitchFamily="34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endParaRPr lang="de-DE" sz="2800" b="1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015288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sk-SK" sz="2900" b="1" smtClean="0">
                <a:solidFill>
                  <a:schemeClr val="bg1"/>
                </a:solidFill>
                <a:latin typeface="Arial" charset="0"/>
              </a:rPr>
              <a:t>Arbeitsverhältnis mit der Teilarbeitszeit</a:t>
            </a:r>
            <a:endParaRPr lang="de-DE" sz="2900" smtClean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 eaLnBrk="1" hangingPunct="1">
              <a:lnSpc>
                <a:spcPct val="80000"/>
              </a:lnSpc>
              <a:buFont typeface="Candara" pitchFamily="34" charset="0"/>
              <a:buAutoNum type="arabicParenR"/>
            </a:pPr>
            <a:r>
              <a:rPr lang="de-DE" altLang="sk-SK" sz="2200" smtClean="0"/>
              <a:t>Umgehung des Institutes der zeitweiligen Überlassun</a:t>
            </a:r>
            <a:r>
              <a:rPr lang="de-DE" altLang="sk-SK" sz="2000" smtClean="0">
                <a:latin typeface="Arial" charset="0"/>
              </a:rPr>
              <a:t>g mittels der</a:t>
            </a:r>
            <a:r>
              <a:rPr lang="de-DE" altLang="sk-SK" sz="2200" smtClean="0"/>
              <a:t> Wirtschafts- und Bürgerrechtsverträgen </a:t>
            </a:r>
            <a:r>
              <a:rPr lang="de-DE" altLang="sk-SK" sz="2200" smtClean="0">
                <a:latin typeface="Arial" charset="0"/>
              </a:rPr>
              <a:t/>
            </a:r>
            <a:br>
              <a:rPr lang="de-DE" altLang="sk-SK" sz="2200" smtClean="0">
                <a:latin typeface="Arial" charset="0"/>
              </a:rPr>
            </a:br>
            <a:r>
              <a:rPr lang="de-DE" altLang="sk-SK" sz="2200" smtClean="0"/>
              <a:t>(außer arbeitsrechtliche</a:t>
            </a:r>
            <a:r>
              <a:rPr lang="de-DE" altLang="sk-SK" sz="2000" smtClean="0">
                <a:latin typeface="Arial" charset="0"/>
              </a:rPr>
              <a:t>r</a:t>
            </a:r>
            <a:r>
              <a:rPr lang="de-DE" altLang="sk-SK" sz="2200" smtClean="0"/>
              <a:t> Regelung)</a:t>
            </a:r>
          </a:p>
          <a:p>
            <a:pPr marL="457200" indent="-457200" algn="just" eaLnBrk="1" hangingPunct="1">
              <a:lnSpc>
                <a:spcPct val="80000"/>
              </a:lnSpc>
              <a:buFont typeface="Candara" pitchFamily="34" charset="0"/>
              <a:buAutoNum type="arabicParenR"/>
            </a:pPr>
            <a:endParaRPr lang="de-DE" altLang="sk-SK" sz="2200" smtClean="0"/>
          </a:p>
          <a:p>
            <a:pPr marL="457200" indent="-457200" algn="just" eaLnBrk="1" hangingPunct="1">
              <a:lnSpc>
                <a:spcPct val="80000"/>
              </a:lnSpc>
              <a:buFont typeface="Candara" pitchFamily="34" charset="0"/>
              <a:buAutoNum type="arabicParenR"/>
            </a:pPr>
            <a:r>
              <a:rPr lang="de-DE" altLang="sk-SK" sz="2000" smtClean="0">
                <a:latin typeface="Arial" charset="0"/>
              </a:rPr>
              <a:t>Ein</a:t>
            </a:r>
            <a:r>
              <a:rPr lang="de-DE" altLang="sk-SK" sz="2200" smtClean="0"/>
              <a:t> Teil des Lohnes </a:t>
            </a:r>
            <a:r>
              <a:rPr lang="de-DE" altLang="sk-SK" sz="2000" b="1" smtClean="0">
                <a:latin typeface="Arial" charset="0"/>
              </a:rPr>
              <a:t>als</a:t>
            </a:r>
            <a:r>
              <a:rPr lang="de-DE" altLang="sk-SK" sz="2200" b="1" smtClean="0"/>
              <a:t> Reisegeld</a:t>
            </a:r>
            <a:r>
              <a:rPr lang="de-DE" altLang="sk-SK" sz="2200" smtClean="0">
                <a:latin typeface="Arial" charset="0"/>
              </a:rPr>
              <a:t> </a:t>
            </a:r>
            <a:r>
              <a:rPr lang="de-DE" altLang="sk-SK" sz="2000" smtClean="0">
                <a:latin typeface="Arial" charset="0"/>
              </a:rPr>
              <a:t>ausgezahlt</a:t>
            </a:r>
            <a:r>
              <a:rPr lang="de-DE" altLang="sk-SK" sz="2200" smtClean="0"/>
              <a:t> </a:t>
            </a:r>
            <a:r>
              <a:rPr lang="de-DE" altLang="sk-SK" sz="2200" smtClean="0">
                <a:latin typeface="Arial" charset="0"/>
              </a:rPr>
              <a:t/>
            </a:r>
            <a:br>
              <a:rPr lang="de-DE" altLang="sk-SK" sz="2200" smtClean="0">
                <a:latin typeface="Arial" charset="0"/>
              </a:rPr>
            </a:br>
            <a:r>
              <a:rPr lang="de-DE" altLang="sk-SK" sz="2200" smtClean="0"/>
              <a:t>(Mindestlohn + Reisegeld)</a:t>
            </a:r>
          </a:p>
          <a:p>
            <a:pPr marL="457200" indent="-457200" algn="just" eaLnBrk="1" hangingPunct="1">
              <a:lnSpc>
                <a:spcPct val="80000"/>
              </a:lnSpc>
              <a:buFont typeface="Candara" pitchFamily="34" charset="0"/>
              <a:buAutoNum type="arabicParenR"/>
            </a:pPr>
            <a:endParaRPr lang="de-DE" altLang="sk-SK" sz="2200" smtClean="0"/>
          </a:p>
          <a:p>
            <a:pPr marL="457200" indent="-457200" algn="just" eaLnBrk="1" hangingPunct="1">
              <a:lnSpc>
                <a:spcPct val="80000"/>
              </a:lnSpc>
              <a:buFont typeface="Candara" pitchFamily="34" charset="0"/>
              <a:buAutoNum type="arabicParenR"/>
            </a:pPr>
            <a:r>
              <a:rPr lang="de-DE" altLang="sk-SK" sz="2000" b="1" smtClean="0">
                <a:latin typeface="Arial" charset="0"/>
              </a:rPr>
              <a:t>Keine Zeitbegrenzung</a:t>
            </a:r>
            <a:r>
              <a:rPr lang="de-DE" altLang="sk-SK" sz="2200" smtClean="0"/>
              <a:t> der zeitweiligen Überlassung</a:t>
            </a:r>
            <a:r>
              <a:rPr lang="de-DE" altLang="sk-SK" sz="2200" smtClean="0">
                <a:latin typeface="Arial" charset="0"/>
              </a:rPr>
              <a:t/>
            </a:r>
            <a:br>
              <a:rPr lang="de-DE" altLang="sk-SK" sz="2200" smtClean="0">
                <a:latin typeface="Arial" charset="0"/>
              </a:rPr>
            </a:br>
            <a:r>
              <a:rPr lang="de-DE" altLang="sk-SK" sz="2200" smtClean="0"/>
              <a:t> </a:t>
            </a:r>
            <a:r>
              <a:rPr lang="de-DE" altLang="sk-SK" sz="2200" smtClean="0">
                <a:latin typeface="Arial" charset="0"/>
              </a:rPr>
              <a:t>(</a:t>
            </a:r>
            <a:r>
              <a:rPr lang="de-DE" altLang="sk-SK" sz="2200" smtClean="0"/>
              <a:t>Zeitraum</a:t>
            </a:r>
            <a:r>
              <a:rPr lang="de-DE" altLang="sk-SK" sz="2000" smtClean="0">
                <a:latin typeface="Arial" charset="0"/>
              </a:rPr>
              <a:t> der Beschäftigung des</a:t>
            </a:r>
            <a:r>
              <a:rPr lang="de-DE" altLang="sk-SK" sz="2200" smtClean="0"/>
              <a:t> konkreten Leiharbeiter</a:t>
            </a:r>
            <a:r>
              <a:rPr lang="sk-SK" altLang="sk-SK" sz="2000" smtClean="0">
                <a:latin typeface="Arial" charset="0"/>
              </a:rPr>
              <a:t>s</a:t>
            </a:r>
            <a:r>
              <a:rPr lang="de-DE" altLang="sk-SK" sz="2200" smtClean="0"/>
              <a:t> </a:t>
            </a:r>
            <a:r>
              <a:rPr lang="de-DE" altLang="sk-SK" sz="2000" smtClean="0">
                <a:latin typeface="Arial" charset="0"/>
              </a:rPr>
              <a:t>bei einem Entleiher ist in der SR </a:t>
            </a:r>
            <a:r>
              <a:rPr lang="de-DE" altLang="sk-SK" sz="2200" smtClean="0"/>
              <a:t>nicht begrenzt)</a:t>
            </a:r>
          </a:p>
        </p:txBody>
      </p:sp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252538"/>
          </a:xfrm>
        </p:spPr>
        <p:txBody>
          <a:bodyPr/>
          <a:lstStyle/>
          <a:p>
            <a:pPr eaLnBrk="1" hangingPunct="1"/>
            <a:r>
              <a:rPr lang="de-DE" altLang="sk-SK" sz="2800" smtClean="0">
                <a:latin typeface="Arial" charset="0"/>
              </a:rPr>
              <a:t>Grundsätzliche negative Trends im Bereich der Leiharbeitsbeschäftigung</a:t>
            </a:r>
            <a:endParaRPr lang="de-DE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obsahu 4"/>
          <p:cNvSpPr>
            <a:spLocks noGrp="1"/>
          </p:cNvSpPr>
          <p:nvPr>
            <p:ph idx="1"/>
          </p:nvPr>
        </p:nvSpPr>
        <p:spPr>
          <a:xfrm>
            <a:off x="871538" y="2420938"/>
            <a:ext cx="7408862" cy="37052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de-DE" altLang="sk-SK" sz="1900" b="1" dirty="0" smtClean="0">
                <a:latin typeface="Arial" charset="0"/>
              </a:rPr>
              <a:t>Einführung der Präsumtion der zeitweiligen Überlassung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de-DE" altLang="sk-SK" sz="1800" dirty="0" smtClean="0">
                <a:latin typeface="Arial" charset="0"/>
              </a:rPr>
              <a:t>Die neue Legislative (in Kraft seit  </a:t>
            </a:r>
            <a:r>
              <a:rPr lang="de-DE" altLang="sk-SK" sz="1800" b="1" dirty="0" smtClean="0">
                <a:latin typeface="Arial" charset="0"/>
              </a:rPr>
              <a:t>1.5.2013</a:t>
            </a:r>
            <a:r>
              <a:rPr lang="de-DE" altLang="sk-SK" sz="1800" dirty="0" smtClean="0">
                <a:latin typeface="Arial" charset="0"/>
              </a:rPr>
              <a:t>) </a:t>
            </a:r>
            <a:r>
              <a:rPr lang="sk-SK" altLang="sk-SK" sz="1800" dirty="0" err="1" smtClean="0">
                <a:latin typeface="Arial" charset="0"/>
              </a:rPr>
              <a:t>legt</a:t>
            </a:r>
            <a:r>
              <a:rPr lang="de-DE" altLang="sk-SK" sz="1800" dirty="0" smtClean="0">
                <a:latin typeface="Arial" charset="0"/>
              </a:rPr>
              <a:t> fest, dass man als eine zeitweilige Überlassung auch solche Tätigkeit bezeichnen kann, die eine Leiharbeitsagentur ausübt, falls </a:t>
            </a:r>
            <a:endParaRPr lang="sk-SK" altLang="sk-SK" sz="1800" dirty="0" smtClean="0">
              <a:latin typeface="Arial" charset="0"/>
            </a:endParaRPr>
          </a:p>
          <a:p>
            <a:pPr marL="303213" lvl="1" indent="0" algn="just" eaLnBrk="1" hangingPunct="1">
              <a:lnSpc>
                <a:spcPct val="80000"/>
              </a:lnSpc>
              <a:buNone/>
            </a:pPr>
            <a:endParaRPr lang="de-DE" altLang="sk-SK" sz="1800" dirty="0" smtClean="0">
              <a:latin typeface="Arial" charset="0"/>
            </a:endParaRPr>
          </a:p>
          <a:p>
            <a:pPr lvl="2" algn="just" eaLnBrk="1" hangingPunct="1">
              <a:lnSpc>
                <a:spcPct val="80000"/>
              </a:lnSpc>
            </a:pPr>
            <a:r>
              <a:rPr lang="de-DE" altLang="sk-SK" sz="1600" dirty="0" smtClean="0">
                <a:latin typeface="Arial" charset="0"/>
              </a:rPr>
              <a:t>die Tätigkeit der Beschäftigten alle Merkmale der abhängigen Arbeit aufweist,</a:t>
            </a:r>
          </a:p>
          <a:p>
            <a:pPr lvl="2" algn="just" eaLnBrk="1" hangingPunct="1">
              <a:lnSpc>
                <a:spcPct val="80000"/>
              </a:lnSpc>
            </a:pPr>
            <a:endParaRPr lang="de-DE" altLang="sk-SK" sz="1600" dirty="0" smtClean="0">
              <a:latin typeface="Arial" charset="0"/>
            </a:endParaRPr>
          </a:p>
          <a:p>
            <a:pPr lvl="2" algn="just" eaLnBrk="1" hangingPunct="1">
              <a:lnSpc>
                <a:spcPct val="80000"/>
              </a:lnSpc>
            </a:pPr>
            <a:r>
              <a:rPr lang="de-DE" altLang="sk-SK" sz="1600" dirty="0" smtClean="0">
                <a:latin typeface="Arial" charset="0"/>
              </a:rPr>
              <a:t>die Tätigkeit in den Räumen des bei der Agentur die Dienste bestellenden Arbeitgebers ausgeübt wird, </a:t>
            </a:r>
          </a:p>
          <a:p>
            <a:pPr lvl="2" algn="just" eaLnBrk="1" hangingPunct="1">
              <a:lnSpc>
                <a:spcPct val="80000"/>
              </a:lnSpc>
            </a:pPr>
            <a:endParaRPr lang="de-DE" altLang="sk-SK" sz="1600" dirty="0" smtClean="0">
              <a:latin typeface="Arial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de-DE" altLang="sk-SK" sz="1600" dirty="0" smtClean="0">
                <a:latin typeface="Arial" charset="0"/>
              </a:rPr>
              <a:t>die Tätigkeit dem </a:t>
            </a:r>
            <a:r>
              <a:rPr lang="sk-SK" altLang="sk-SK" sz="1600" dirty="0" smtClean="0">
                <a:latin typeface="Arial" charset="0"/>
              </a:rPr>
              <a:t>Objekt</a:t>
            </a:r>
            <a:r>
              <a:rPr lang="de-DE" altLang="sk-SK" sz="1600" dirty="0" smtClean="0">
                <a:latin typeface="Arial" charset="0"/>
              </a:rPr>
              <a:t> der unternehmerischen Tätigkeit des Entleihers entspricht.</a:t>
            </a:r>
            <a:br>
              <a:rPr lang="de-DE" altLang="sk-SK" sz="1600" dirty="0" smtClean="0">
                <a:latin typeface="Arial" charset="0"/>
              </a:rPr>
            </a:br>
            <a:r>
              <a:rPr lang="de-DE" altLang="sk-SK" sz="1600" dirty="0" smtClean="0">
                <a:latin typeface="Arial" charset="0"/>
              </a:rPr>
              <a:t/>
            </a:r>
            <a:br>
              <a:rPr lang="de-DE" altLang="sk-SK" sz="1600" dirty="0" smtClean="0">
                <a:latin typeface="Arial" charset="0"/>
              </a:rPr>
            </a:br>
            <a:r>
              <a:rPr lang="de-DE" altLang="sk-SK" sz="1600" b="1" dirty="0" smtClean="0">
                <a:latin typeface="Arial" charset="0"/>
              </a:rPr>
              <a:t>(Formal wird aber eine andere Art des Arbeitsverhältnisses deklariert, z.B. ein Handelsvertrag)</a:t>
            </a:r>
            <a:r>
              <a:rPr lang="de-DE" altLang="sk-SK" sz="1600" dirty="0" smtClean="0">
                <a:latin typeface="Arial" charset="0"/>
              </a:rPr>
              <a:t/>
            </a:r>
            <a:br>
              <a:rPr lang="de-DE" altLang="sk-SK" sz="1600" dirty="0" smtClean="0">
                <a:latin typeface="Arial" charset="0"/>
              </a:rPr>
            </a:br>
            <a:endParaRPr lang="de-DE" altLang="sk-SK" sz="1600" dirty="0" smtClean="0">
              <a:latin typeface="Arial" charset="0"/>
            </a:endParaRPr>
          </a:p>
        </p:txBody>
      </p:sp>
      <p:sp>
        <p:nvSpPr>
          <p:cNvPr id="17410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sk-SK" smtClean="0">
                <a:latin typeface="Arial" charset="0"/>
              </a:rPr>
              <a:t>Legislative</a:t>
            </a:r>
            <a:r>
              <a:rPr lang="cs-CZ" altLang="sk-SK" smtClean="0">
                <a:latin typeface="Arial" charset="0"/>
              </a:rPr>
              <a:t>r</a:t>
            </a:r>
            <a:r>
              <a:rPr lang="de-DE" altLang="sk-SK" smtClean="0">
                <a:latin typeface="Arial" charset="0"/>
              </a:rPr>
              <a:t> Rahmen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252538"/>
          </a:xfrm>
        </p:spPr>
        <p:txBody>
          <a:bodyPr/>
          <a:lstStyle/>
          <a:p>
            <a:pPr eaLnBrk="1" hangingPunct="1"/>
            <a:r>
              <a:rPr lang="de-DE" altLang="sk-SK" smtClean="0">
                <a:latin typeface="Arial" charset="0"/>
              </a:rPr>
              <a:t>Legislative</a:t>
            </a:r>
            <a:r>
              <a:rPr lang="cs-CZ" altLang="sk-SK" smtClean="0">
                <a:latin typeface="Arial" charset="0"/>
              </a:rPr>
              <a:t>r</a:t>
            </a:r>
            <a:r>
              <a:rPr lang="de-DE" altLang="sk-SK" smtClean="0">
                <a:latin typeface="Arial" charset="0"/>
              </a:rPr>
              <a:t> Rahmen</a:t>
            </a:r>
            <a:endParaRPr lang="sk-SK" smtClean="0"/>
          </a:p>
        </p:txBody>
      </p:sp>
      <p:sp>
        <p:nvSpPr>
          <p:cNvPr id="18434" name="Zástupný symbol obsahu 4"/>
          <p:cNvSpPr>
            <a:spLocks noGrp="1"/>
          </p:cNvSpPr>
          <p:nvPr>
            <p:ph idx="1"/>
          </p:nvPr>
        </p:nvSpPr>
        <p:spPr>
          <a:xfrm>
            <a:off x="971600" y="2276872"/>
            <a:ext cx="7408862" cy="3560762"/>
          </a:xfrm>
        </p:spPr>
        <p:txBody>
          <a:bodyPr/>
          <a:lstStyle/>
          <a:p>
            <a:pPr eaLnBrk="1" hangingPunct="1">
              <a:lnSpc>
                <a:spcPct val="50000"/>
              </a:lnSpc>
            </a:pPr>
            <a:endParaRPr lang="cs-CZ" altLang="sk-SK" sz="1900" b="1" dirty="0" smtClean="0">
              <a:latin typeface="Arial" charset="0"/>
            </a:endParaRPr>
          </a:p>
          <a:p>
            <a:pPr eaLnBrk="1" hangingPunct="1">
              <a:lnSpc>
                <a:spcPct val="50000"/>
              </a:lnSpc>
            </a:pPr>
            <a:r>
              <a:rPr lang="de-DE" altLang="sk-SK" sz="1900" b="1" dirty="0" smtClean="0">
                <a:latin typeface="Arial" charset="0"/>
              </a:rPr>
              <a:t>Zeit- und Zahlbegrenzung der</a:t>
            </a:r>
            <a:r>
              <a:rPr lang="de-DE" altLang="sk-SK" sz="1900" b="1" dirty="0" smtClean="0"/>
              <a:t> Überlassungen</a:t>
            </a:r>
          </a:p>
          <a:p>
            <a:pPr lvl="1" algn="just" eaLnBrk="1" hangingPunct="1"/>
            <a:r>
              <a:rPr lang="de-DE" altLang="sk-SK" sz="1800" dirty="0" smtClean="0">
                <a:latin typeface="Arial" charset="0"/>
              </a:rPr>
              <a:t>Die Agentur darf den Leiharbeiter maximal 5 mal innerhalb von 24 nacheinander gehenden Monaten überlassen.</a:t>
            </a:r>
          </a:p>
          <a:p>
            <a:pPr lvl="1" algn="just" eaLnBrk="1" hangingPunct="1"/>
            <a:r>
              <a:rPr lang="de-DE" altLang="sk-SK" sz="1800" dirty="0" smtClean="0">
                <a:latin typeface="Arial" charset="0"/>
              </a:rPr>
              <a:t>Bei</a:t>
            </a:r>
            <a:r>
              <a:rPr lang="de-DE" altLang="sk-SK" sz="1800" dirty="0" smtClean="0"/>
              <a:t> Verletzung dieser Bedingung </a:t>
            </a:r>
            <a:r>
              <a:rPr lang="de-DE" altLang="sk-SK" sz="1800" dirty="0" smtClean="0">
                <a:latin typeface="Arial" charset="0"/>
              </a:rPr>
              <a:t>entsteht das</a:t>
            </a:r>
            <a:r>
              <a:rPr lang="de-DE" altLang="sk-SK" sz="1800" dirty="0" smtClean="0"/>
              <a:t> Arbeitsverhältnis</a:t>
            </a:r>
            <a:r>
              <a:rPr lang="de-DE" altLang="sk-SK" sz="1800" dirty="0" smtClean="0">
                <a:latin typeface="Arial" charset="0"/>
              </a:rPr>
              <a:t> zwischen dem Leiharbeiter und dem</a:t>
            </a:r>
            <a:r>
              <a:rPr lang="de-DE" altLang="sk-SK" sz="1800" dirty="0" smtClean="0"/>
              <a:t> Entleiher</a:t>
            </a:r>
            <a:endParaRPr lang="de-DE" altLang="sk-SK" sz="1800" dirty="0" smtClean="0">
              <a:latin typeface="Arial" charset="0"/>
            </a:endParaRPr>
          </a:p>
          <a:p>
            <a:pPr lvl="1" algn="just" eaLnBrk="1" hangingPunct="1">
              <a:buFont typeface="Symbol" pitchFamily="18" charset="2"/>
              <a:buNone/>
            </a:pPr>
            <a:r>
              <a:rPr lang="de-DE" altLang="sk-SK" sz="1800" dirty="0" smtClean="0">
                <a:latin typeface="Arial" charset="0"/>
              </a:rPr>
              <a:t>   </a:t>
            </a:r>
            <a:r>
              <a:rPr lang="de-DE" altLang="sk-SK" sz="1800" dirty="0" smtClean="0"/>
              <a:t> </a:t>
            </a:r>
            <a:r>
              <a:rPr lang="de-DE" altLang="sk-SK" sz="1800" dirty="0" smtClean="0">
                <a:latin typeface="Arial" charset="0"/>
              </a:rPr>
              <a:t>(Arbeitsverhältnis mit der Agentur / Verleiher endet).</a:t>
            </a:r>
            <a:endParaRPr lang="sk-SK" altLang="sk-SK" sz="1800" dirty="0" smtClean="0">
              <a:latin typeface="Arial" charset="0"/>
            </a:endParaRPr>
          </a:p>
          <a:p>
            <a:pPr lvl="1" algn="just" eaLnBrk="1" hangingPunct="1">
              <a:buFont typeface="Symbol" pitchFamily="18" charset="2"/>
              <a:buNone/>
            </a:pPr>
            <a:endParaRPr lang="de-DE" altLang="sk-SK" sz="1900" dirty="0" smtClean="0"/>
          </a:p>
          <a:p>
            <a:pPr eaLnBrk="1" hangingPunct="1"/>
            <a:r>
              <a:rPr lang="de-DE" altLang="sk-SK" sz="1900" b="1" dirty="0" smtClean="0"/>
              <a:t>Pflichtiger Nachweis des Finanzvermögens</a:t>
            </a:r>
          </a:p>
          <a:p>
            <a:pPr lvl="1" eaLnBrk="1" hangingPunct="1"/>
            <a:r>
              <a:rPr lang="de-DE" altLang="sk-SK" sz="1800" dirty="0" smtClean="0"/>
              <a:t>Die Leiharbeitsagentur ist verpflichtet bis zum 31.3. des nächsten Kalenderjahres folgendes Vermögen nachzuweisen:</a:t>
            </a:r>
            <a:br>
              <a:rPr lang="de-DE" altLang="sk-SK" sz="1800" dirty="0" smtClean="0"/>
            </a:br>
            <a:r>
              <a:rPr lang="de-DE" altLang="sk-SK" sz="1800" dirty="0" smtClean="0"/>
              <a:t>- als Rechtsperson 	  30 000,- € </a:t>
            </a:r>
            <a:br>
              <a:rPr lang="de-DE" altLang="sk-SK" sz="1800" dirty="0" smtClean="0"/>
            </a:br>
            <a:r>
              <a:rPr lang="de-DE" altLang="sk-SK" sz="1800" dirty="0" smtClean="0"/>
              <a:t>- als natürliche Person    15 000,- €</a:t>
            </a:r>
          </a:p>
          <a:p>
            <a:pPr algn="just" eaLnBrk="1" hangingPunct="1"/>
            <a:endParaRPr lang="de-DE" altLang="sk-SK" sz="17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de-DE" altLang="sk-SK" b="1" smtClean="0"/>
              <a:t>Arbeitnehmervertreter haben die Möglichkeit den  Lizenzentzug der Leiharbeitsagentur vorzuschlagen (festgestellte Verletzung des Arbeitsrechtes)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de-DE" altLang="sk-SK" sz="2000" smtClean="0"/>
          </a:p>
          <a:p>
            <a:pPr algn="just" eaLnBrk="1" hangingPunct="1">
              <a:lnSpc>
                <a:spcPct val="80000"/>
              </a:lnSpc>
            </a:pPr>
            <a:r>
              <a:rPr lang="de-DE" altLang="sk-SK" b="1" smtClean="0"/>
              <a:t>Verschärfte Bedingungen bei der Gründung der  Leiharbeitsagentur</a:t>
            </a:r>
            <a:r>
              <a:rPr lang="cs-CZ" altLang="sk-SK" b="1" smtClean="0">
                <a:latin typeface="Arial" charset="0"/>
              </a:rPr>
              <a:t>e</a:t>
            </a:r>
            <a:r>
              <a:rPr lang="de-DE" altLang="sk-SK" b="1" smtClean="0"/>
              <a:t>n </a:t>
            </a:r>
          </a:p>
          <a:p>
            <a:pPr algn="just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de-DE" altLang="sk-SK" b="1" smtClean="0"/>
              <a:t>	</a:t>
            </a:r>
            <a:r>
              <a:rPr lang="de-DE" altLang="sk-SK" sz="2000" smtClean="0"/>
              <a:t>z</a:t>
            </a:r>
            <a:r>
              <a:rPr lang="cs-CZ" altLang="sk-SK" sz="2000" smtClean="0">
                <a:latin typeface="Arial" charset="0"/>
              </a:rPr>
              <a:t>.</a:t>
            </a:r>
            <a:r>
              <a:rPr lang="de-DE" altLang="sk-SK" sz="2000" smtClean="0"/>
              <a:t>B. mindestens Hochschulabschluss des 2. Grades</a:t>
            </a:r>
            <a:endParaRPr lang="de-DE" altLang="sk-SK" sz="2000" smtClean="0">
              <a:latin typeface="Arial" charset="0"/>
            </a:endParaRPr>
          </a:p>
          <a:p>
            <a:pPr algn="just" eaLnBrk="1" hangingPunct="1"/>
            <a:endParaRPr lang="de-DE" altLang="sk-SK" sz="2600" smtClean="0">
              <a:latin typeface="Arial" charset="0"/>
            </a:endParaRPr>
          </a:p>
        </p:txBody>
      </p:sp>
      <p:sp>
        <p:nvSpPr>
          <p:cNvPr id="19458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sk-SK" smtClean="0">
                <a:latin typeface="Arial" charset="0"/>
              </a:rPr>
              <a:t>Legislative</a:t>
            </a:r>
            <a:r>
              <a:rPr lang="cs-CZ" altLang="sk-SK" smtClean="0">
                <a:latin typeface="Arial" charset="0"/>
              </a:rPr>
              <a:t>r</a:t>
            </a:r>
            <a:r>
              <a:rPr lang="de-DE" altLang="sk-SK" smtClean="0">
                <a:latin typeface="Arial" charset="0"/>
              </a:rPr>
              <a:t> Rahmen</a:t>
            </a:r>
            <a:endParaRPr 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de-DE" altLang="sk-SK" sz="1800" dirty="0" smtClean="0"/>
              <a:t>Abb.: 1</a:t>
            </a:r>
            <a:br>
              <a:rPr lang="de-DE" altLang="sk-SK" sz="1800" dirty="0" smtClean="0"/>
            </a:br>
            <a:r>
              <a:rPr lang="de-DE" altLang="sk-SK" sz="1800" dirty="0" smtClean="0"/>
              <a:t>Leiharbeitsagenturen (Anzahl der Zulassungen)</a:t>
            </a:r>
            <a:endParaRPr lang="de-DE" sz="1800" dirty="0" smtClean="0"/>
          </a:p>
        </p:txBody>
      </p:sp>
      <p:sp>
        <p:nvSpPr>
          <p:cNvPr id="20482" name="BlokTextu 1"/>
          <p:cNvSpPr txBox="1">
            <a:spLocks noChangeArrowheads="1"/>
          </p:cNvSpPr>
          <p:nvPr/>
        </p:nvSpPr>
        <p:spPr bwMode="auto">
          <a:xfrm>
            <a:off x="0" y="6656388"/>
            <a:ext cx="18716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800">
                <a:latin typeface="Candara" pitchFamily="34" charset="0"/>
              </a:rPr>
              <a:t>Zdroj: ÚPSVaR + vlastné výpočty</a:t>
            </a:r>
          </a:p>
        </p:txBody>
      </p:sp>
      <p:graphicFrame>
        <p:nvGraphicFramePr>
          <p:cNvPr id="7" name="Zástupný symbol obsahu 5"/>
          <p:cNvGraphicFramePr>
            <a:graphicFrameLocks noGrp="1"/>
          </p:cNvGraphicFramePr>
          <p:nvPr>
            <p:ph idx="1"/>
          </p:nvPr>
        </p:nvGraphicFramePr>
        <p:xfrm>
          <a:off x="474663" y="1925638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sk-SK" sz="1800" smtClean="0"/>
              <a:t>Abb. : </a:t>
            </a:r>
            <a:r>
              <a:rPr lang="sk-SK" altLang="sk-SK" sz="1800" smtClean="0"/>
              <a:t>2</a:t>
            </a:r>
            <a:br>
              <a:rPr lang="sk-SK" altLang="sk-SK" sz="1800" smtClean="0"/>
            </a:br>
            <a:r>
              <a:rPr lang="de-DE" altLang="sk-SK" sz="1800" smtClean="0"/>
              <a:t>Anzahl der Leiharbeiter im</a:t>
            </a:r>
            <a:r>
              <a:rPr lang="sk-SK" altLang="sk-SK" sz="1800" smtClean="0"/>
              <a:t> 2012</a:t>
            </a:r>
            <a:endParaRPr lang="sk-SK" sz="1800" smtClean="0"/>
          </a:p>
        </p:txBody>
      </p:sp>
      <p:sp>
        <p:nvSpPr>
          <p:cNvPr id="21506" name="BlokTextu 6"/>
          <p:cNvSpPr txBox="1">
            <a:spLocks noChangeArrowheads="1"/>
          </p:cNvSpPr>
          <p:nvPr/>
        </p:nvSpPr>
        <p:spPr bwMode="auto">
          <a:xfrm>
            <a:off x="0" y="6656388"/>
            <a:ext cx="18716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800">
                <a:latin typeface="Candara" pitchFamily="34" charset="0"/>
              </a:rPr>
              <a:t>Zdroj: ÚPSVaR + vlastné výpočty</a:t>
            </a:r>
          </a:p>
        </p:txBody>
      </p:sp>
      <p:sp>
        <p:nvSpPr>
          <p:cNvPr id="21507" name="BlokTextu 9"/>
          <p:cNvSpPr txBox="1">
            <a:spLocks noChangeArrowheads="1"/>
          </p:cNvSpPr>
          <p:nvPr/>
        </p:nvSpPr>
        <p:spPr bwMode="auto">
          <a:xfrm>
            <a:off x="468313" y="2112963"/>
            <a:ext cx="18716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200">
                <a:latin typeface="Candara" pitchFamily="34" charset="0"/>
              </a:rPr>
              <a:t>Spolu: 49 675</a:t>
            </a:r>
          </a:p>
        </p:txBody>
      </p:sp>
      <p:graphicFrame>
        <p:nvGraphicFramePr>
          <p:cNvPr id="11" name="Zástupný symbol obsahu 8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de-DE" altLang="sk-SK" sz="1800" smtClean="0"/>
              <a:t>Tabelle 1: </a:t>
            </a:r>
            <a:br>
              <a:rPr lang="de-DE" altLang="sk-SK" sz="1800" smtClean="0"/>
            </a:br>
            <a:r>
              <a:rPr lang="de-DE" altLang="sk-SK" sz="1800" smtClean="0"/>
              <a:t>Preisberechnung vo</a:t>
            </a:r>
            <a:r>
              <a:rPr lang="de-DE" altLang="sk-SK" sz="1800" smtClean="0">
                <a:latin typeface="Arial" charset="0"/>
              </a:rPr>
              <a:t>m</a:t>
            </a:r>
            <a:r>
              <a:rPr lang="de-DE" altLang="sk-SK" sz="1800" smtClean="0"/>
              <a:t> Personalleasing </a:t>
            </a:r>
            <a:r>
              <a:rPr lang="de-DE" altLang="sk-SK" sz="1800" smtClean="0">
                <a:latin typeface="Arial" charset="0"/>
              </a:rPr>
              <a:t>bei den </a:t>
            </a:r>
            <a:r>
              <a:rPr lang="de-DE" altLang="sk-SK" sz="1800" smtClean="0"/>
              <a:t>„ </a:t>
            </a:r>
            <a:r>
              <a:rPr lang="de-DE" altLang="sk-SK" sz="1800" smtClean="0">
                <a:latin typeface="Arial" charset="0"/>
              </a:rPr>
              <a:t>übrigen</a:t>
            </a:r>
            <a:r>
              <a:rPr lang="de-DE" altLang="sk-SK" sz="1800" smtClean="0"/>
              <a:t>“ und „fair</a:t>
            </a:r>
            <a:r>
              <a:rPr lang="de-DE" altLang="sk-SK" sz="1800" smtClean="0">
                <a:latin typeface="Arial" charset="0"/>
              </a:rPr>
              <a:t>en</a:t>
            </a:r>
            <a:r>
              <a:rPr lang="de-DE" altLang="sk-SK" sz="1800" smtClean="0"/>
              <a:t>“ Leih</a:t>
            </a:r>
            <a:r>
              <a:rPr lang="de-DE" altLang="sk-SK" sz="1800" smtClean="0">
                <a:latin typeface="Arial" charset="0"/>
              </a:rPr>
              <a:t>arbeits</a:t>
            </a:r>
            <a:r>
              <a:rPr lang="de-DE" altLang="sk-SK" sz="1800" smtClean="0"/>
              <a:t>agenturen  (500 EUR </a:t>
            </a:r>
            <a:r>
              <a:rPr lang="de-DE" altLang="sk-SK" sz="1800" smtClean="0">
                <a:latin typeface="Arial" charset="0"/>
              </a:rPr>
              <a:t> </a:t>
            </a:r>
            <a:r>
              <a:rPr lang="cs-CZ" altLang="sk-SK" sz="1600" smtClean="0">
                <a:latin typeface="Arial" charset="0"/>
              </a:rPr>
              <a:t>gegen</a:t>
            </a:r>
            <a:r>
              <a:rPr lang="de-DE" altLang="sk-SK" sz="1800" smtClean="0"/>
              <a:t> 338 EUR)</a:t>
            </a:r>
            <a:endParaRPr lang="de-DE" sz="1800" smtClean="0"/>
          </a:p>
        </p:txBody>
      </p:sp>
      <p:sp>
        <p:nvSpPr>
          <p:cNvPr id="22530" name="BlokTextu 3"/>
          <p:cNvSpPr txBox="1">
            <a:spLocks noChangeArrowheads="1"/>
          </p:cNvSpPr>
          <p:nvPr/>
        </p:nvSpPr>
        <p:spPr bwMode="auto">
          <a:xfrm>
            <a:off x="0" y="6656388"/>
            <a:ext cx="18716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800">
                <a:latin typeface="Candara" pitchFamily="34" charset="0"/>
              </a:rPr>
              <a:t>Zdroj: vlastné výpočty</a:t>
            </a:r>
          </a:p>
        </p:txBody>
      </p:sp>
      <p:graphicFrame>
        <p:nvGraphicFramePr>
          <p:cNvPr id="22652" name="Group 124"/>
          <p:cNvGraphicFramePr>
            <a:graphicFrameLocks noGrp="1"/>
          </p:cNvGraphicFramePr>
          <p:nvPr>
            <p:ph idx="1"/>
          </p:nvPr>
        </p:nvGraphicFramePr>
        <p:xfrm>
          <a:off x="250825" y="1916113"/>
          <a:ext cx="8496300" cy="4604385"/>
        </p:xfrm>
        <a:graphic>
          <a:graphicData uri="http://schemas.openxmlformats.org/drawingml/2006/table">
            <a:tbl>
              <a:tblPr/>
              <a:tblGrid>
                <a:gridCol w="1728788"/>
                <a:gridCol w="1670050"/>
                <a:gridCol w="1698625"/>
                <a:gridCol w="1700212"/>
                <a:gridCol w="1698625"/>
              </a:tblGrid>
              <a:tr h="1762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Subjekt / Post</a:t>
                      </a: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faire</a:t>
                      </a: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Agenturen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übrige</a:t>
                      </a: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Agenturen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Unterschied</a:t>
                      </a:r>
                    </a:p>
                  </a:txBody>
                  <a:tcPr marL="91438" marR="914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4463"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ARBEITNEHMER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Belohnung</a:t>
                      </a:r>
                      <a:endParaRPr kumimoji="0" lang="de-DE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500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338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-162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Abgaben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67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45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-22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Steuerpflichtiger Lohn</a:t>
                      </a:r>
                      <a:endParaRPr kumimoji="0" lang="de-DE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433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293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-140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Steuerfreier Lohnanteil</a:t>
                      </a:r>
                      <a:endParaRPr kumimoji="0" lang="de-DE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311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311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Steuerbemessungsgrundlage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122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-122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Einkommenssteuer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-23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9CA3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Nettolohn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9CA3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410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9CA3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293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9CA3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-117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Reisekostenkompensation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117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117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9CA3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Nettolohn </a:t>
                      </a:r>
                      <a:r>
                        <a:rPr kumimoji="0" lang="de-D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9CA3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insgesamt</a:t>
                      </a:r>
                      <a:endParaRPr kumimoji="0" lang="de-DE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89CA3"/>
                        </a:solidFill>
                        <a:effectLst/>
                        <a:latin typeface="Candara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410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410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44463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ARBEITGEBER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Lohnkosten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500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338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-162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Personalkosten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176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119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-57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B2C9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Arbeitskosten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B2C9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676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B2C9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457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B2C9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-219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Reserven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Essenkarten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36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36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Reisekostenkompensation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117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117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B2C9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Kosten pro Arbeitskraft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B2C9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712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B2C9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610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B2C9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-102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4446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AGENTUR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NPS-</a:t>
                      </a: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Marge in % 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10,0%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28,4%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18,4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Marge in EUR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71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173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102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730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Preis  „der Dienstleistung„ für den </a:t>
                      </a:r>
                      <a:r>
                        <a:rPr kumimoji="0" lang="de-D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Entleiher (</a:t>
                      </a:r>
                      <a:r>
                        <a:rPr kumimoji="0" lang="de-D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Klient</a:t>
                      </a:r>
                      <a:r>
                        <a:rPr kumimoji="0" lang="de-DE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783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783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495C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var vlneni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var vlneni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var vlneni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Tok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Tok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Tok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Tok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Tok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Tok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1148</TotalTime>
  <Words>822</Words>
  <Application>Microsoft Office PowerPoint</Application>
  <PresentationFormat>Diaprojekcija na zaslonu (4:3)</PresentationFormat>
  <Paragraphs>298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24</vt:i4>
      </vt:variant>
    </vt:vector>
  </HeadingPairs>
  <TitlesOfParts>
    <vt:vector size="25" baseType="lpstr">
      <vt:lpstr>Tvar vlnenia</vt:lpstr>
      <vt:lpstr>  Leiharbeitbeschäftigung in der SR</vt:lpstr>
      <vt:lpstr>Aktuelle Ausgangspunkte der Leiharbeitsbeschäftigung</vt:lpstr>
      <vt:lpstr>Grundsätzliche negative Trends im Bereich der Leiharbeitsbeschäftigung</vt:lpstr>
      <vt:lpstr>Legislativer Rahmen</vt:lpstr>
      <vt:lpstr>Legislativer Rahmen</vt:lpstr>
      <vt:lpstr>Legislativer Rahmen</vt:lpstr>
      <vt:lpstr>Abb.: 1 Leiharbeitsagenturen (Anzahl der Zulassungen)</vt:lpstr>
      <vt:lpstr>Abb. : 2 Anzahl der Leiharbeiter im 2012</vt:lpstr>
      <vt:lpstr>Tabelle 1:  Preisberechnung vom Personalleasing bei den „ übrigen“ und „fairen“ Leiharbeitsagenturen  (500 EUR  gegen 338 EUR)</vt:lpstr>
      <vt:lpstr>Abb.: 3 Gewinnmarge vom Personalleasing der „ übrigen“ und „fairen“ Leiharbeitsagenturen  (500 EUR gegen 338 EUR)</vt:lpstr>
      <vt:lpstr>Hauptfeststellungen </vt:lpstr>
      <vt:lpstr>Abb.:04 Strukturentwicklung von der Gewinnmarge  „übrige “ Agentur bei den Löhnen der „fairen“ Agentur</vt:lpstr>
      <vt:lpstr>Standardlose Formen der Beschäftigung</vt:lpstr>
      <vt:lpstr>Standardlose Formen der Beschäftigung</vt:lpstr>
      <vt:lpstr>Befristetes Arbeitsverhältnis</vt:lpstr>
      <vt:lpstr>Befristetes Arbeitsverhältnis</vt:lpstr>
      <vt:lpstr>Jobsharing</vt:lpstr>
      <vt:lpstr>Werkverträge neben dem Arbeitsverhältnis</vt:lpstr>
      <vt:lpstr>Werkverträge neben dem Arbeitsverhältnis</vt:lpstr>
      <vt:lpstr>Entwicklung der Anzahl der Werkverträge</vt:lpstr>
      <vt:lpstr>Flexible Arbeitszeit </vt:lpstr>
      <vt:lpstr>Arbeitszeitkonto</vt:lpstr>
      <vt:lpstr>Arbeitsverhältnis mit der Teilarbeitszeit</vt:lpstr>
      <vt:lpstr>Arbeitsverhältnis mit der Teilarbeitszeit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Zasadnutie komisie pre kolektívne vyjednávanie KZVS  v odvetví strojárskeho priemyslu</dc:title>
  <dc:creator>Juraj</dc:creator>
  <cp:lastModifiedBy>Brane</cp:lastModifiedBy>
  <cp:revision>92</cp:revision>
  <dcterms:created xsi:type="dcterms:W3CDTF">2013-09-24T08:25:22Z</dcterms:created>
  <dcterms:modified xsi:type="dcterms:W3CDTF">2014-03-24T10:33:21Z</dcterms:modified>
</cp:coreProperties>
</file>