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0"/>
  </p:notesMasterIdLst>
  <p:sldIdLst>
    <p:sldId id="260" r:id="rId2"/>
    <p:sldId id="259" r:id="rId3"/>
    <p:sldId id="276" r:id="rId4"/>
    <p:sldId id="263" r:id="rId5"/>
    <p:sldId id="265" r:id="rId6"/>
    <p:sldId id="267" r:id="rId7"/>
    <p:sldId id="269" r:id="rId8"/>
    <p:sldId id="275" r:id="rId9"/>
  </p:sldIdLst>
  <p:sldSz cx="9144000" cy="6858000" type="screen4x3"/>
  <p:notesSz cx="6858000" cy="9945688"/>
  <p:defaultTextStyle>
    <a:defPPr>
      <a:defRPr lang="de-DE"/>
    </a:defPPr>
    <a:lvl1pPr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Times" pitchFamily="18" charset="0"/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4" d="100"/>
          <a:sy n="11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smtClean="0"/>
            </a:lvl1pPr>
          </a:lstStyle>
          <a:p>
            <a:pPr>
              <a:defRPr/>
            </a:pPr>
            <a:fld id="{9595F2E2-3131-417C-8272-4ADCE7AE43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42886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3238" y="1330325"/>
            <a:ext cx="6765925" cy="203200"/>
          </a:xfrm>
        </p:spPr>
        <p:txBody>
          <a:bodyPr/>
          <a:lstStyle>
            <a:lvl1pPr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3238" y="5397500"/>
            <a:ext cx="8558212" cy="1098550"/>
          </a:xfrm>
        </p:spPr>
        <p:txBody>
          <a:bodyPr/>
          <a:lstStyle>
            <a:lvl1pPr marL="0" indent="0">
              <a:lnSpc>
                <a:spcPts val="3600"/>
              </a:lnSpc>
              <a:spcBef>
                <a:spcPct val="0"/>
              </a:spcBef>
              <a:buFont typeface="Times" pitchFamily="18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7725" y="0"/>
            <a:ext cx="719138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016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613650" y="800100"/>
            <a:ext cx="4286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sz="1000" b="1">
                <a:solidFill>
                  <a:srgbClr val="000000"/>
                </a:solidFill>
              </a:rPr>
              <a:t>Bezirk</a:t>
            </a:r>
          </a:p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sz="1000" b="1">
                <a:solidFill>
                  <a:srgbClr val="000000"/>
                </a:solidFill>
              </a:rPr>
              <a:t>Bayern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524750" y="836613"/>
            <a:ext cx="0" cy="215900"/>
          </a:xfrm>
          <a:prstGeom prst="line">
            <a:avLst/>
          </a:prstGeom>
          <a:noFill/>
          <a:ln w="1016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03238" y="1619250"/>
            <a:ext cx="8677275" cy="3598863"/>
          </a:xfrm>
          <a:prstGeom prst="rect">
            <a:avLst/>
          </a:prstGeom>
          <a:solidFill>
            <a:schemeClr val="bg1"/>
          </a:solidFill>
          <a:ln w="1016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92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7BCA6B-2661-4985-9C4D-511CD36382CB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83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4638" y="260350"/>
            <a:ext cx="2124075" cy="6048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221413" cy="60483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D5B331-13E5-4972-A76F-4EA1084C2119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60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6842125" cy="330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50825" y="1412875"/>
            <a:ext cx="8642350" cy="48958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5C67D-7445-4A8B-922B-0DA91F15F7C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2973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F1D53F-3581-4D61-9509-DF15D2E4111C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12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A261C4-8810-41E5-AB08-F7CB8BA476F0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83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7025" y="1484313"/>
            <a:ext cx="413385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3275" y="1484313"/>
            <a:ext cx="4135438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34341-880D-4F1D-AFA9-9D1ADE79BFE1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49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E6A73E-A028-4AAB-B0D4-0D3A7B441819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0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17E3A-9C36-4754-B5FA-E568CF22F17B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19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E642DC-D324-455F-ADD1-CA412B53C367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31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B026EB-8553-4EB4-A044-0B4AE5206A36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1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F02678-331C-4578-A57D-B376901104F2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61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buFontTx/>
              <a:buNone/>
            </a:pPr>
            <a:endParaRPr lang="de-DE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12588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4010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7025" y="1484313"/>
            <a:ext cx="8421688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39150" y="6589713"/>
            <a:ext cx="2349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ts val="1200"/>
              </a:lnSpc>
              <a:buFontTx/>
              <a:buNone/>
              <a:defRPr sz="900" b="1">
                <a:solidFill>
                  <a:schemeClr val="bg1"/>
                </a:solidFill>
              </a:defRPr>
            </a:lvl1pPr>
          </a:lstStyle>
          <a:p>
            <a:fld id="{1375A239-93E4-4E36-8618-48E371D0B92E}" type="slidenum">
              <a:rPr lang="de-DE">
                <a:solidFill>
                  <a:srgbClr val="FFFFFF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97725" y="0"/>
            <a:ext cx="719138" cy="719138"/>
          </a:xfrm>
          <a:prstGeom prst="rect">
            <a:avLst/>
          </a:prstGeom>
          <a:noFill/>
          <a:ln w="1016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7613650" y="800100"/>
            <a:ext cx="4286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ts val="1100"/>
              </a:lnSpc>
              <a:buFontTx/>
              <a:buNone/>
            </a:pPr>
            <a:r>
              <a:rPr lang="de-DE" sz="1000" b="1">
                <a:solidFill>
                  <a:srgbClr val="FFFFFF"/>
                </a:solidFill>
              </a:rPr>
              <a:t>Bezirk</a:t>
            </a:r>
            <a:br>
              <a:rPr lang="de-DE" sz="1000" b="1">
                <a:solidFill>
                  <a:srgbClr val="FFFFFF"/>
                </a:solidFill>
              </a:rPr>
            </a:br>
            <a:r>
              <a:rPr lang="de-DE" sz="1000" b="1">
                <a:solidFill>
                  <a:srgbClr val="FFFFFF"/>
                </a:solidFill>
              </a:rPr>
              <a:t>Bayern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7524750" y="836613"/>
            <a:ext cx="0" cy="215900"/>
          </a:xfrm>
          <a:prstGeom prst="line">
            <a:avLst/>
          </a:prstGeom>
          <a:noFill/>
          <a:ln w="1016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4150" y="6589713"/>
            <a:ext cx="2667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ts val="1200"/>
              </a:lnSpc>
              <a:buFontTx/>
              <a:buNone/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de-DE" smtClean="0">
                <a:solidFill>
                  <a:srgbClr val="FFFFFF"/>
                </a:solidFill>
              </a:rPr>
              <a:t>IG Metall Bezirk Bayern, Jürgen Wechsler - Bezirksleiter</a:t>
            </a:r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3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</p:sldLayoutIdLst>
  <p:hf sldNum="0" hdr="0" ftr="0" dt="0"/>
  <p:txStyles>
    <p:titleStyle>
      <a:lvl1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54000" indent="-254000" algn="l" rtl="0" fontAlgn="base">
        <a:lnSpc>
          <a:spcPts val="2200"/>
        </a:lnSpc>
        <a:spcBef>
          <a:spcPts val="1600"/>
        </a:spcBef>
        <a:spcAft>
          <a:spcPct val="0"/>
        </a:spcAft>
        <a:buSzPct val="120000"/>
        <a:buFont typeface="Times" pitchFamily="18" charset="0"/>
        <a:buBlip>
          <a:blip r:embed="rId15"/>
        </a:buBlip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84200" indent="-139700" algn="l" rtl="0" fontAlgn="base">
        <a:lnSpc>
          <a:spcPts val="1600"/>
        </a:lnSpc>
        <a:spcBef>
          <a:spcPts val="800"/>
        </a:spcBef>
        <a:spcAft>
          <a:spcPct val="0"/>
        </a:spcAft>
        <a:buClr>
          <a:srgbClr val="FF0000"/>
        </a:buClr>
        <a:buFont typeface="Times" pitchFamily="18" charset="0"/>
        <a:buChar char="•"/>
        <a:defRPr sz="1400">
          <a:solidFill>
            <a:schemeClr val="tx1"/>
          </a:solidFill>
          <a:latin typeface="+mn-lt"/>
        </a:defRPr>
      </a:lvl2pPr>
      <a:lvl3pPr marL="892175" indent="-117475" algn="l" rtl="0" fontAlgn="base">
        <a:lnSpc>
          <a:spcPts val="1400"/>
        </a:lnSpc>
        <a:spcBef>
          <a:spcPts val="6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311275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8081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5pPr>
      <a:lvl6pPr marL="22653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6pPr>
      <a:lvl7pPr marL="27225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7pPr>
      <a:lvl8pPr marL="31797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8pPr>
      <a:lvl9pPr marL="3636963" indent="-306388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282950"/>
          </a:xfrm>
        </p:spPr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sz="2800" dirty="0" smtClean="0"/>
              <a:t>                                           </a:t>
            </a:r>
            <a:br>
              <a:rPr lang="de-DE" sz="2800" dirty="0" smtClean="0"/>
            </a:br>
            <a:r>
              <a:rPr lang="de-DE" sz="2800" dirty="0"/>
              <a:t> </a:t>
            </a:r>
            <a:r>
              <a:rPr lang="de-DE" sz="2800" dirty="0" smtClean="0"/>
              <a:t>                 </a:t>
            </a:r>
            <a:r>
              <a:rPr lang="de-DE" sz="2400" dirty="0" smtClean="0"/>
              <a:t>Projekt </a:t>
            </a:r>
            <a:r>
              <a:rPr lang="de-DE" sz="2400" dirty="0" err="1" smtClean="0"/>
              <a:t>AUTOglobal</a:t>
            </a:r>
            <a:r>
              <a:rPr lang="de-DE" sz="2400" dirty="0" smtClean="0"/>
              <a:t> – </a:t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>                eine Diskussionsgrundlage </a:t>
            </a:r>
            <a:br>
              <a:rPr lang="de-DE" sz="2400" dirty="0" smtClean="0"/>
            </a:br>
            <a:r>
              <a:rPr lang="de-DE" sz="2800" dirty="0" smtClean="0"/>
              <a:t>      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 </a:t>
            </a:r>
            <a:r>
              <a:rPr lang="de-DE" dirty="0" smtClean="0"/>
              <a:t>                   Jürgen Wechsler, Bezirksleiter IG Metall Bayern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                                     </a:t>
            </a:r>
            <a:r>
              <a:rPr lang="de-DE" dirty="0"/>
              <a:t/>
            </a:r>
            <a:br>
              <a:rPr lang="de-DE" dirty="0"/>
            </a:br>
            <a:endParaRPr lang="hu-HU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dirty="0" smtClean="0"/>
              <a:t>Sitz</a:t>
            </a:r>
            <a:r>
              <a:rPr lang="de-DE" dirty="0" err="1" smtClean="0"/>
              <a:t>un</a:t>
            </a:r>
            <a:r>
              <a:rPr lang="hu-HU" dirty="0" smtClean="0"/>
              <a:t>g der Wiener Memorandum Gruppe</a:t>
            </a:r>
          </a:p>
          <a:p>
            <a:pPr eaLnBrk="1" hangingPunct="1">
              <a:lnSpc>
                <a:spcPct val="80000"/>
              </a:lnSpc>
            </a:pPr>
            <a:r>
              <a:rPr lang="hu-HU" dirty="0" smtClean="0"/>
              <a:t>Budapest, 21-22.03.2013</a:t>
            </a:r>
          </a:p>
          <a:p>
            <a:pPr eaLnBrk="1" hangingPunct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04788" y="404813"/>
            <a:ext cx="6842125" cy="666849"/>
          </a:xfrm>
        </p:spPr>
        <p:txBody>
          <a:bodyPr/>
          <a:lstStyle/>
          <a:p>
            <a:pPr eaLnBrk="1" hangingPunct="1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Ausgangssituation der ost-europäischen Automobilindustrie</a:t>
            </a:r>
            <a:endParaRPr lang="hu-HU" sz="18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327025" y="1484312"/>
            <a:ext cx="8421688" cy="4969023"/>
          </a:xfrm>
        </p:spPr>
        <p:txBody>
          <a:bodyPr/>
          <a:lstStyle/>
          <a:p>
            <a:pPr eaLnBrk="1" hangingPunct="1"/>
            <a:r>
              <a:rPr lang="de-DE" b="0" dirty="0" smtClean="0"/>
              <a:t>Die europäische Automobilindustrie steht vor großen Herausforderungen:</a:t>
            </a:r>
          </a:p>
          <a:p>
            <a:pPr marL="0" indent="0" eaLnBrk="1" hangingPunct="1">
              <a:buNone/>
            </a:pPr>
            <a:r>
              <a:rPr lang="de-DE" b="0" dirty="0"/>
              <a:t> </a:t>
            </a:r>
            <a:r>
              <a:rPr lang="de-DE" b="0" dirty="0" smtClean="0"/>
              <a:t>    </a:t>
            </a:r>
          </a:p>
          <a:p>
            <a:pPr eaLnBrk="1" hangingPunct="1"/>
            <a:endParaRPr lang="de-DE" b="0" dirty="0" smtClean="0"/>
          </a:p>
          <a:p>
            <a:pPr eaLnBrk="1" hangingPunct="1"/>
            <a:endParaRPr lang="de-DE" b="0" dirty="0"/>
          </a:p>
          <a:p>
            <a:pPr eaLnBrk="1" hangingPunct="1"/>
            <a:endParaRPr lang="de-DE" b="0" dirty="0" smtClean="0"/>
          </a:p>
          <a:p>
            <a:pPr eaLnBrk="1" hangingPunct="1"/>
            <a:endParaRPr lang="de-DE" b="0" dirty="0" smtClean="0"/>
          </a:p>
          <a:p>
            <a:pPr eaLnBrk="1" hangingPunct="1"/>
            <a:endParaRPr lang="de-DE" b="0" dirty="0" smtClean="0"/>
          </a:p>
          <a:p>
            <a:pPr eaLnBrk="1" hangingPunct="1"/>
            <a:r>
              <a:rPr lang="de-DE" b="0" dirty="0" smtClean="0"/>
              <a:t>Die </a:t>
            </a:r>
            <a:r>
              <a:rPr lang="de-DE" b="0" dirty="0"/>
              <a:t>Folgen für Gewerkschaften sind </a:t>
            </a:r>
            <a:r>
              <a:rPr lang="de-DE" b="0" dirty="0" smtClean="0"/>
              <a:t>gravierend:</a:t>
            </a:r>
          </a:p>
          <a:p>
            <a:pPr marL="0" indent="0" eaLnBrk="1" hangingPunct="1">
              <a:buNone/>
            </a:pPr>
            <a:endParaRPr lang="de-DE" b="0" dirty="0" smtClean="0"/>
          </a:p>
          <a:p>
            <a:pPr marL="0" indent="0" eaLnBrk="1" hangingPunct="1">
              <a:buNone/>
            </a:pPr>
            <a:r>
              <a:rPr lang="de-DE" b="0" dirty="0" smtClean="0"/>
              <a:t> </a:t>
            </a:r>
          </a:p>
          <a:p>
            <a:pPr marL="0" indent="0" eaLnBrk="1" hangingPunct="1">
              <a:buNone/>
            </a:pPr>
            <a:r>
              <a:rPr lang="de-DE" b="0" dirty="0" smtClean="0"/>
              <a:t>         </a:t>
            </a:r>
            <a:endParaRPr lang="de-DE" b="0" dirty="0"/>
          </a:p>
          <a:p>
            <a:pPr marL="0" indent="0" eaLnBrk="1" hangingPunct="1">
              <a:buNone/>
            </a:pPr>
            <a:endParaRPr lang="de-DE" b="0" dirty="0" smtClean="0"/>
          </a:p>
          <a:p>
            <a:pPr marL="0" indent="0" eaLnBrk="1" hangingPunct="1">
              <a:buNone/>
            </a:pPr>
            <a:endParaRPr lang="de-DE" b="0" dirty="0" smtClean="0"/>
          </a:p>
          <a:p>
            <a:pPr marL="0" indent="0" eaLnBrk="1" hangingPunct="1">
              <a:buNone/>
            </a:pPr>
            <a:r>
              <a:rPr lang="de-DE" b="0" dirty="0"/>
              <a:t> </a:t>
            </a:r>
            <a:r>
              <a:rPr lang="de-DE" b="0" dirty="0" smtClean="0"/>
              <a:t>    </a:t>
            </a:r>
          </a:p>
          <a:p>
            <a:pPr eaLnBrk="1" hangingPunct="1"/>
            <a:r>
              <a:rPr lang="de-DE" b="0" dirty="0" smtClean="0"/>
              <a:t>Wir </a:t>
            </a:r>
            <a:r>
              <a:rPr lang="de-DE" b="0" dirty="0"/>
              <a:t>stehen in </a:t>
            </a:r>
            <a:r>
              <a:rPr lang="de-DE" b="0" dirty="0" smtClean="0"/>
              <a:t>der (osteuropäischen) Automobil-Branche </a:t>
            </a:r>
            <a:r>
              <a:rPr lang="de-DE" b="0" dirty="0"/>
              <a:t>vor einer strukturellen Veränderung, die sehr viele </a:t>
            </a:r>
            <a:r>
              <a:rPr lang="de-DE" b="0" dirty="0" smtClean="0"/>
              <a:t>Arbeitsplätze </a:t>
            </a:r>
            <a:r>
              <a:rPr lang="de-DE" b="0" dirty="0"/>
              <a:t>gefährden kann. Angriffe auf unsere Vorstellung von „Guter Arbeit“ und „Gutem Leben“ sind absehbar. </a:t>
            </a:r>
            <a:endParaRPr lang="de-DE" b="0" dirty="0" smtClean="0"/>
          </a:p>
          <a:p>
            <a:pPr eaLnBrk="1" hangingPunct="1"/>
            <a:endParaRPr lang="de-DE" b="0" dirty="0" smtClean="0"/>
          </a:p>
          <a:p>
            <a:pPr eaLnBrk="1" hangingPunct="1"/>
            <a:r>
              <a:rPr lang="hu-HU" b="0" dirty="0" smtClean="0"/>
              <a:t>Beim </a:t>
            </a:r>
            <a:r>
              <a:rPr lang="hu-HU" dirty="0" smtClean="0"/>
              <a:t>Präsidententreffen</a:t>
            </a:r>
            <a:r>
              <a:rPr lang="hu-HU" b="0" dirty="0" smtClean="0"/>
              <a:t> der Wiener Memorandum Gruppe im März 2012 in Oberschleißheim wurde </a:t>
            </a:r>
            <a:r>
              <a:rPr lang="de-DE" b="0" dirty="0" smtClean="0"/>
              <a:t>vereinbart, </a:t>
            </a:r>
            <a:r>
              <a:rPr lang="hu-HU" b="0" dirty="0" smtClean="0"/>
              <a:t>Anfang 2014 eine </a:t>
            </a:r>
            <a:r>
              <a:rPr lang="hu-HU" dirty="0" smtClean="0"/>
              <a:t>gemeinsame</a:t>
            </a:r>
            <a:r>
              <a:rPr lang="hu-HU" b="0" dirty="0" smtClean="0"/>
              <a:t> „</a:t>
            </a:r>
            <a:r>
              <a:rPr lang="de-DE" dirty="0" smtClean="0"/>
              <a:t>Europäische</a:t>
            </a:r>
            <a:r>
              <a:rPr lang="hu-HU" dirty="0" smtClean="0"/>
              <a:t> Auto</a:t>
            </a:r>
            <a:r>
              <a:rPr lang="de-DE" dirty="0" err="1" smtClean="0"/>
              <a:t>mobilk</a:t>
            </a:r>
            <a:r>
              <a:rPr lang="hu-HU" dirty="0" smtClean="0"/>
              <a:t>onferenz</a:t>
            </a:r>
            <a:r>
              <a:rPr lang="hu-HU" b="0" dirty="0" smtClean="0"/>
              <a:t>” durchzuführen. </a:t>
            </a:r>
            <a:endParaRPr lang="de-DE" b="0" dirty="0" smtClean="0"/>
          </a:p>
          <a:p>
            <a:pPr eaLnBrk="1" hangingPunct="1"/>
            <a:endParaRPr lang="de-DE" b="0" dirty="0" smtClean="0"/>
          </a:p>
          <a:p>
            <a:pPr eaLnBrk="1" hangingPunct="1"/>
            <a:r>
              <a:rPr lang="hu-HU" b="0" dirty="0" smtClean="0"/>
              <a:t>Gründe dafür</a:t>
            </a:r>
            <a:r>
              <a:rPr lang="de-DE" b="0" dirty="0" smtClean="0"/>
              <a:t> sind</a:t>
            </a:r>
            <a:r>
              <a:rPr lang="hu-HU" b="0" dirty="0" smtClean="0"/>
              <a:t>:</a:t>
            </a:r>
          </a:p>
          <a:p>
            <a:pPr lvl="1" eaLnBrk="1" hangingPunct="1">
              <a:buFont typeface="Times" pitchFamily="18" charset="0"/>
              <a:buNone/>
            </a:pPr>
            <a:endParaRPr lang="hu-HU" dirty="0" smtClean="0"/>
          </a:p>
          <a:p>
            <a:pPr lvl="1" algn="ctr" eaLnBrk="1" hangingPunct="1"/>
            <a:r>
              <a:rPr lang="hu-HU" dirty="0" smtClean="0"/>
              <a:t>Neue Herausvorderungen in der Automobilindustrie</a:t>
            </a:r>
          </a:p>
          <a:p>
            <a:pPr lvl="1" algn="ctr" eaLnBrk="1" hangingPunct="1"/>
            <a:endParaRPr lang="hu-HU" dirty="0" smtClean="0"/>
          </a:p>
          <a:p>
            <a:pPr lvl="1" algn="ctr" eaLnBrk="1" hangingPunct="1"/>
            <a:endParaRPr lang="hu-HU" dirty="0" smtClean="0"/>
          </a:p>
          <a:p>
            <a:pPr lvl="1" algn="ctr" eaLnBrk="1" hangingPunct="1"/>
            <a:endParaRPr lang="hu-HU" dirty="0" smtClean="0"/>
          </a:p>
          <a:p>
            <a:pPr lvl="1" algn="ctr" eaLnBrk="1" hangingPunct="1"/>
            <a:endParaRPr lang="hu-HU" dirty="0" smtClean="0"/>
          </a:p>
          <a:p>
            <a:pPr lvl="1" algn="ctr" eaLnBrk="1" hangingPunct="1"/>
            <a:endParaRPr lang="hu-HU" dirty="0" smtClean="0"/>
          </a:p>
          <a:p>
            <a:pPr lvl="1" algn="ctr" eaLnBrk="1" hangingPunct="1"/>
            <a:endParaRPr lang="hu-HU" dirty="0" smtClean="0"/>
          </a:p>
          <a:p>
            <a:pPr lvl="1" algn="ctr" eaLnBrk="1" hangingPunct="1"/>
            <a:endParaRPr lang="hu-HU" dirty="0" smtClean="0"/>
          </a:p>
          <a:p>
            <a:pPr lvl="1" algn="ctr" eaLnBrk="1" hangingPunct="1"/>
            <a:endParaRPr lang="hu-HU" dirty="0" smtClean="0"/>
          </a:p>
          <a:p>
            <a:pPr lvl="1" algn="ctr" eaLnBrk="1" hangingPunct="1"/>
            <a:r>
              <a:rPr lang="hu-HU" dirty="0" smtClean="0"/>
              <a:t>Zeitwende der Automobilindustrie</a:t>
            </a:r>
          </a:p>
          <a:p>
            <a:pPr lvl="1" eaLnBrk="1" hangingPunct="1"/>
            <a:endParaRPr lang="hu-HU" dirty="0" smtClean="0"/>
          </a:p>
          <a:p>
            <a:pPr lvl="1" eaLnBrk="1" hangingPunct="1"/>
            <a:endParaRPr lang="hu-HU" dirty="0" smtClean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717EDB-B1FC-433E-9C3A-9139527337A5}" type="slidenum">
              <a:rPr lang="de-DE"/>
              <a:pPr>
                <a:defRPr/>
              </a:pPr>
              <a:t>2</a:t>
            </a:fld>
            <a:endParaRPr lang="de-DE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4427538" y="5157788"/>
            <a:ext cx="0" cy="5032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118800" rIns="126000" bIns="46800">
            <a:spAutoFit/>
          </a:bodyPr>
          <a:lstStyle/>
          <a:p>
            <a:endParaRPr lang="de-DE"/>
          </a:p>
        </p:txBody>
      </p:sp>
      <p:sp>
        <p:nvSpPr>
          <p:cNvPr id="3080" name="Line 10"/>
          <p:cNvSpPr>
            <a:spLocks noChangeShapeType="1"/>
          </p:cNvSpPr>
          <p:nvPr/>
        </p:nvSpPr>
        <p:spPr bwMode="auto">
          <a:xfrm>
            <a:off x="2699792" y="4573584"/>
            <a:ext cx="0" cy="287337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118800" rIns="126000" bIns="46800">
            <a:spAutoFit/>
          </a:bodyPr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755576" y="1772817"/>
            <a:ext cx="82089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 </a:t>
            </a:r>
            <a:r>
              <a:rPr lang="de-DE" sz="1600" dirty="0" smtClean="0"/>
              <a:t>Härter werdender</a:t>
            </a:r>
            <a:r>
              <a:rPr lang="de-DE" sz="1600" dirty="0"/>
              <a:t> </a:t>
            </a:r>
            <a:r>
              <a:rPr lang="de-DE" sz="1600" dirty="0" smtClean="0"/>
              <a:t>Wettbewerb (zugleich Innovations- und  Kostenwettbewerb)</a:t>
            </a:r>
          </a:p>
          <a:p>
            <a:r>
              <a:rPr lang="de-DE" sz="1600" dirty="0" smtClean="0"/>
              <a:t> Stagnierende Nachfrage und gleichzeitig radikaler Wandel der  Nachfragestruktur</a:t>
            </a:r>
          </a:p>
          <a:p>
            <a:r>
              <a:rPr lang="de-DE" sz="1600" dirty="0" smtClean="0"/>
              <a:t> Wachsende Überkapazitäten</a:t>
            </a:r>
          </a:p>
          <a:p>
            <a:r>
              <a:rPr lang="de-DE" sz="1600" dirty="0" smtClean="0"/>
              <a:t> Outsourcing von Arbeit, Zunahme von Leiharbeit und Werkverträgen</a:t>
            </a:r>
          </a:p>
          <a:p>
            <a:r>
              <a:rPr lang="de-DE" sz="1600" dirty="0" smtClean="0"/>
              <a:t> Wachsender Preisdruck insbesondere auf Zulieferer </a:t>
            </a:r>
          </a:p>
          <a:p>
            <a:r>
              <a:rPr lang="de-DE" sz="1600" dirty="0" smtClean="0"/>
              <a:t> Neue </a:t>
            </a:r>
            <a:r>
              <a:rPr lang="de-DE" sz="1600" dirty="0"/>
              <a:t>Herausforderungen durch neue Geschäftsfelder wie Elektromobilität </a:t>
            </a:r>
            <a:endParaRPr lang="de-DE" sz="1600" dirty="0" smtClean="0"/>
          </a:p>
          <a:p>
            <a:pPr>
              <a:buNone/>
            </a:pPr>
            <a:r>
              <a:rPr lang="de-DE" sz="1600" dirty="0" smtClean="0"/>
              <a:t>  und </a:t>
            </a:r>
            <a:r>
              <a:rPr lang="de-DE" sz="1600" dirty="0"/>
              <a:t>Fahrzeugvernetzung </a:t>
            </a:r>
            <a:endParaRPr lang="de-DE" sz="1600" dirty="0" smtClean="0"/>
          </a:p>
          <a:p>
            <a:r>
              <a:rPr lang="de-DE" sz="1600" dirty="0" smtClean="0"/>
              <a:t> Investitionen und Kapazitätsaufbau in </a:t>
            </a:r>
            <a:r>
              <a:rPr lang="de-DE" sz="1600" dirty="0" err="1" smtClean="0"/>
              <a:t>emerging</a:t>
            </a:r>
            <a:r>
              <a:rPr lang="de-DE" sz="1600" dirty="0" smtClean="0"/>
              <a:t> </a:t>
            </a:r>
            <a:r>
              <a:rPr lang="de-DE" sz="1600" dirty="0" err="1" smtClean="0"/>
              <a:t>markets</a:t>
            </a:r>
            <a:r>
              <a:rPr lang="de-DE" sz="1600" dirty="0" smtClean="0"/>
              <a:t> und </a:t>
            </a:r>
            <a:r>
              <a:rPr lang="de-DE" sz="1600" dirty="0" err="1" smtClean="0"/>
              <a:t>low</a:t>
            </a:r>
            <a:r>
              <a:rPr lang="de-DE" sz="1600" dirty="0" smtClean="0"/>
              <a:t> </a:t>
            </a:r>
            <a:r>
              <a:rPr lang="de-DE" sz="1600" dirty="0" err="1" smtClean="0"/>
              <a:t>cost</a:t>
            </a:r>
            <a:r>
              <a:rPr lang="de-DE" sz="1600" dirty="0" smtClean="0"/>
              <a:t>  countries wie </a:t>
            </a:r>
          </a:p>
          <a:p>
            <a:pPr>
              <a:buNone/>
            </a:pPr>
            <a:r>
              <a:rPr lang="de-DE" sz="1600" dirty="0"/>
              <a:t> </a:t>
            </a:r>
            <a:r>
              <a:rPr lang="de-DE" sz="1600" dirty="0" smtClean="0"/>
              <a:t>  z.B. Asien </a:t>
            </a:r>
          </a:p>
          <a:p>
            <a:r>
              <a:rPr lang="de-DE" sz="1600" dirty="0"/>
              <a:t> </a:t>
            </a:r>
            <a:r>
              <a:rPr lang="de-DE" sz="1600" dirty="0" smtClean="0"/>
              <a:t>Radikale </a:t>
            </a:r>
            <a:r>
              <a:rPr lang="de-DE" sz="1600" dirty="0"/>
              <a:t>Veränderungen der </a:t>
            </a:r>
            <a:r>
              <a:rPr lang="de-DE" sz="1600" dirty="0" smtClean="0"/>
              <a:t>Wertschöpfungsstruktur; insbesondere </a:t>
            </a:r>
            <a:r>
              <a:rPr lang="de-DE" sz="1600" dirty="0"/>
              <a:t>die Zulieferer </a:t>
            </a:r>
            <a:r>
              <a:rPr lang="de-DE" sz="1600" dirty="0" smtClean="0"/>
              <a:t> </a:t>
            </a:r>
          </a:p>
          <a:p>
            <a:pPr>
              <a:buNone/>
            </a:pPr>
            <a:r>
              <a:rPr lang="de-DE" sz="1600" dirty="0"/>
              <a:t> </a:t>
            </a:r>
            <a:r>
              <a:rPr lang="de-DE" sz="1600" dirty="0" smtClean="0"/>
              <a:t> stehen </a:t>
            </a:r>
            <a:r>
              <a:rPr lang="de-DE" sz="1600" dirty="0"/>
              <a:t>in einem großen Spannungsfeld zahlreicher </a:t>
            </a:r>
            <a:r>
              <a:rPr lang="de-DE" sz="1600" dirty="0" smtClean="0"/>
              <a:t>Dimensionen 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522920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 Versuche, Beschäftigte und Gewerkschaften verschiedener Standorte gegen- </a:t>
            </a:r>
          </a:p>
          <a:p>
            <a:pPr>
              <a:buNone/>
            </a:pPr>
            <a:r>
              <a:rPr lang="de-DE" sz="1600" dirty="0"/>
              <a:t> </a:t>
            </a:r>
            <a:r>
              <a:rPr lang="de-DE" sz="1600" dirty="0" smtClean="0"/>
              <a:t>  einander auszuspielen</a:t>
            </a:r>
          </a:p>
          <a:p>
            <a:r>
              <a:rPr lang="de-DE" sz="1600" dirty="0" smtClean="0"/>
              <a:t> Kostendruck auf Belegschaften, Absenkungsdruck auf Tarifverträge und </a:t>
            </a:r>
          </a:p>
          <a:p>
            <a:pPr>
              <a:buNone/>
            </a:pPr>
            <a:r>
              <a:rPr lang="de-DE" sz="1600" dirty="0" smtClean="0"/>
              <a:t>   Arbeitsbedingungen, Verlagerungsdruck auf Standorte </a:t>
            </a:r>
            <a:r>
              <a:rPr lang="de-DE" sz="1400" dirty="0" smtClean="0"/>
              <a:t> 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04788" y="404813"/>
            <a:ext cx="6842125" cy="666849"/>
          </a:xfrm>
        </p:spPr>
        <p:txBody>
          <a:bodyPr/>
          <a:lstStyle/>
          <a:p>
            <a:pPr eaLnBrk="1" hangingPunct="1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hu-HU" sz="1800" dirty="0" smtClean="0"/>
              <a:t>Warum </a:t>
            </a:r>
            <a:r>
              <a:rPr lang="de-DE" sz="1800" dirty="0" smtClean="0"/>
              <a:t>eine gemeinsame Konferenz</a:t>
            </a:r>
            <a:r>
              <a:rPr lang="hu-HU" sz="1800" dirty="0" smtClean="0"/>
              <a:t>?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327025" y="1484313"/>
            <a:ext cx="8205416" cy="4824412"/>
          </a:xfrm>
        </p:spPr>
        <p:txBody>
          <a:bodyPr/>
          <a:lstStyle/>
          <a:p>
            <a:pPr eaLnBrk="1" hangingPunct="1"/>
            <a:r>
              <a:rPr lang="hu-HU" b="0" dirty="0" smtClean="0"/>
              <a:t>Beim </a:t>
            </a:r>
            <a:r>
              <a:rPr lang="hu-HU" dirty="0" smtClean="0"/>
              <a:t>Präsidententreffen</a:t>
            </a:r>
            <a:r>
              <a:rPr lang="hu-HU" b="0" dirty="0" smtClean="0"/>
              <a:t> der Wiener Memorandum Gruppe im März 2012 in Oberschleißheim wurde </a:t>
            </a:r>
            <a:r>
              <a:rPr lang="de-DE" b="0" dirty="0" smtClean="0"/>
              <a:t>vereinbart, </a:t>
            </a:r>
            <a:r>
              <a:rPr lang="hu-HU" b="0" dirty="0" smtClean="0"/>
              <a:t>Anfang 2014 eine </a:t>
            </a:r>
            <a:r>
              <a:rPr lang="hu-HU" dirty="0" smtClean="0"/>
              <a:t>gemeinsame</a:t>
            </a:r>
            <a:r>
              <a:rPr lang="hu-HU" b="0" dirty="0" smtClean="0"/>
              <a:t> „</a:t>
            </a:r>
            <a:r>
              <a:rPr lang="de-DE" dirty="0" smtClean="0"/>
              <a:t>Europäische</a:t>
            </a:r>
            <a:r>
              <a:rPr lang="hu-HU" dirty="0" smtClean="0"/>
              <a:t> Auto</a:t>
            </a:r>
            <a:r>
              <a:rPr lang="de-DE" dirty="0" err="1" smtClean="0"/>
              <a:t>mobilk</a:t>
            </a:r>
            <a:r>
              <a:rPr lang="hu-HU" dirty="0" smtClean="0"/>
              <a:t>onferenz</a:t>
            </a:r>
            <a:r>
              <a:rPr lang="de-DE" dirty="0" smtClean="0"/>
              <a:t> (</a:t>
            </a:r>
            <a:r>
              <a:rPr lang="de-DE" dirty="0" err="1" smtClean="0"/>
              <a:t>AUTOglobal</a:t>
            </a:r>
            <a:r>
              <a:rPr lang="de-DE" dirty="0" smtClean="0"/>
              <a:t>)</a:t>
            </a:r>
            <a:r>
              <a:rPr lang="hu-HU" b="0" dirty="0" smtClean="0"/>
              <a:t>” durchzuführen. </a:t>
            </a:r>
            <a:endParaRPr lang="de-DE" b="0" dirty="0" smtClean="0"/>
          </a:p>
          <a:p>
            <a:pPr marL="0" indent="0" eaLnBrk="1" hangingPunct="1">
              <a:buNone/>
            </a:pPr>
            <a:endParaRPr lang="de-DE" b="0" dirty="0" smtClean="0"/>
          </a:p>
          <a:p>
            <a:pPr eaLnBrk="1" hangingPunct="1"/>
            <a:r>
              <a:rPr lang="de-DE" b="0" dirty="0" smtClean="0"/>
              <a:t>Mit der Konferenz soll erreicht werden: </a:t>
            </a:r>
          </a:p>
          <a:p>
            <a:pPr marL="615950" lvl="1" indent="-285750"/>
            <a:r>
              <a:rPr lang="de-DE" sz="1600" dirty="0"/>
              <a:t>E</a:t>
            </a:r>
            <a:r>
              <a:rPr lang="de-DE" sz="1600" b="0" dirty="0" smtClean="0"/>
              <a:t>ine kritische Bestandsaufnahme der aktuellen Entwicklungen in der  Automobilindustrie  der im Wiener Memorandum vertretenen Länder mit dem Ziel, in einen tarif- und sozialpolitischen Dialog zu treten. </a:t>
            </a:r>
          </a:p>
          <a:p>
            <a:pPr marL="615950" lvl="1" indent="-285750"/>
            <a:r>
              <a:rPr lang="de-DE" sz="1600" dirty="0" smtClean="0"/>
              <a:t>Den </a:t>
            </a:r>
            <a:r>
              <a:rPr lang="de-DE" sz="1600" b="0" dirty="0" smtClean="0"/>
              <a:t>Aus- und Aufbau eines sozialen Dialogs in der Automobilindustrie Zentralosteuropas zu befördern.   </a:t>
            </a:r>
          </a:p>
          <a:p>
            <a:pPr lvl="1" algn="ctr" eaLnBrk="1" hangingPunct="1"/>
            <a:endParaRPr lang="hu-HU" sz="1600" dirty="0" smtClean="0"/>
          </a:p>
          <a:p>
            <a:pPr lvl="1" algn="ctr" eaLnBrk="1" hangingPunct="1"/>
            <a:endParaRPr lang="hu-HU" dirty="0" smtClean="0"/>
          </a:p>
          <a:p>
            <a:pPr lvl="1" algn="ctr" eaLnBrk="1" hangingPunct="1"/>
            <a:endParaRPr lang="hu-HU" dirty="0" smtClean="0"/>
          </a:p>
          <a:p>
            <a:pPr marL="444500" lvl="1" indent="0" algn="ctr" eaLnBrk="1" hangingPunct="1">
              <a:buNone/>
            </a:pPr>
            <a:endParaRPr lang="hu-HU" dirty="0" smtClean="0"/>
          </a:p>
          <a:p>
            <a:pPr lvl="1" eaLnBrk="1" hangingPunct="1"/>
            <a:endParaRPr lang="hu-HU" dirty="0" smtClean="0"/>
          </a:p>
          <a:p>
            <a:pPr lvl="1" eaLnBrk="1" hangingPunct="1"/>
            <a:endParaRPr lang="hu-HU" dirty="0" smtClean="0"/>
          </a:p>
        </p:txBody>
      </p:sp>
      <p:sp>
        <p:nvSpPr>
          <p:cNvPr id="8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717EDB-B1FC-433E-9C3A-9139527337A5}" type="slidenum">
              <a:rPr lang="de-DE"/>
              <a:pPr>
                <a:defRPr/>
              </a:pPr>
              <a:t>3</a:t>
            </a:fld>
            <a:endParaRPr lang="de-DE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4427538" y="5157788"/>
            <a:ext cx="0" cy="50323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118800" rIns="126000" bIns="4680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1032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3479800" cy="636072"/>
          </a:xfrm>
        </p:spPr>
        <p:txBody>
          <a:bodyPr/>
          <a:lstStyle/>
          <a:p>
            <a:pPr eaLnBrk="1" hangingPunct="1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hu-HU" sz="1800" dirty="0" smtClean="0"/>
              <a:t>Projektmitglieder</a:t>
            </a:r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CB314B-FCCD-4758-98EC-040E4BBBEA44}" type="slidenum">
              <a:rPr lang="de-DE"/>
              <a:pPr>
                <a:defRPr/>
              </a:pPr>
              <a:t>4</a:t>
            </a:fld>
            <a:endParaRPr lang="de-DE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11188" y="1557338"/>
            <a:ext cx="7848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54000" indent="-254000">
              <a:lnSpc>
                <a:spcPts val="22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r>
              <a:rPr lang="hu-HU" sz="1800" b="1" dirty="0">
                <a:latin typeface="+mj-lt"/>
              </a:rPr>
              <a:t>D</a:t>
            </a:r>
            <a:r>
              <a:rPr lang="de-AT" sz="1800" b="1" dirty="0" err="1">
                <a:latin typeface="+mj-lt"/>
              </a:rPr>
              <a:t>ie</a:t>
            </a:r>
            <a:r>
              <a:rPr lang="de-AT" sz="1800" b="1" dirty="0">
                <a:latin typeface="+mj-lt"/>
              </a:rPr>
              <a:t> Mitglieder der </a:t>
            </a:r>
            <a:r>
              <a:rPr lang="de-AT" sz="1800" dirty="0">
                <a:latin typeface="+mj-lt"/>
              </a:rPr>
              <a:t>Wiener Memorandum Gruppe</a:t>
            </a:r>
            <a:endParaRPr lang="hu-HU" sz="1800" dirty="0">
              <a:latin typeface="+mj-lt"/>
            </a:endParaRPr>
          </a:p>
          <a:p>
            <a:pPr marL="584200" lvl="1" indent="-139700">
              <a:lnSpc>
                <a:spcPts val="1600"/>
              </a:lnSpc>
              <a:spcBef>
                <a:spcPts val="800"/>
              </a:spcBef>
              <a:buClr>
                <a:srgbClr val="FF0000"/>
              </a:buClr>
            </a:pPr>
            <a:r>
              <a:rPr lang="hu-HU" sz="1800" dirty="0">
                <a:latin typeface="+mj-lt"/>
              </a:rPr>
              <a:t>IG Metall</a:t>
            </a:r>
          </a:p>
          <a:p>
            <a:pPr marL="584200" lvl="1" indent="-139700">
              <a:lnSpc>
                <a:spcPts val="1600"/>
              </a:lnSpc>
              <a:spcBef>
                <a:spcPts val="800"/>
              </a:spcBef>
              <a:buClr>
                <a:srgbClr val="FF0000"/>
              </a:buClr>
            </a:pPr>
            <a:r>
              <a:rPr lang="hu-HU" sz="1800" dirty="0">
                <a:latin typeface="+mj-lt"/>
              </a:rPr>
              <a:t>PRO GE</a:t>
            </a:r>
          </a:p>
          <a:p>
            <a:pPr marL="584200" lvl="1" indent="-139700">
              <a:lnSpc>
                <a:spcPts val="1600"/>
              </a:lnSpc>
              <a:spcBef>
                <a:spcPts val="800"/>
              </a:spcBef>
              <a:buClr>
                <a:srgbClr val="FF0000"/>
              </a:buClr>
            </a:pPr>
            <a:r>
              <a:rPr lang="hu-HU" sz="1800" dirty="0">
                <a:latin typeface="+mj-lt"/>
              </a:rPr>
              <a:t>OS KOVO</a:t>
            </a:r>
          </a:p>
          <a:p>
            <a:pPr marL="584200" lvl="1" indent="-139700">
              <a:lnSpc>
                <a:spcPts val="1600"/>
              </a:lnSpc>
              <a:spcBef>
                <a:spcPts val="800"/>
              </a:spcBef>
              <a:buClr>
                <a:srgbClr val="FF0000"/>
              </a:buClr>
            </a:pPr>
            <a:r>
              <a:rPr lang="hu-HU" sz="1800" dirty="0">
                <a:latin typeface="+mj-lt"/>
              </a:rPr>
              <a:t>OZ KOVO</a:t>
            </a:r>
          </a:p>
          <a:p>
            <a:pPr marL="584200" lvl="1" indent="-139700">
              <a:lnSpc>
                <a:spcPts val="1600"/>
              </a:lnSpc>
              <a:spcBef>
                <a:spcPts val="800"/>
              </a:spcBef>
              <a:buClr>
                <a:srgbClr val="FF0000"/>
              </a:buClr>
            </a:pPr>
            <a:r>
              <a:rPr lang="hu-HU" sz="1800" dirty="0">
                <a:latin typeface="+mj-lt"/>
              </a:rPr>
              <a:t>SKEI</a:t>
            </a:r>
          </a:p>
          <a:p>
            <a:pPr marL="584200" lvl="1" indent="-139700">
              <a:lnSpc>
                <a:spcPts val="1600"/>
              </a:lnSpc>
              <a:spcBef>
                <a:spcPts val="800"/>
              </a:spcBef>
              <a:buClr>
                <a:srgbClr val="FF0000"/>
              </a:buClr>
            </a:pPr>
            <a:r>
              <a:rPr lang="hu-HU" sz="1800" dirty="0">
                <a:latin typeface="+mj-lt"/>
              </a:rPr>
              <a:t>VASAS</a:t>
            </a:r>
          </a:p>
          <a:p>
            <a:pPr marL="254000" indent="-254000">
              <a:lnSpc>
                <a:spcPts val="22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r>
              <a:rPr lang="hu-HU" sz="1800" b="1" dirty="0">
                <a:latin typeface="+mj-lt"/>
              </a:rPr>
              <a:t>industriAll – European Trade Union</a:t>
            </a:r>
          </a:p>
          <a:p>
            <a:pPr marL="254000" indent="-254000">
              <a:lnSpc>
                <a:spcPts val="22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r>
              <a:rPr lang="hu-HU" sz="1800" b="1" dirty="0">
                <a:latin typeface="+mj-lt"/>
              </a:rPr>
              <a:t>Otto Brenner Stiftung?????</a:t>
            </a:r>
          </a:p>
          <a:p>
            <a:pPr marL="254000" indent="-254000">
              <a:lnSpc>
                <a:spcPts val="22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endParaRPr lang="hu-HU" sz="1600" b="1" dirty="0">
              <a:latin typeface="MetaBook-Roman" pitchFamily="50" charset="0"/>
            </a:endParaRPr>
          </a:p>
          <a:p>
            <a:pPr marL="254000" indent="-254000">
              <a:lnSpc>
                <a:spcPts val="22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endParaRPr lang="hu-HU" sz="1600" b="1" dirty="0">
              <a:latin typeface="MetaBook-Roman" pitchFamily="50" charset="0"/>
            </a:endParaRPr>
          </a:p>
          <a:p>
            <a:pPr marL="254000" indent="-254000">
              <a:lnSpc>
                <a:spcPts val="22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endParaRPr lang="de-AT" sz="1600" b="1" dirty="0">
              <a:latin typeface="MetaBook-Roman" pitchFamily="50" charset="0"/>
            </a:endParaRP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5050" y="2205038"/>
            <a:ext cx="576263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6350" y="2276475"/>
            <a:ext cx="1008063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7213" y="2205038"/>
            <a:ext cx="576262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349500"/>
            <a:ext cx="114141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11" descr="Vasas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12963"/>
            <a:ext cx="8794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262188"/>
            <a:ext cx="5969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4" descr="hpa28cnzsdxaxo166qfn_bigge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7175" y="3702050"/>
            <a:ext cx="8064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2975" y="5002213"/>
            <a:ext cx="785813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636072"/>
          </a:xfrm>
        </p:spPr>
        <p:txBody>
          <a:bodyPr/>
          <a:lstStyle/>
          <a:p>
            <a:pPr eaLnBrk="1" hangingPunct="1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Organisatorisches</a:t>
            </a:r>
            <a:endParaRPr lang="hu-HU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9138"/>
            <a:ext cx="8066088" cy="1368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endParaRPr lang="hu-HU" sz="1600" dirty="0" smtClean="0"/>
          </a:p>
          <a:p>
            <a:pPr eaLnBrk="1" hangingPunct="1">
              <a:lnSpc>
                <a:spcPct val="90000"/>
              </a:lnSpc>
              <a:buFont typeface="Times" pitchFamily="18" charset="0"/>
              <a:buNone/>
            </a:pPr>
            <a:endParaRPr lang="hu-HU" sz="1600" dirty="0" smtClean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C67842-6B41-4E30-901A-88CF5E96BD60}" type="slidenum">
              <a:rPr lang="de-DE"/>
              <a:pPr>
                <a:defRPr/>
              </a:pPr>
              <a:t>5</a:t>
            </a:fld>
            <a:endParaRPr lang="de-DE"/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250825" y="3933825"/>
            <a:ext cx="8229600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54000" indent="-254000">
              <a:lnSpc>
                <a:spcPct val="900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endParaRPr lang="de-DE" sz="1800" b="1" dirty="0" smtClean="0">
              <a:latin typeface="+mj-lt"/>
            </a:endParaRPr>
          </a:p>
          <a:p>
            <a:pPr marL="254000" indent="-254000">
              <a:lnSpc>
                <a:spcPct val="900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r>
              <a:rPr lang="de-DE" sz="1800" dirty="0" smtClean="0">
                <a:latin typeface="+mj-lt"/>
              </a:rPr>
              <a:t>Teilnahme </a:t>
            </a:r>
            <a:r>
              <a:rPr lang="de-DE" sz="1800" dirty="0">
                <a:latin typeface="+mj-lt"/>
              </a:rPr>
              <a:t>aller Beteiligten klären und vereinbaren</a:t>
            </a:r>
          </a:p>
          <a:p>
            <a:pPr marL="254000" indent="-254000">
              <a:lnSpc>
                <a:spcPct val="900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r>
              <a:rPr lang="hu-HU" sz="1800" dirty="0">
                <a:latin typeface="+mj-lt"/>
              </a:rPr>
              <a:t>Teilnahme</a:t>
            </a:r>
            <a:r>
              <a:rPr lang="de-DE" sz="1800" dirty="0" err="1" smtClean="0">
                <a:latin typeface="+mj-lt"/>
              </a:rPr>
              <a:t>erklärung</a:t>
            </a:r>
            <a:r>
              <a:rPr lang="hu-HU" sz="1800" dirty="0" smtClean="0">
                <a:latin typeface="+mj-lt"/>
              </a:rPr>
              <a:t> </a:t>
            </a:r>
            <a:r>
              <a:rPr lang="hu-HU" sz="1800" dirty="0">
                <a:latin typeface="+mj-lt"/>
              </a:rPr>
              <a:t>erstellen </a:t>
            </a:r>
            <a:r>
              <a:rPr lang="de-DE" sz="1800" dirty="0">
                <a:latin typeface="+mj-lt"/>
              </a:rPr>
              <a:t>und unterschreiben lassen</a:t>
            </a:r>
            <a:r>
              <a:rPr lang="hu-HU" sz="1800" dirty="0">
                <a:latin typeface="+mj-lt"/>
              </a:rPr>
              <a:t>(</a:t>
            </a:r>
            <a:r>
              <a:rPr lang="de-DE" sz="1800" dirty="0">
                <a:latin typeface="+mj-lt"/>
              </a:rPr>
              <a:t> </a:t>
            </a:r>
            <a:r>
              <a:rPr lang="hu-HU" sz="1800" dirty="0">
                <a:latin typeface="+mj-lt"/>
              </a:rPr>
              <a:t>dazu Formulare per E-mail)</a:t>
            </a:r>
          </a:p>
          <a:p>
            <a:pPr marL="254000" indent="-254000">
              <a:lnSpc>
                <a:spcPct val="900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r>
              <a:rPr lang="hu-HU" sz="1800" dirty="0">
                <a:latin typeface="+mj-lt"/>
              </a:rPr>
              <a:t>Projektantrag </a:t>
            </a:r>
            <a:r>
              <a:rPr lang="de-DE" sz="1800" dirty="0">
                <a:latin typeface="+mj-lt"/>
              </a:rPr>
              <a:t>erstellen, abstimmen und </a:t>
            </a:r>
            <a:r>
              <a:rPr lang="hu-HU" sz="1800" dirty="0">
                <a:latin typeface="+mj-lt"/>
              </a:rPr>
              <a:t>an die EU verschicken</a:t>
            </a:r>
          </a:p>
          <a:p>
            <a:pPr marL="254000" indent="-254000">
              <a:lnSpc>
                <a:spcPct val="90000"/>
              </a:lnSpc>
              <a:spcBef>
                <a:spcPts val="1600"/>
              </a:spcBef>
              <a:buSzPct val="120000"/>
              <a:buFont typeface="Times" pitchFamily="18" charset="0"/>
              <a:buBlip>
                <a:blip r:embed="rId2"/>
              </a:buBlip>
            </a:pPr>
            <a:r>
              <a:rPr lang="de-DE" sz="1800" dirty="0">
                <a:latin typeface="+mj-lt"/>
              </a:rPr>
              <a:t>Einreichfrist </a:t>
            </a:r>
            <a:r>
              <a:rPr lang="de-DE" sz="1800" dirty="0" smtClean="0">
                <a:latin typeface="+mj-lt"/>
              </a:rPr>
              <a:t>ist </a:t>
            </a:r>
            <a:r>
              <a:rPr lang="hu-HU" sz="1800" dirty="0" smtClean="0">
                <a:latin typeface="+mj-lt"/>
              </a:rPr>
              <a:t>voraussichtlich </a:t>
            </a:r>
            <a:r>
              <a:rPr lang="hu-HU" sz="1800" dirty="0">
                <a:latin typeface="+mj-lt"/>
              </a:rPr>
              <a:t>im April</a:t>
            </a:r>
            <a:r>
              <a:rPr lang="de-DE" sz="1800" dirty="0">
                <a:latin typeface="+mj-lt"/>
              </a:rPr>
              <a:t> 2013</a:t>
            </a:r>
            <a:endParaRPr lang="hu-HU" sz="1800" dirty="0">
              <a:latin typeface="+mj-lt"/>
            </a:endParaRPr>
          </a:p>
          <a:p>
            <a:pPr marL="254000" indent="-254000">
              <a:lnSpc>
                <a:spcPct val="90000"/>
              </a:lnSpc>
              <a:spcBef>
                <a:spcPts val="1600"/>
              </a:spcBef>
              <a:buSzPct val="120000"/>
              <a:buFont typeface="Times" pitchFamily="18" charset="0"/>
              <a:buNone/>
            </a:pPr>
            <a:endParaRPr lang="hu-HU" sz="1600" b="1" dirty="0">
              <a:latin typeface="MetaBook-Roman" pitchFamily="50" charset="0"/>
            </a:endParaRPr>
          </a:p>
          <a:p>
            <a:pPr marL="254000" indent="-254000">
              <a:lnSpc>
                <a:spcPct val="90000"/>
              </a:lnSpc>
              <a:spcBef>
                <a:spcPts val="1600"/>
              </a:spcBef>
              <a:buSzPct val="120000"/>
              <a:buFont typeface="Times" pitchFamily="18" charset="0"/>
              <a:buNone/>
            </a:pPr>
            <a:endParaRPr lang="hu-HU" sz="1600" b="1" dirty="0">
              <a:latin typeface="MetaBook-Roman" pitchFamily="50" charset="0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250825" y="3429000"/>
            <a:ext cx="8229600" cy="666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600"/>
              </a:lnSpc>
              <a:buFontTx/>
              <a:buNone/>
            </a:pPr>
            <a:endParaRPr lang="de-DE" sz="1800" b="1" dirty="0" smtClean="0">
              <a:latin typeface="+mj-lt"/>
            </a:endParaRPr>
          </a:p>
          <a:p>
            <a:pPr>
              <a:lnSpc>
                <a:spcPts val="2600"/>
              </a:lnSpc>
              <a:buFontTx/>
              <a:buNone/>
            </a:pPr>
            <a:r>
              <a:rPr lang="hu-HU" sz="1800" b="1" dirty="0" smtClean="0">
                <a:latin typeface="+mj-lt"/>
              </a:rPr>
              <a:t>D</a:t>
            </a:r>
            <a:r>
              <a:rPr lang="de-DE" sz="1800" b="1" dirty="0" err="1" smtClean="0">
                <a:latin typeface="+mj-lt"/>
              </a:rPr>
              <a:t>ie</a:t>
            </a:r>
            <a:r>
              <a:rPr lang="de-DE" sz="1800" b="1" dirty="0" smtClean="0">
                <a:latin typeface="+mj-lt"/>
              </a:rPr>
              <a:t> nächsten Schritte:</a:t>
            </a:r>
            <a:endParaRPr lang="hu-HU" sz="1800" b="1" dirty="0">
              <a:latin typeface="+mj-lt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23527" y="1166843"/>
            <a:ext cx="78488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de-DE" sz="2000" dirty="0" smtClean="0"/>
          </a:p>
          <a:p>
            <a:pPr marL="342900" indent="-342900"/>
            <a:r>
              <a:rPr lang="de-DE" sz="2000" u="sng" dirty="0" smtClean="0"/>
              <a:t>Projekttitel</a:t>
            </a:r>
            <a:r>
              <a:rPr lang="de-DE" sz="2000" dirty="0" smtClean="0"/>
              <a:t>: </a:t>
            </a:r>
          </a:p>
          <a:p>
            <a:pPr>
              <a:buNone/>
            </a:pPr>
            <a:r>
              <a:rPr lang="de-DE" sz="2000" dirty="0" smtClean="0"/>
              <a:t>SOZIALER </a:t>
            </a:r>
            <a:r>
              <a:rPr lang="de-DE" sz="2000" dirty="0"/>
              <a:t>DIALOG in der Automobilindustrie Zentralosteuropas: Vereinbarung von sozialen und tariflichen Mindeststandards unter Berücksichtigung der globalen und brancheninternen Veränderungstreiber </a:t>
            </a:r>
            <a:br>
              <a:rPr lang="de-DE" sz="2000" dirty="0"/>
            </a:br>
            <a:r>
              <a:rPr lang="de-DE" sz="2000" dirty="0"/>
              <a:t>	(kurz: </a:t>
            </a:r>
            <a:r>
              <a:rPr lang="de-DE" sz="2000" dirty="0" err="1" smtClean="0"/>
              <a:t>AUTOglobal</a:t>
            </a:r>
            <a:r>
              <a:rPr lang="de-DE" sz="2000" dirty="0" smtClean="0"/>
              <a:t>)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507412" cy="666849"/>
          </a:xfrm>
        </p:spPr>
        <p:txBody>
          <a:bodyPr/>
          <a:lstStyle/>
          <a:p>
            <a:pPr eaLnBrk="1" hangingPunct="1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hu-HU" sz="1800" dirty="0" smtClean="0"/>
              <a:t>Zeitplan für die Veranstaltungen</a:t>
            </a:r>
          </a:p>
        </p:txBody>
      </p:sp>
      <p:graphicFrame>
        <p:nvGraphicFramePr>
          <p:cNvPr id="45140" name="Group 8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579673947"/>
              </p:ext>
            </p:extLst>
          </p:nvPr>
        </p:nvGraphicFramePr>
        <p:xfrm>
          <a:off x="314325" y="1484313"/>
          <a:ext cx="8578850" cy="4538661"/>
        </p:xfrm>
        <a:graphic>
          <a:graphicData uri="http://schemas.openxmlformats.org/drawingml/2006/table">
            <a:tbl>
              <a:tblPr/>
              <a:tblGrid>
                <a:gridCol w="1069975"/>
                <a:gridCol w="1114425"/>
                <a:gridCol w="1992313"/>
                <a:gridCol w="4402137"/>
              </a:tblGrid>
              <a:tr h="646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Vom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bis zum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Maßnahme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7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01/08/2013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31/08/2013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Inzell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Startmeeting - Vorbereitung und Themenfestlegung (1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Tag)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0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01/08/2013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30/11/2013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München/Budapest/Prag/ Bratislava/ Ljubljana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Vorbereitende Recherche,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Status quo Dokumentation, Dezentral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 Meetings der Projektpartner</a:t>
                      </a:r>
                      <a:endParaRPr kumimoji="0" lang="hu-H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01/11/2013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31/12/2013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München/Budapest/Prag/ Bratislava/ Ljubljana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Nationale Seminare – Aufbereitung der Vorrecherche (1Tag)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01/01/2014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31/01/2014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München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Meeting, Vorbereitung der Konferenz (1 Tag)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01/03/2014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31/03/2014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München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Internationale Konferenz (2Tage)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01/04/2014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31/05/2014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München/Budapest/Prag/ Bratislava/ Ljubljana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ts val="1600"/>
                        </a:spcBef>
                        <a:spcAft>
                          <a:spcPct val="0"/>
                        </a:spcAft>
                        <a:buClrTx/>
                        <a:buSzPct val="120000"/>
                        <a:buFont typeface="Times" pitchFamily="18" charset="0"/>
                        <a:buNone/>
                        <a:tabLst/>
                      </a:pP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Nationale Seminare (1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Tag) -Verbreitung und Vertiefung der Konferenzergebnisse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3A9394-8623-4B00-98C5-118CE364DDA4}" type="slidenum">
              <a:rPr lang="de-DE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3062288" cy="666849"/>
          </a:xfrm>
        </p:spPr>
        <p:txBody>
          <a:bodyPr/>
          <a:lstStyle/>
          <a:p>
            <a:pPr eaLnBrk="1" hangingPunct="1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hu-HU" sz="1800" dirty="0" smtClean="0"/>
              <a:t>AUTO</a:t>
            </a:r>
            <a:r>
              <a:rPr lang="de-DE" sz="1800" dirty="0" smtClean="0"/>
              <a:t>global</a:t>
            </a:r>
            <a:r>
              <a:rPr lang="hu-HU" sz="1800" dirty="0" smtClean="0"/>
              <a:t> Ziele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208963" cy="4895850"/>
          </a:xfrm>
        </p:spPr>
        <p:txBody>
          <a:bodyPr/>
          <a:lstStyle/>
          <a:p>
            <a:pPr eaLnBrk="1" hangingPunct="1"/>
            <a:r>
              <a:rPr lang="hu-HU" b="0" dirty="0" smtClean="0"/>
              <a:t>Beschaffung und Vermittlung von Informationen</a:t>
            </a:r>
            <a:r>
              <a:rPr lang="de-DE" b="0" dirty="0" smtClean="0"/>
              <a:t> über die Situation, Veränderungsprozesse und Treiber in den jeweiligen Ländern.</a:t>
            </a:r>
            <a:endParaRPr lang="hu-HU" b="0" dirty="0" smtClean="0"/>
          </a:p>
          <a:p>
            <a:pPr eaLnBrk="1" hangingPunct="1"/>
            <a:r>
              <a:rPr lang="hu-HU" b="0" dirty="0" smtClean="0"/>
              <a:t>Informations</a:t>
            </a:r>
            <a:r>
              <a:rPr lang="de-DE" b="0" dirty="0" smtClean="0"/>
              <a:t>- </a:t>
            </a:r>
            <a:r>
              <a:rPr lang="hu-HU" b="0" dirty="0" smtClean="0"/>
              <a:t>und Erfahrungsaustausch</a:t>
            </a:r>
            <a:r>
              <a:rPr lang="de-DE" b="0" dirty="0" smtClean="0"/>
              <a:t> im nationalen und europäischen Kontext.</a:t>
            </a:r>
          </a:p>
          <a:p>
            <a:pPr eaLnBrk="1" hangingPunct="1"/>
            <a:r>
              <a:rPr lang="de-DE" b="0" dirty="0" smtClean="0"/>
              <a:t>Langfristziel: Vereinbarung von sozialen und tariflichen Mindeststandards auf Unternehmensebene und auf europäischer Ebene.</a:t>
            </a:r>
          </a:p>
          <a:p>
            <a:pPr eaLnBrk="1" hangingPunct="1"/>
            <a:r>
              <a:rPr lang="de-DE" b="0" dirty="0" smtClean="0"/>
              <a:t>Entwicklung gemeinsamer Projekte auf europäischer Ebene zur Sicherung und Entstehung neuer Arbeitsplätze, Schaffung besserer Arbeitsbedingungen und Entwicklung neuer Instrumente zur aktiven Begleitung der Veränderungsprozesse.</a:t>
            </a:r>
            <a:endParaRPr lang="hu-HU" b="0" dirty="0" smtClean="0"/>
          </a:p>
          <a:p>
            <a:pPr eaLnBrk="1" hangingPunct="1"/>
            <a:r>
              <a:rPr lang="hu-HU" b="0" dirty="0" smtClean="0"/>
              <a:t>Förderung der Kooperation der Sozialpartner</a:t>
            </a:r>
            <a:r>
              <a:rPr lang="de-DE" b="0" dirty="0" smtClean="0"/>
              <a:t> auf nationaler und europäischer Ebene.</a:t>
            </a:r>
            <a:endParaRPr lang="hu-HU" sz="1800" b="0" dirty="0" smtClean="0"/>
          </a:p>
          <a:p>
            <a:pPr eaLnBrk="1" hangingPunct="1">
              <a:buFont typeface="Times" pitchFamily="18" charset="0"/>
              <a:buNone/>
            </a:pPr>
            <a:endParaRPr lang="hu-HU" sz="3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CD50CB-73AE-4B80-92D4-9A94E014E195}" type="slidenum">
              <a:rPr lang="de-DE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2403475" cy="636072"/>
          </a:xfrm>
        </p:spPr>
        <p:txBody>
          <a:bodyPr/>
          <a:lstStyle/>
          <a:p>
            <a:pPr eaLnBrk="1" hangingPunct="1"/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hu-HU" sz="1800" dirty="0" smtClean="0"/>
              <a:t>Kosten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7345363" cy="4032250"/>
          </a:xfrm>
        </p:spPr>
        <p:txBody>
          <a:bodyPr/>
          <a:lstStyle/>
          <a:p>
            <a:pPr eaLnBrk="1" hangingPunct="1"/>
            <a:r>
              <a:rPr lang="hu-HU" b="0" smtClean="0"/>
              <a:t>Gesamtkosten der Maßnahme: ca. 200.000 Euro (</a:t>
            </a:r>
            <a:r>
              <a:rPr lang="de-DE" b="0" smtClean="0"/>
              <a:t>b</a:t>
            </a:r>
            <a:r>
              <a:rPr lang="hu-HU" b="0" smtClean="0"/>
              <a:t>ei </a:t>
            </a:r>
            <a:r>
              <a:rPr lang="de-DE" b="0" smtClean="0"/>
              <a:t>ca. </a:t>
            </a:r>
            <a:r>
              <a:rPr lang="hu-HU" b="0" smtClean="0"/>
              <a:t>120</a:t>
            </a:r>
            <a:r>
              <a:rPr lang="de-DE" b="0" smtClean="0"/>
              <a:t> Teilnehmer/innen </a:t>
            </a:r>
            <a:r>
              <a:rPr lang="hu-HU" b="0" smtClean="0"/>
              <a:t>)</a:t>
            </a:r>
          </a:p>
          <a:p>
            <a:pPr lvl="1" eaLnBrk="1" hangingPunct="1"/>
            <a:r>
              <a:rPr lang="hu-HU" sz="2000" smtClean="0"/>
              <a:t> 15-20 Teilnehmer</a:t>
            </a:r>
            <a:r>
              <a:rPr lang="de-DE" sz="2000" smtClean="0"/>
              <a:t>/innen</a:t>
            </a:r>
            <a:r>
              <a:rPr lang="hu-HU" sz="2000" smtClean="0"/>
              <a:t> pro Land + 40 Teilnehmer</a:t>
            </a:r>
            <a:r>
              <a:rPr lang="de-DE" sz="2000" smtClean="0"/>
              <a:t>/innen</a:t>
            </a:r>
            <a:r>
              <a:rPr lang="hu-HU" sz="2000" smtClean="0"/>
              <a:t> aus Deutschland</a:t>
            </a:r>
          </a:p>
          <a:p>
            <a:pPr eaLnBrk="1" hangingPunct="1"/>
            <a:r>
              <a:rPr lang="hu-HU" b="0" smtClean="0"/>
              <a:t>Beitrag des Empfängers in Geldleistungen: 20.000 bis zu 40.000 Euro</a:t>
            </a:r>
          </a:p>
          <a:p>
            <a:pPr eaLnBrk="1" hangingPunct="1"/>
            <a:r>
              <a:rPr lang="hu-HU" b="0" smtClean="0"/>
              <a:t>Zuschuss der Europäischen Union: 160.000 bis zu 180.000 Euro       </a:t>
            </a:r>
          </a:p>
          <a:p>
            <a:pPr eaLnBrk="1" hangingPunct="1"/>
            <a:r>
              <a:rPr lang="hu-HU" b="0" smtClean="0"/>
              <a:t>Beitrag der Projektmitglieder: 0   (??????)</a:t>
            </a:r>
          </a:p>
          <a:p>
            <a:pPr eaLnBrk="1" hangingPunct="1"/>
            <a:r>
              <a:rPr lang="hu-HU" b="0" smtClean="0"/>
              <a:t>Kostenrückerstattung: Reisekosten, Hotelkosten, Raummiete, Kosten der Dolmetscher und Übersetzung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6E02-207E-4363-A328-C99566553A8E}" type="slidenum">
              <a:rPr lang="de-DE"/>
              <a:pPr>
                <a:defRPr/>
              </a:pPr>
              <a:t>8</a:t>
            </a:fld>
            <a:endParaRPr lang="de-DE"/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644900"/>
            <a:ext cx="7429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pitchFamily="18" charset="0"/>
          <a:buChar char="•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Times" pitchFamily="18" charset="0"/>
          <a:buChar char="•"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622</Words>
  <Application>Microsoft Office PowerPoint</Application>
  <PresentationFormat>Diaprojekcija na zaslonu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blank</vt:lpstr>
      <vt:lpstr>                                                                    Projekt AUTOglobal –                   eine Diskussionsgrundlage                               Jürgen Wechsler, Bezirksleiter IG Metall Bayern                                            </vt:lpstr>
      <vt:lpstr> Ausgangssituation der ost-europäischen Automobilindustrie</vt:lpstr>
      <vt:lpstr> Warum eine gemeinsame Konferenz?</vt:lpstr>
      <vt:lpstr> Projektmitglieder</vt:lpstr>
      <vt:lpstr> Organisatorisches</vt:lpstr>
      <vt:lpstr> Zeitplan für die Veranstaltungen</vt:lpstr>
      <vt:lpstr> AUTOglobal Ziele</vt:lpstr>
      <vt:lpstr> Kosten</vt:lpstr>
    </vt:vector>
  </TitlesOfParts>
  <Company>IG Metall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globalAUTO Projekt</dc:title>
  <dc:creator>Knuth, Michael</dc:creator>
  <cp:lastModifiedBy>Brane</cp:lastModifiedBy>
  <cp:revision>110</cp:revision>
  <dcterms:created xsi:type="dcterms:W3CDTF">2011-02-03T13:05:07Z</dcterms:created>
  <dcterms:modified xsi:type="dcterms:W3CDTF">2013-04-16T08:44:49Z</dcterms:modified>
</cp:coreProperties>
</file>