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6" r:id="rId2"/>
  </p:sldMasterIdLst>
  <p:notesMasterIdLst>
    <p:notesMasterId r:id="rId10"/>
  </p:notesMasterIdLst>
  <p:handoutMasterIdLst>
    <p:handoutMasterId r:id="rId11"/>
  </p:handoutMasterIdLst>
  <p:sldIdLst>
    <p:sldId id="256" r:id="rId3"/>
    <p:sldId id="268" r:id="rId4"/>
    <p:sldId id="272" r:id="rId5"/>
    <p:sldId id="269" r:id="rId6"/>
    <p:sldId id="273" r:id="rId7"/>
    <p:sldId id="274" r:id="rId8"/>
    <p:sldId id="275" r:id="rId9"/>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FF"/>
    <a:srgbClr val="FF00FF"/>
    <a:srgbClr val="F3F3F3"/>
    <a:srgbClr val="C0C0C0"/>
    <a:srgbClr val="F3CCCC"/>
    <a:srgbClr val="D9D9D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0" autoAdjust="0"/>
  </p:normalViewPr>
  <p:slideViewPr>
    <p:cSldViewPr>
      <p:cViewPr>
        <p:scale>
          <a:sx n="84" d="100"/>
          <a:sy n="84" d="100"/>
        </p:scale>
        <p:origin x="-366" y="46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Times" charset="0"/>
              <a:buNone/>
              <a:defRPr sz="1200" smtClean="0">
                <a:cs typeface="+mn-cs"/>
              </a:defRPr>
            </a:lvl1pPr>
          </a:lstStyle>
          <a:p>
            <a:pPr>
              <a:defRPr/>
            </a:pPr>
            <a:r>
              <a:rPr lang="de-DE"/>
              <a:t>Bezirk Bayern</a:t>
            </a:r>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buFont typeface="Times" charset="0"/>
              <a:buNone/>
              <a:defRPr sz="1200" smtClean="0">
                <a:cs typeface="+mn-cs"/>
              </a:defRPr>
            </a:lvl1pPr>
          </a:lstStyle>
          <a:p>
            <a:pPr>
              <a:defRPr/>
            </a:pPr>
            <a:fld id="{82571A86-D3AC-4C50-95BF-A8F5FB9CC09F}" type="datetimeFigureOut">
              <a:rPr lang="de-DE"/>
              <a:pPr>
                <a:defRPr/>
              </a:pPr>
              <a:t>24.03.2014</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buFont typeface="Times" charset="0"/>
              <a:buNone/>
              <a:defRPr sz="1200" dirty="0">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buFont typeface="Times" charset="0"/>
              <a:buNone/>
              <a:defRPr sz="1200" smtClean="0">
                <a:cs typeface="+mn-cs"/>
              </a:defRPr>
            </a:lvl1pPr>
          </a:lstStyle>
          <a:p>
            <a:pPr>
              <a:defRPr/>
            </a:pPr>
            <a:fld id="{E17BCA33-99D2-4A47-811D-6EC31E6F575D}" type="slidenum">
              <a:rPr lang="de-DE"/>
              <a:pPr>
                <a:defRPr/>
              </a:pPr>
              <a:t>‹#›</a:t>
            </a:fld>
            <a:endParaRPr lang="de-DE" dirty="0"/>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buFontTx/>
              <a:buNone/>
              <a:defRPr sz="1200" smtClean="0">
                <a:latin typeface="Arial" pitchFamily="34" charset="0"/>
                <a:cs typeface="Arial" pitchFamily="34" charset="0"/>
              </a:defRPr>
            </a:lvl1pPr>
          </a:lstStyle>
          <a:p>
            <a:pPr>
              <a:defRPr/>
            </a:pPr>
            <a:r>
              <a:rPr lang="de-DE"/>
              <a:t>Bezirk Bayern</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buFontTx/>
              <a:buNone/>
              <a:defRPr sz="1200">
                <a:latin typeface="Arial" pitchFamily="34" charset="0"/>
                <a:cs typeface="Arial" pitchFamily="34" charset="0"/>
              </a:defRPr>
            </a:lvl1pPr>
          </a:lstStyle>
          <a:p>
            <a:pPr>
              <a:defRPr/>
            </a:pPr>
            <a:endParaRPr lang="de-DE"/>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de-DE" noProof="0" dirty="0" smtClean="0"/>
              <a:t>Mastertextformat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0" hangingPunct="0">
              <a:buFontTx/>
              <a:buNone/>
              <a:defRPr sz="1200">
                <a:latin typeface="Arial" pitchFamily="34" charset="0"/>
                <a:cs typeface="Arial" pitchFamily="34" charset="0"/>
              </a:defRPr>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0" hangingPunct="0">
              <a:buFontTx/>
              <a:buNone/>
              <a:defRPr sz="1200" smtClean="0">
                <a:latin typeface="Arial" pitchFamily="34" charset="0"/>
                <a:cs typeface="Arial" pitchFamily="34" charset="0"/>
              </a:defRPr>
            </a:lvl1pPr>
          </a:lstStyle>
          <a:p>
            <a:pPr>
              <a:defRPr/>
            </a:pPr>
            <a:fld id="{D44C306F-8AF8-4EF9-BE6E-8EC58B834932}" type="slidenum">
              <a:rPr lang="de-DE"/>
              <a:pPr>
                <a:defRPr/>
              </a:pPr>
              <a:t>‹#›</a:t>
            </a:fld>
            <a:endParaRPr lang="de-DE"/>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lienbildplatzhalter 1"/>
          <p:cNvSpPr>
            <a:spLocks noGrp="1" noRot="1" noChangeAspect="1"/>
          </p:cNvSpPr>
          <p:nvPr>
            <p:ph type="sldImg"/>
          </p:nvPr>
        </p:nvSpPr>
        <p:spPr>
          <a:ln/>
        </p:spPr>
      </p:sp>
      <p:sp>
        <p:nvSpPr>
          <p:cNvPr id="23554" name="Notizenplatzhalter 2"/>
          <p:cNvSpPr>
            <a:spLocks noGrp="1"/>
          </p:cNvSpPr>
          <p:nvPr>
            <p:ph type="body" idx="1"/>
          </p:nvPr>
        </p:nvSpPr>
        <p:spPr>
          <a:noFill/>
        </p:spPr>
        <p:txBody>
          <a:bodyPr/>
          <a:lstStyle/>
          <a:p>
            <a:pPr eaLnBrk="1" hangingPunct="1"/>
            <a:endParaRPr lang="hu-HU" smtClean="0">
              <a:latin typeface="Arial" charset="0"/>
              <a:cs typeface="Arial" charset="0"/>
            </a:endParaRPr>
          </a:p>
        </p:txBody>
      </p:sp>
      <p:sp>
        <p:nvSpPr>
          <p:cNvPr id="23555" name="Foliennummernplatzhalter 3"/>
          <p:cNvSpPr>
            <a:spLocks noGrp="1"/>
          </p:cNvSpPr>
          <p:nvPr>
            <p:ph type="sldNum" sz="quarter" idx="5"/>
          </p:nvPr>
        </p:nvSpPr>
        <p:spPr>
          <a:noFill/>
          <a:ln>
            <a:miter lim="800000"/>
            <a:headEnd/>
            <a:tailEnd/>
          </a:ln>
        </p:spPr>
        <p:txBody>
          <a:bodyPr/>
          <a:lstStyle/>
          <a:p>
            <a:fld id="{09630B41-9EBC-466D-98DE-F85BB6EB674C}" type="slidenum">
              <a:rPr lang="de-DE">
                <a:latin typeface="Arial" charset="0"/>
                <a:cs typeface="Arial" charset="0"/>
              </a:rPr>
              <a:pPr/>
              <a:t>1</a:t>
            </a:fld>
            <a:endParaRPr lang="de-DE">
              <a:latin typeface="Arial" charset="0"/>
              <a:cs typeface="Arial" charset="0"/>
            </a:endParaRPr>
          </a:p>
        </p:txBody>
      </p:sp>
      <p:sp>
        <p:nvSpPr>
          <p:cNvPr id="23556" name="Kopfzeilenplatzhalter 4"/>
          <p:cNvSpPr>
            <a:spLocks noGrp="1"/>
          </p:cNvSpPr>
          <p:nvPr>
            <p:ph type="hdr" sz="quarter"/>
          </p:nvPr>
        </p:nvSpPr>
        <p:spPr>
          <a:noFill/>
          <a:ln>
            <a:miter lim="800000"/>
            <a:headEnd/>
            <a:tailEnd/>
          </a:ln>
        </p:spPr>
        <p:txBody>
          <a:bodyPr/>
          <a:lstStyle/>
          <a:p>
            <a:r>
              <a:rPr lang="de-DE">
                <a:latin typeface="Arial" charset="0"/>
                <a:cs typeface="Arial" charset="0"/>
              </a:rPr>
              <a:t>Bezirk Bayern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rgbClr val="FF0000"/>
        </a:solidFill>
        <a:effectLst/>
      </p:bgPr>
    </p:bg>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3429000"/>
            <a:ext cx="9144000" cy="3429000"/>
          </a:xfrm>
          <a:prstGeom prst="rect">
            <a:avLst/>
          </a:prstGeom>
          <a:solidFill>
            <a:srgbClr val="FF0000"/>
          </a:solidFill>
          <a:ln>
            <a:noFill/>
          </a:ln>
          <a:effectLst/>
          <a:extLst>
            <a:ext uri="{91240B29-F687-4F45-9708-019B960494DF}"/>
            <a:ext uri="{AF507438-7753-43E0-B8FC-AC1667EBCBE1}"/>
          </a:extLst>
        </p:spPr>
        <p:txBody>
          <a:bodyPr wrap="none" anchor="ctr"/>
          <a:lstStyle/>
          <a:p>
            <a:pPr>
              <a:buFont typeface="Times" charset="0"/>
              <a:buChar char="•"/>
              <a:defRPr/>
            </a:pPr>
            <a:endParaRPr lang="de-DE">
              <a:cs typeface="+mn-cs"/>
            </a:endParaRPr>
          </a:p>
        </p:txBody>
      </p:sp>
      <p:sp>
        <p:nvSpPr>
          <p:cNvPr id="5" name="Rectangle 3"/>
          <p:cNvSpPr>
            <a:spLocks noChangeArrowheads="1"/>
          </p:cNvSpPr>
          <p:nvPr userDrawn="1"/>
        </p:nvSpPr>
        <p:spPr bwMode="auto">
          <a:xfrm>
            <a:off x="0" y="0"/>
            <a:ext cx="9144000" cy="3429000"/>
          </a:xfrm>
          <a:prstGeom prst="rect">
            <a:avLst/>
          </a:prstGeom>
          <a:solidFill>
            <a:srgbClr val="D9D9D9"/>
          </a:solidFill>
          <a:ln>
            <a:noFill/>
          </a:ln>
          <a:effectLst/>
          <a:extLst>
            <a:ext uri="{91240B29-F687-4F45-9708-019B960494DF}"/>
            <a:ext uri="{AF507438-7753-43E0-B8FC-AC1667EBCBE1}"/>
          </a:extLst>
        </p:spPr>
        <p:txBody>
          <a:bodyPr wrap="none" anchor="ctr"/>
          <a:lstStyle/>
          <a:p>
            <a:pPr>
              <a:buFont typeface="Times" charset="0"/>
              <a:buChar char="•"/>
              <a:defRPr/>
            </a:pPr>
            <a:endParaRPr lang="de-DE">
              <a:cs typeface="+mn-cs"/>
            </a:endParaRPr>
          </a:p>
        </p:txBody>
      </p:sp>
      <p:sp>
        <p:nvSpPr>
          <p:cNvPr id="6" name="Text Box 8"/>
          <p:cNvSpPr txBox="1">
            <a:spLocks noChangeArrowheads="1"/>
          </p:cNvSpPr>
          <p:nvPr userDrawn="1"/>
        </p:nvSpPr>
        <p:spPr bwMode="auto">
          <a:xfrm>
            <a:off x="7613650" y="800100"/>
            <a:ext cx="850900" cy="141288"/>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lnSpc>
                <a:spcPts val="1100"/>
              </a:lnSpc>
              <a:defRPr/>
            </a:pPr>
            <a:r>
              <a:rPr lang="de-DE" sz="1000" b="1" dirty="0">
                <a:cs typeface="+mn-cs"/>
              </a:rPr>
              <a:t>Bezirk Bayern</a:t>
            </a:r>
          </a:p>
        </p:txBody>
      </p:sp>
      <p:sp>
        <p:nvSpPr>
          <p:cNvPr id="7" name="Line 9"/>
          <p:cNvSpPr>
            <a:spLocks noChangeShapeType="1"/>
          </p:cNvSpPr>
          <p:nvPr userDrawn="1"/>
        </p:nvSpPr>
        <p:spPr bwMode="auto">
          <a:xfrm>
            <a:off x="7559675" y="819150"/>
            <a:ext cx="0" cy="107950"/>
          </a:xfrm>
          <a:prstGeom prst="line">
            <a:avLst/>
          </a:prstGeom>
          <a:noFill/>
          <a:ln w="10160">
            <a:solidFill>
              <a:schemeClr val="tx1"/>
            </a:solidFill>
            <a:round/>
            <a:headEnd/>
            <a:tailEnd/>
          </a:ln>
          <a:effectLst/>
          <a:extLst>
            <a:ext uri="{909E8E84-426E-40DD-AFC4-6F175D3DCCD1}"/>
            <a:ext uri="{AF507438-7753-43E0-B8FC-AC1667EBCBE1}"/>
          </a:extLst>
        </p:spPr>
        <p:txBody>
          <a:bodyPr wrap="none" anchor="ctr"/>
          <a:lstStyle/>
          <a:p>
            <a:pPr>
              <a:buFont typeface="Times" charset="0"/>
              <a:buChar char="•"/>
              <a:defRPr/>
            </a:pPr>
            <a:endParaRPr lang="de-DE">
              <a:cs typeface="+mn-cs"/>
            </a:endParaRPr>
          </a:p>
        </p:txBody>
      </p:sp>
      <p:sp>
        <p:nvSpPr>
          <p:cNvPr id="8" name="Rectangle 15"/>
          <p:cNvSpPr>
            <a:spLocks noChangeArrowheads="1"/>
          </p:cNvSpPr>
          <p:nvPr userDrawn="1"/>
        </p:nvSpPr>
        <p:spPr bwMode="auto">
          <a:xfrm>
            <a:off x="503238" y="1619250"/>
            <a:ext cx="8677275" cy="3598863"/>
          </a:xfrm>
          <a:prstGeom prst="rect">
            <a:avLst/>
          </a:prstGeom>
          <a:solidFill>
            <a:schemeClr val="bg1"/>
          </a:solidFill>
          <a:ln w="10160">
            <a:solidFill>
              <a:srgbClr val="FF0000"/>
            </a:solidFill>
            <a:miter lim="800000"/>
            <a:headEnd/>
            <a:tailEnd/>
          </a:ln>
          <a:effectLst/>
          <a:extLst>
            <a:ext uri="{AF507438-7753-43E0-B8FC-AC1667EBCBE1}"/>
          </a:extLst>
        </p:spPr>
        <p:txBody>
          <a:bodyPr wrap="none" anchor="ctr"/>
          <a:lstStyle/>
          <a:p>
            <a:pPr>
              <a:buFont typeface="Times" charset="0"/>
              <a:buChar char="•"/>
              <a:defRPr/>
            </a:pPr>
            <a:endParaRPr lang="de-DE">
              <a:cs typeface="+mn-cs"/>
            </a:endParaRPr>
          </a:p>
        </p:txBody>
      </p:sp>
      <p:pic>
        <p:nvPicPr>
          <p:cNvPr id="9" name="Picture 2" descr="C:\Users\stieberc\Desktop\Logo_ppt.jpg"/>
          <p:cNvPicPr>
            <a:picLocks noChangeAspect="1" noChangeArrowheads="1"/>
          </p:cNvPicPr>
          <p:nvPr userDrawn="1"/>
        </p:nvPicPr>
        <p:blipFill>
          <a:blip r:embed="rId2" cstate="print"/>
          <a:srcRect/>
          <a:stretch>
            <a:fillRect/>
          </a:stretch>
        </p:blipFill>
        <p:spPr bwMode="auto">
          <a:xfrm>
            <a:off x="7199313" y="0"/>
            <a:ext cx="720725" cy="720725"/>
          </a:xfrm>
          <a:prstGeom prst="rect">
            <a:avLst/>
          </a:prstGeom>
          <a:noFill/>
          <a:ln w="9525">
            <a:noFill/>
            <a:miter lim="800000"/>
            <a:headEnd/>
            <a:tailEnd/>
          </a:ln>
        </p:spPr>
      </p:pic>
      <p:sp>
        <p:nvSpPr>
          <p:cNvPr id="23556" name="Rectangle 4"/>
          <p:cNvSpPr>
            <a:spLocks noGrp="1" noChangeArrowheads="1"/>
          </p:cNvSpPr>
          <p:nvPr>
            <p:ph type="ctrTitle"/>
          </p:nvPr>
        </p:nvSpPr>
        <p:spPr>
          <a:xfrm>
            <a:off x="515442" y="1065186"/>
            <a:ext cx="7200000" cy="540000"/>
          </a:xfrm>
        </p:spPr>
        <p:txBody>
          <a:bodyPr/>
          <a:lstStyle>
            <a:lvl1pPr>
              <a:lnSpc>
                <a:spcPts val="1600"/>
              </a:lnSpc>
              <a:defRPr sz="1600">
                <a:solidFill>
                  <a:schemeClr val="tx1"/>
                </a:solidFill>
              </a:defRPr>
            </a:lvl1pPr>
          </a:lstStyle>
          <a:p>
            <a:pPr lvl="0"/>
            <a:r>
              <a:rPr lang="de-DE" noProof="0" smtClean="0"/>
              <a:t>Titelmasterformat durch Klicken bearbeiten</a:t>
            </a:r>
            <a:endParaRPr lang="de-DE" noProof="0" dirty="0" smtClean="0"/>
          </a:p>
        </p:txBody>
      </p:sp>
      <p:sp>
        <p:nvSpPr>
          <p:cNvPr id="23557" name="Rectangle 5"/>
          <p:cNvSpPr>
            <a:spLocks noGrp="1" noChangeArrowheads="1"/>
          </p:cNvSpPr>
          <p:nvPr>
            <p:ph type="subTitle" idx="1"/>
          </p:nvPr>
        </p:nvSpPr>
        <p:spPr>
          <a:xfrm>
            <a:off x="503238" y="5397500"/>
            <a:ext cx="8558212" cy="1098550"/>
          </a:xfrm>
        </p:spPr>
        <p:txBody>
          <a:bodyPr/>
          <a:lstStyle>
            <a:lvl1pPr marL="0" indent="0">
              <a:lnSpc>
                <a:spcPts val="3600"/>
              </a:lnSpc>
              <a:spcBef>
                <a:spcPct val="0"/>
              </a:spcBef>
              <a:buFont typeface="Times" charset="0"/>
              <a:buNone/>
              <a:defRPr sz="3200">
                <a:solidFill>
                  <a:schemeClr val="bg1"/>
                </a:solidFill>
              </a:defRPr>
            </a:lvl1pPr>
          </a:lstStyle>
          <a:p>
            <a:pPr lvl="0"/>
            <a:r>
              <a:rPr lang="de-DE" noProof="0" smtClean="0"/>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28DB60B-2016-4843-9129-A17D759A1D4E}"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2CF764F-1EDE-4515-8A62-631E91BAC698}" type="slidenum">
              <a:rPr lang="de-DE"/>
              <a:pPr>
                <a:defRPr/>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C47AC02-8A13-457E-AC4D-5F7E7BE6B55F}" type="slidenum">
              <a:rPr lang="de-DE"/>
              <a:pPr>
                <a:defRPr/>
              </a:pPr>
              <a:t>‹#›</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4A687F-C3FA-4E0D-BCA5-F5422BCEEF5B}" type="slidenum">
              <a:rPr lang="de-DE"/>
              <a:pPr>
                <a:defRPr/>
              </a:pPr>
              <a:t>‹#›</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E5F68B9-3095-493C-9B41-4966818266F1}" type="slidenum">
              <a:rPr lang="de-DE"/>
              <a:pPr>
                <a:defRPr/>
              </a:pPr>
              <a:t>‹#›</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FD21AF5-25AD-4A16-A6DE-D2D459699E20}" type="slidenum">
              <a:rPr lang="de-DE"/>
              <a:pPr>
                <a:defRPr/>
              </a:pPr>
              <a:t>‹#›</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838942C-5313-4F36-97F6-D672DE28652B}" type="slidenum">
              <a:rPr lang="de-DE"/>
              <a:pPr>
                <a:defRPr/>
              </a:pPr>
              <a:t>‹#›</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9D9DCD1-BCC9-465B-AA5E-EDBDEADB2A00}"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p:nvPr>
        </p:nvSpPr>
        <p:spPr>
          <a:xfrm>
            <a:off x="1619250" y="1484784"/>
            <a:ext cx="7200000" cy="540000"/>
          </a:xfrm>
        </p:spPr>
        <p:txBody>
          <a:bodyPr/>
          <a:lstStyle/>
          <a:p>
            <a:r>
              <a:rPr lang="de-DE" smtClean="0"/>
              <a:t>Titelmasterformat durch Klicken bearbeiten</a:t>
            </a:r>
            <a:endParaRPr lang="de-DE" dirty="0"/>
          </a:p>
        </p:txBody>
      </p:sp>
      <p:sp>
        <p:nvSpPr>
          <p:cNvPr id="7" name="Textplatzhalter 6"/>
          <p:cNvSpPr>
            <a:spLocks noGrp="1"/>
          </p:cNvSpPr>
          <p:nvPr>
            <p:ph type="body" sz="quarter" idx="12"/>
          </p:nvPr>
        </p:nvSpPr>
        <p:spPr>
          <a:xfrm>
            <a:off x="1619250" y="2348880"/>
            <a:ext cx="7201172" cy="400112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3"/>
          </p:nvPr>
        </p:nvSpPr>
        <p:spPr>
          <a:ln/>
        </p:spPr>
        <p:txBody>
          <a:bodyPr/>
          <a:lstStyle>
            <a:lvl1pPr>
              <a:defRPr/>
            </a:lvl1pPr>
          </a:lstStyle>
          <a:p>
            <a:pPr>
              <a:defRPr/>
            </a:pPr>
            <a:fld id="{33C965DB-6457-49E0-BDC4-8AE0B7124CD9}" type="slidenum">
              <a:rPr lang="de-DE"/>
              <a:pPr>
                <a:defRPr/>
              </a:pPr>
              <a:t>‹#›</a:t>
            </a:fld>
            <a:endParaRPr lang="de-DE">
              <a:solidFill>
                <a:schemeClr val="tx1"/>
              </a:solidFill>
            </a:endParaRPr>
          </a:p>
        </p:txBody>
      </p:sp>
      <p:sp>
        <p:nvSpPr>
          <p:cNvPr id="5" name="Rectangle 5"/>
          <p:cNvSpPr>
            <a:spLocks noGrp="1" noChangeArrowheads="1"/>
          </p:cNvSpPr>
          <p:nvPr>
            <p:ph type="ftr" sz="quarter" idx="14"/>
          </p:nvPr>
        </p:nvSpPr>
        <p:spPr>
          <a:ln/>
        </p:spPr>
        <p:txBody>
          <a:bodyPr/>
          <a:lstStyle>
            <a:lvl1pPr>
              <a:defRPr/>
            </a:lvl1pPr>
          </a:lstStyle>
          <a:p>
            <a:pPr>
              <a:defRPr/>
            </a:pPr>
            <a:endParaRPr lang="de-DE"/>
          </a:p>
        </p:txBody>
      </p:sp>
      <p:sp>
        <p:nvSpPr>
          <p:cNvPr id="6" name="Rectangle 5"/>
          <p:cNvSpPr>
            <a:spLocks noGrp="1" noChangeArrowheads="1"/>
          </p:cNvSpPr>
          <p:nvPr>
            <p:ph type="ftr" sz="quarter" idx="15"/>
          </p:nvPr>
        </p:nvSpPr>
        <p:spPr>
          <a:ln/>
        </p:spPr>
        <p:txBody>
          <a:bodyPr/>
          <a:lstStyle>
            <a:lvl1pPr>
              <a:defRPr/>
            </a:lvl1pPr>
          </a:lstStyle>
          <a:p>
            <a:pPr>
              <a:defRPr/>
            </a:pPr>
            <a:endParaRPr lang="de-DE"/>
          </a:p>
        </p:txBody>
      </p:sp>
      <p:sp>
        <p:nvSpPr>
          <p:cNvPr id="8" name="Datumsplatzhalter 1"/>
          <p:cNvSpPr>
            <a:spLocks noGrp="1"/>
          </p:cNvSpPr>
          <p:nvPr>
            <p:ph type="dt" sz="half" idx="16"/>
          </p:nvPr>
        </p:nvSpPr>
        <p:spPr/>
        <p:txBody>
          <a:bodyPr/>
          <a:lstStyle>
            <a:lvl1pPr>
              <a:defRPr/>
            </a:lvl1pPr>
          </a:lstStyle>
          <a:p>
            <a:pPr>
              <a:defRPr/>
            </a:pPr>
            <a:fld id="{E83F5D28-6F11-41AB-86CB-CB703A15CA22}" type="datetime1">
              <a:rPr/>
              <a:pPr>
                <a:defRPr/>
              </a:pPr>
              <a:t>21.02.2014</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Text 2-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1619251" y="2338388"/>
            <a:ext cx="3456806" cy="39862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2"/>
          <p:cNvSpPr>
            <a:spLocks noGrp="1"/>
          </p:cNvSpPr>
          <p:nvPr>
            <p:ph idx="12"/>
          </p:nvPr>
        </p:nvSpPr>
        <p:spPr>
          <a:xfrm>
            <a:off x="5292080" y="2348880"/>
            <a:ext cx="3456806" cy="39862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3"/>
          </p:nvPr>
        </p:nvSpPr>
        <p:spPr>
          <a:ln/>
        </p:spPr>
        <p:txBody>
          <a:bodyPr/>
          <a:lstStyle>
            <a:lvl1pPr>
              <a:defRPr/>
            </a:lvl1pPr>
          </a:lstStyle>
          <a:p>
            <a:pPr>
              <a:defRPr/>
            </a:pPr>
            <a:fld id="{9765B7C3-93AD-40EC-9B3A-847BB1F58C18}" type="slidenum">
              <a:rPr lang="de-DE"/>
              <a:pPr>
                <a:defRPr/>
              </a:pPr>
              <a:t>‹#›</a:t>
            </a:fld>
            <a:endParaRPr lang="de-DE">
              <a:solidFill>
                <a:schemeClr val="tx1"/>
              </a:solidFill>
            </a:endParaRPr>
          </a:p>
        </p:txBody>
      </p:sp>
      <p:sp>
        <p:nvSpPr>
          <p:cNvPr id="7" name="Rectangle 5"/>
          <p:cNvSpPr>
            <a:spLocks noGrp="1" noChangeArrowheads="1"/>
          </p:cNvSpPr>
          <p:nvPr>
            <p:ph type="ftr" sz="quarter" idx="14"/>
          </p:nvPr>
        </p:nvSpPr>
        <p:spPr>
          <a:ln/>
        </p:spPr>
        <p:txBody>
          <a:bodyPr/>
          <a:lstStyle>
            <a:lvl1pPr>
              <a:defRPr/>
            </a:lvl1pPr>
          </a:lstStyle>
          <a:p>
            <a:pPr>
              <a:defRPr/>
            </a:pPr>
            <a:endParaRPr lang="de-DE"/>
          </a:p>
        </p:txBody>
      </p:sp>
      <p:sp>
        <p:nvSpPr>
          <p:cNvPr id="8" name="Rectangle 5"/>
          <p:cNvSpPr>
            <a:spLocks noGrp="1" noChangeArrowheads="1"/>
          </p:cNvSpPr>
          <p:nvPr>
            <p:ph type="ftr" sz="quarter" idx="15"/>
          </p:nvPr>
        </p:nvSpPr>
        <p:spPr>
          <a:ln/>
        </p:spPr>
        <p:txBody>
          <a:bodyPr/>
          <a:lstStyle>
            <a:lvl1pPr>
              <a:defRPr/>
            </a:lvl1pPr>
          </a:lstStyle>
          <a:p>
            <a:pPr>
              <a:defRPr/>
            </a:pPr>
            <a:endParaRPr lang="de-DE"/>
          </a:p>
        </p:txBody>
      </p:sp>
      <p:sp>
        <p:nvSpPr>
          <p:cNvPr id="9" name="Datumsplatzhalter 1"/>
          <p:cNvSpPr>
            <a:spLocks noGrp="1"/>
          </p:cNvSpPr>
          <p:nvPr>
            <p:ph type="dt" sz="half" idx="16"/>
          </p:nvPr>
        </p:nvSpPr>
        <p:spPr/>
        <p:txBody>
          <a:bodyPr/>
          <a:lstStyle>
            <a:lvl1pPr>
              <a:defRPr/>
            </a:lvl1pPr>
          </a:lstStyle>
          <a:p>
            <a:pPr>
              <a:defRPr/>
            </a:pPr>
            <a:fld id="{5573BAEF-3FEA-4ACE-9FC5-6AAC2185F862}" type="datetime1">
              <a:rPr/>
              <a:pPr>
                <a:defRPr/>
              </a:pPr>
              <a:t>21.02.2014</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0A6501CC-F59A-43C3-A936-87EA02FF4B9E}" type="slidenum">
              <a:rPr lang="de-DE"/>
              <a:pPr>
                <a:defRPr/>
              </a:pPr>
              <a:t>‹#›</a:t>
            </a:fld>
            <a:endParaRPr lang="de-DE">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5"/>
          <p:cNvSpPr>
            <a:spLocks noGrp="1" noChangeArrowheads="1"/>
          </p:cNvSpPr>
          <p:nvPr>
            <p:ph type="ftr" sz="quarter" idx="12"/>
          </p:nvPr>
        </p:nvSpPr>
        <p:spPr>
          <a:ln/>
        </p:spPr>
        <p:txBody>
          <a:bodyPr/>
          <a:lstStyle>
            <a:lvl1pPr>
              <a:defRPr/>
            </a:lvl1pPr>
          </a:lstStyle>
          <a:p>
            <a:pPr>
              <a:defRPr/>
            </a:pPr>
            <a:endParaRPr lang="de-DE"/>
          </a:p>
        </p:txBody>
      </p:sp>
      <p:sp>
        <p:nvSpPr>
          <p:cNvPr id="7" name="Datumsplatzhalter 1"/>
          <p:cNvSpPr>
            <a:spLocks noGrp="1"/>
          </p:cNvSpPr>
          <p:nvPr>
            <p:ph type="dt" sz="half" idx="13"/>
          </p:nvPr>
        </p:nvSpPr>
        <p:spPr/>
        <p:txBody>
          <a:bodyPr/>
          <a:lstStyle>
            <a:lvl1pPr>
              <a:defRPr/>
            </a:lvl1pPr>
          </a:lstStyle>
          <a:p>
            <a:pPr>
              <a:defRPr/>
            </a:pPr>
            <a:fld id="{2E637C71-44FC-4841-8EA5-A3758258D5E3}" type="datetime1">
              <a:rPr/>
              <a:pPr>
                <a:defRPr/>
              </a:pPr>
              <a:t>21.02.2014</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Freifläch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3B10EB0C-EC10-4769-8FBE-4AA812194213}" type="slidenum">
              <a:rPr lang="de-DE"/>
              <a:pPr>
                <a:defRPr/>
              </a:pPr>
              <a:t>‹#›</a:t>
            </a:fld>
            <a:endParaRPr lang="de-DE">
              <a:solidFill>
                <a:schemeClr val="tx1"/>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5"/>
          <p:cNvSpPr>
            <a:spLocks noGrp="1" noChangeArrowheads="1"/>
          </p:cNvSpPr>
          <p:nvPr>
            <p:ph type="ftr" sz="quarter" idx="12"/>
          </p:nvPr>
        </p:nvSpPr>
        <p:spPr>
          <a:ln/>
        </p:spPr>
        <p:txBody>
          <a:bodyPr/>
          <a:lstStyle>
            <a:lvl1pPr>
              <a:defRPr/>
            </a:lvl1pPr>
          </a:lstStyle>
          <a:p>
            <a:pPr>
              <a:defRPr/>
            </a:pPr>
            <a:endParaRPr lang="de-DE"/>
          </a:p>
        </p:txBody>
      </p:sp>
      <p:sp>
        <p:nvSpPr>
          <p:cNvPr id="6" name="Datumsplatzhalter 1"/>
          <p:cNvSpPr>
            <a:spLocks noGrp="1"/>
          </p:cNvSpPr>
          <p:nvPr>
            <p:ph type="dt" sz="half" idx="13"/>
          </p:nvPr>
        </p:nvSpPr>
        <p:spPr/>
        <p:txBody>
          <a:bodyPr/>
          <a:lstStyle>
            <a:lvl1pPr>
              <a:defRPr/>
            </a:lvl1pPr>
          </a:lstStyle>
          <a:p>
            <a:pPr>
              <a:defRPr/>
            </a:pPr>
            <a:fld id="{1FDDB4B4-AD07-4854-9BAD-5BE415D4844C}" type="datetime1">
              <a:rPr/>
              <a:pPr>
                <a:defRPr/>
              </a:pPr>
              <a:t>21.02.2014</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1619250" y="1619250"/>
            <a:ext cx="7200000" cy="540000"/>
          </a:xfrm>
        </p:spPr>
        <p:txBody>
          <a:bodyPr/>
          <a:lstStyle/>
          <a:p>
            <a:r>
              <a:rPr lang="de-DE" smtClean="0"/>
              <a:t>Titelmasterformat durch Klicken bearbeiten</a:t>
            </a:r>
            <a:endParaRPr lang="de-DE"/>
          </a:p>
        </p:txBody>
      </p:sp>
      <p:sp>
        <p:nvSpPr>
          <p:cNvPr id="8" name="Diagrammplatzhalter 7"/>
          <p:cNvSpPr>
            <a:spLocks noGrp="1"/>
          </p:cNvSpPr>
          <p:nvPr>
            <p:ph type="chart" sz="quarter" idx="12"/>
          </p:nvPr>
        </p:nvSpPr>
        <p:spPr>
          <a:xfrm>
            <a:off x="1619250" y="2420888"/>
            <a:ext cx="7273230" cy="3960440"/>
          </a:xfrm>
        </p:spPr>
        <p:txBody>
          <a:bodyPr/>
          <a:lstStyle>
            <a:lvl1pPr marL="0" indent="0">
              <a:buFontTx/>
              <a:buNone/>
              <a:defRPr/>
            </a:lvl1pPr>
          </a:lstStyle>
          <a:p>
            <a:pPr lvl="0"/>
            <a:r>
              <a:rPr lang="de-DE" noProof="0" smtClean="0"/>
              <a:t>Diagramm durch Klicken auf Symbol hinzufügen</a:t>
            </a:r>
            <a:endParaRPr lang="de-DE" noProof="0" dirty="0"/>
          </a:p>
        </p:txBody>
      </p:sp>
      <p:sp>
        <p:nvSpPr>
          <p:cNvPr id="4" name="Rectangle 6"/>
          <p:cNvSpPr>
            <a:spLocks noGrp="1" noChangeArrowheads="1"/>
          </p:cNvSpPr>
          <p:nvPr>
            <p:ph type="sldNum" sz="quarter" idx="13"/>
          </p:nvPr>
        </p:nvSpPr>
        <p:spPr>
          <a:ln/>
        </p:spPr>
        <p:txBody>
          <a:bodyPr/>
          <a:lstStyle>
            <a:lvl1pPr>
              <a:defRPr/>
            </a:lvl1pPr>
          </a:lstStyle>
          <a:p>
            <a:pPr>
              <a:defRPr/>
            </a:pPr>
            <a:fld id="{0370FCD8-ACDA-4DD0-A244-1531DA9C4DBC}" type="slidenum">
              <a:rPr lang="de-DE"/>
              <a:pPr>
                <a:defRPr/>
              </a:pPr>
              <a:t>‹#›</a:t>
            </a:fld>
            <a:endParaRPr lang="de-DE">
              <a:solidFill>
                <a:schemeClr val="tx1"/>
              </a:solidFill>
            </a:endParaRPr>
          </a:p>
        </p:txBody>
      </p:sp>
      <p:sp>
        <p:nvSpPr>
          <p:cNvPr id="5" name="Rectangle 5"/>
          <p:cNvSpPr>
            <a:spLocks noGrp="1" noChangeArrowheads="1"/>
          </p:cNvSpPr>
          <p:nvPr>
            <p:ph type="ftr" sz="quarter" idx="14"/>
          </p:nvPr>
        </p:nvSpPr>
        <p:spPr>
          <a:ln/>
        </p:spPr>
        <p:txBody>
          <a:bodyPr/>
          <a:lstStyle>
            <a:lvl1pPr>
              <a:defRPr/>
            </a:lvl1pPr>
          </a:lstStyle>
          <a:p>
            <a:pPr>
              <a:defRPr/>
            </a:pPr>
            <a:endParaRPr lang="de-DE"/>
          </a:p>
        </p:txBody>
      </p:sp>
      <p:sp>
        <p:nvSpPr>
          <p:cNvPr id="6" name="Rectangle 5"/>
          <p:cNvSpPr>
            <a:spLocks noGrp="1" noChangeArrowheads="1"/>
          </p:cNvSpPr>
          <p:nvPr>
            <p:ph type="ftr" sz="quarter" idx="15"/>
          </p:nvPr>
        </p:nvSpPr>
        <p:spPr>
          <a:ln/>
        </p:spPr>
        <p:txBody>
          <a:bodyPr/>
          <a:lstStyle>
            <a:lvl1pPr>
              <a:defRPr/>
            </a:lvl1pPr>
          </a:lstStyle>
          <a:p>
            <a:pPr>
              <a:defRPr/>
            </a:pPr>
            <a:endParaRPr lang="de-DE"/>
          </a:p>
        </p:txBody>
      </p:sp>
      <p:sp>
        <p:nvSpPr>
          <p:cNvPr id="7" name="Datumsplatzhalter 1"/>
          <p:cNvSpPr>
            <a:spLocks noGrp="1"/>
          </p:cNvSpPr>
          <p:nvPr>
            <p:ph type="dt" sz="half" idx="16"/>
          </p:nvPr>
        </p:nvSpPr>
        <p:spPr/>
        <p:txBody>
          <a:bodyPr/>
          <a:lstStyle>
            <a:lvl1pPr>
              <a:defRPr/>
            </a:lvl1pPr>
          </a:lstStyle>
          <a:p>
            <a:pPr>
              <a:defRPr/>
            </a:pPr>
            <a:fld id="{66C950AF-7FEE-4604-BFF2-383998BB63C8}" type="datetime1">
              <a:rPr/>
              <a:pPr>
                <a:defRPr/>
              </a:pPr>
              <a:t>21.02.2014</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81E0F5F-6DBE-4C95-92B3-C0381394CBCA}"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C6C032D-5DD4-4D12-8460-03CD62E7970E}"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F0FDCE4-0AEB-46F4-BC1C-ABEAD5465EC8}"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25"/>
          <p:cNvSpPr>
            <a:spLocks noChangeArrowheads="1"/>
          </p:cNvSpPr>
          <p:nvPr/>
        </p:nvSpPr>
        <p:spPr bwMode="auto">
          <a:xfrm>
            <a:off x="0" y="6477000"/>
            <a:ext cx="9144000" cy="381000"/>
          </a:xfrm>
          <a:prstGeom prst="rect">
            <a:avLst/>
          </a:prstGeom>
          <a:solidFill>
            <a:srgbClr val="FF0000"/>
          </a:solidFill>
          <a:ln>
            <a:noFill/>
          </a:ln>
          <a:effectLst/>
          <a:extLst>
            <a:ext uri="{91240B29-F687-4F45-9708-019B960494DF}"/>
            <a:ext uri="{AF507438-7753-43E0-B8FC-AC1667EBCBE1}"/>
          </a:extLst>
        </p:spPr>
        <p:txBody>
          <a:bodyPr wrap="none" anchor="ctr"/>
          <a:lstStyle/>
          <a:p>
            <a:pPr algn="ctr" eaLnBrk="0" hangingPunct="0">
              <a:defRPr/>
            </a:pPr>
            <a:endParaRPr lang="de-DE">
              <a:latin typeface="Times" charset="0"/>
              <a:cs typeface="+mn-cs"/>
            </a:endParaRPr>
          </a:p>
        </p:txBody>
      </p:sp>
      <p:sp>
        <p:nvSpPr>
          <p:cNvPr id="1042" name="Rectangle 18"/>
          <p:cNvSpPr>
            <a:spLocks noChangeArrowheads="1"/>
          </p:cNvSpPr>
          <p:nvPr/>
        </p:nvSpPr>
        <p:spPr bwMode="auto">
          <a:xfrm>
            <a:off x="0" y="0"/>
            <a:ext cx="9144000" cy="1258888"/>
          </a:xfrm>
          <a:prstGeom prst="rect">
            <a:avLst/>
          </a:prstGeom>
          <a:solidFill>
            <a:srgbClr val="FF0000"/>
          </a:solidFill>
          <a:ln>
            <a:noFill/>
          </a:ln>
          <a:effectLst/>
          <a:extLst>
            <a:ext uri="{91240B29-F687-4F45-9708-019B960494DF}"/>
            <a:ext uri="{AF507438-7753-43E0-B8FC-AC1667EBCBE1}"/>
          </a:extLst>
        </p:spPr>
        <p:txBody>
          <a:bodyPr wrap="none" anchor="ctr"/>
          <a:lstStyle/>
          <a:p>
            <a:pPr>
              <a:buFont typeface="Times" charset="0"/>
              <a:buChar char="•"/>
              <a:defRPr/>
            </a:pPr>
            <a:endParaRPr lang="de-DE">
              <a:cs typeface="+mn-cs"/>
            </a:endParaRPr>
          </a:p>
        </p:txBody>
      </p:sp>
      <p:sp>
        <p:nvSpPr>
          <p:cNvPr id="1028" name="Rectangle 2"/>
          <p:cNvSpPr>
            <a:spLocks noGrp="1" noChangeArrowheads="1"/>
          </p:cNvSpPr>
          <p:nvPr>
            <p:ph type="title"/>
          </p:nvPr>
        </p:nvSpPr>
        <p:spPr bwMode="auto">
          <a:xfrm>
            <a:off x="1619250" y="1484313"/>
            <a:ext cx="7199313" cy="5397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smtClean="0"/>
              <a:t>Mastertitelformat bearbeiten</a:t>
            </a:r>
          </a:p>
        </p:txBody>
      </p:sp>
      <p:sp>
        <p:nvSpPr>
          <p:cNvPr id="1029" name="Rectangle 3"/>
          <p:cNvSpPr>
            <a:spLocks noGrp="1" noChangeArrowheads="1"/>
          </p:cNvSpPr>
          <p:nvPr>
            <p:ph type="body" idx="1"/>
          </p:nvPr>
        </p:nvSpPr>
        <p:spPr bwMode="auto">
          <a:xfrm>
            <a:off x="1619250" y="2338388"/>
            <a:ext cx="7197725" cy="39862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p:txBody>
      </p:sp>
      <p:sp>
        <p:nvSpPr>
          <p:cNvPr id="1030" name="Rectangle 6"/>
          <p:cNvSpPr>
            <a:spLocks noGrp="1" noChangeArrowheads="1"/>
          </p:cNvSpPr>
          <p:nvPr>
            <p:ph type="sldNum" sz="quarter" idx="4"/>
          </p:nvPr>
        </p:nvSpPr>
        <p:spPr bwMode="auto">
          <a:xfrm>
            <a:off x="8582025" y="6589713"/>
            <a:ext cx="234950" cy="1524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lnSpc>
                <a:spcPts val="1200"/>
              </a:lnSpc>
              <a:buFontTx/>
              <a:buNone/>
              <a:defRPr sz="900" b="1">
                <a:solidFill>
                  <a:schemeClr val="bg1"/>
                </a:solidFill>
                <a:cs typeface="+mn-cs"/>
              </a:defRPr>
            </a:lvl1pPr>
          </a:lstStyle>
          <a:p>
            <a:pPr>
              <a:defRPr/>
            </a:pPr>
            <a:fld id="{439FCD53-BD0A-441B-9383-8C418FD8B312}" type="slidenum">
              <a:rPr lang="de-DE"/>
              <a:pPr>
                <a:defRPr/>
              </a:pPr>
              <a:t>‹#›</a:t>
            </a:fld>
            <a:endParaRPr lang="de-DE">
              <a:solidFill>
                <a:schemeClr val="tx1"/>
              </a:solidFill>
            </a:endParaRPr>
          </a:p>
        </p:txBody>
      </p:sp>
      <p:sp>
        <p:nvSpPr>
          <p:cNvPr id="1043" name="Text Box 19"/>
          <p:cNvSpPr txBox="1">
            <a:spLocks noChangeArrowheads="1"/>
          </p:cNvSpPr>
          <p:nvPr/>
        </p:nvSpPr>
        <p:spPr bwMode="auto">
          <a:xfrm>
            <a:off x="7613650" y="800100"/>
            <a:ext cx="850900" cy="141288"/>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lnSpc>
                <a:spcPts val="1100"/>
              </a:lnSpc>
              <a:defRPr/>
            </a:pPr>
            <a:r>
              <a:rPr lang="de-DE" sz="1000" b="1" dirty="0">
                <a:solidFill>
                  <a:schemeClr val="bg1"/>
                </a:solidFill>
                <a:cs typeface="+mn-cs"/>
              </a:rPr>
              <a:t>Bezirk Bayern</a:t>
            </a:r>
          </a:p>
        </p:txBody>
      </p:sp>
      <p:sp>
        <p:nvSpPr>
          <p:cNvPr id="1045" name="Line 21"/>
          <p:cNvSpPr>
            <a:spLocks noChangeShapeType="1"/>
          </p:cNvSpPr>
          <p:nvPr/>
        </p:nvSpPr>
        <p:spPr bwMode="auto">
          <a:xfrm>
            <a:off x="7559675" y="819150"/>
            <a:ext cx="0" cy="107950"/>
          </a:xfrm>
          <a:prstGeom prst="line">
            <a:avLst/>
          </a:prstGeom>
          <a:noFill/>
          <a:ln w="10160">
            <a:solidFill>
              <a:schemeClr val="bg1"/>
            </a:solidFill>
            <a:round/>
            <a:headEnd/>
            <a:tailEnd/>
          </a:ln>
          <a:effectLst/>
          <a:extLst>
            <a:ext uri="{909E8E84-426E-40DD-AFC4-6F175D3DCCD1}"/>
            <a:ext uri="{AF507438-7753-43E0-B8FC-AC1667EBCBE1}"/>
          </a:extLst>
        </p:spPr>
        <p:txBody>
          <a:bodyPr wrap="none" anchor="ctr"/>
          <a:lstStyle/>
          <a:p>
            <a:pPr>
              <a:buFont typeface="Times" charset="0"/>
              <a:buChar char="•"/>
              <a:defRPr/>
            </a:pPr>
            <a:endParaRPr lang="de-DE">
              <a:cs typeface="+mn-cs"/>
            </a:endParaRPr>
          </a:p>
        </p:txBody>
      </p:sp>
      <p:sp>
        <p:nvSpPr>
          <p:cNvPr id="3" name="Rectangle 5"/>
          <p:cNvSpPr>
            <a:spLocks noGrp="1" noChangeArrowheads="1"/>
          </p:cNvSpPr>
          <p:nvPr>
            <p:ph type="ftr" sz="quarter" idx="3"/>
          </p:nvPr>
        </p:nvSpPr>
        <p:spPr bwMode="auto">
          <a:xfrm>
            <a:off x="184150" y="6589713"/>
            <a:ext cx="1682750" cy="153987"/>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eaLnBrk="0" hangingPunct="0">
              <a:lnSpc>
                <a:spcPts val="1200"/>
              </a:lnSpc>
              <a:buFontTx/>
              <a:buNone/>
              <a:defRPr sz="1000" b="1" dirty="0">
                <a:solidFill>
                  <a:schemeClr val="bg1"/>
                </a:solidFill>
                <a:cs typeface="+mn-cs"/>
              </a:defRPr>
            </a:lvl1pPr>
          </a:lstStyle>
          <a:p>
            <a:pPr>
              <a:defRPr/>
            </a:pPr>
            <a:endParaRPr lang="de-DE"/>
          </a:p>
        </p:txBody>
      </p:sp>
      <p:sp>
        <p:nvSpPr>
          <p:cNvPr id="4" name="Rectangle 5"/>
          <p:cNvSpPr>
            <a:spLocks noGrp="1" noChangeArrowheads="1"/>
          </p:cNvSpPr>
          <p:nvPr>
            <p:ph type="ftr" sz="quarter" idx="3"/>
          </p:nvPr>
        </p:nvSpPr>
        <p:spPr bwMode="auto">
          <a:xfrm>
            <a:off x="184150" y="6589713"/>
            <a:ext cx="1682750" cy="1539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lvl1pPr eaLnBrk="0" hangingPunct="0">
              <a:lnSpc>
                <a:spcPts val="1200"/>
              </a:lnSpc>
              <a:buFontTx/>
              <a:buNone/>
              <a:defRPr sz="1000" b="1" dirty="0">
                <a:solidFill>
                  <a:schemeClr val="bg1"/>
                </a:solidFill>
                <a:cs typeface="+mn-cs"/>
              </a:defRPr>
            </a:lvl1pPr>
          </a:lstStyle>
          <a:p>
            <a:pPr>
              <a:defRPr/>
            </a:pPr>
            <a:endParaRPr lang="de-DE"/>
          </a:p>
        </p:txBody>
      </p:sp>
      <p:sp>
        <p:nvSpPr>
          <p:cNvPr id="2" name="Datumsplatzhalter 1"/>
          <p:cNvSpPr>
            <a:spLocks noGrp="1"/>
          </p:cNvSpPr>
          <p:nvPr>
            <p:ph type="dt" sz="half" idx="2"/>
          </p:nvPr>
        </p:nvSpPr>
        <p:spPr>
          <a:xfrm>
            <a:off x="4067175" y="6591300"/>
            <a:ext cx="1009650" cy="155575"/>
          </a:xfrm>
          <a:prstGeom prst="rect">
            <a:avLst/>
          </a:prstGeom>
        </p:spPr>
        <p:txBody>
          <a:bodyPr vert="horz" lIns="91440" tIns="45720" rIns="91440" bIns="45720" rtlCol="0" anchor="ctr"/>
          <a:lstStyle>
            <a:lvl1pPr algn="l">
              <a:buFontTx/>
              <a:buNone/>
              <a:defRPr lang="de-DE" sz="1000" b="1" kern="1200" smtClean="0">
                <a:solidFill>
                  <a:schemeClr val="bg1"/>
                </a:solidFill>
                <a:latin typeface="Arial" charset="0"/>
                <a:ea typeface="+mn-ea"/>
                <a:cs typeface="+mn-cs"/>
              </a:defRPr>
            </a:lvl1pPr>
          </a:lstStyle>
          <a:p>
            <a:pPr>
              <a:defRPr/>
            </a:pPr>
            <a:fld id="{921551A1-939B-49AD-A20E-7ED7C29964D3}" type="datetime1">
              <a:rPr/>
              <a:pPr>
                <a:defRPr/>
              </a:pPr>
              <a:t>21.02.2014</a:t>
            </a:fld>
            <a:endParaRPr dirty="0"/>
          </a:p>
        </p:txBody>
      </p:sp>
      <p:pic>
        <p:nvPicPr>
          <p:cNvPr id="1035" name="Picture 2" descr="C:\Users\stieberc\Desktop\Logo_ppt.jpg"/>
          <p:cNvPicPr>
            <a:picLocks noChangeAspect="1" noChangeArrowheads="1"/>
          </p:cNvPicPr>
          <p:nvPr/>
        </p:nvPicPr>
        <p:blipFill>
          <a:blip r:embed="rId8" cstate="print"/>
          <a:srcRect/>
          <a:stretch>
            <a:fillRect/>
          </a:stretch>
        </p:blipFill>
        <p:spPr bwMode="auto">
          <a:xfrm>
            <a:off x="7199313" y="0"/>
            <a:ext cx="720725" cy="720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62" r:id="rId2"/>
    <p:sldLayoutId id="2147483661" r:id="rId3"/>
    <p:sldLayoutId id="2147483660" r:id="rId4"/>
    <p:sldLayoutId id="2147483659" r:id="rId5"/>
    <p:sldLayoutId id="2147483658" r:id="rId6"/>
  </p:sldLayoutIdLst>
  <p:hf sldNum="0" hdr="0" ftr="0"/>
  <p:txStyles>
    <p:titleStyle>
      <a:lvl1pPr algn="l" rtl="0" fontAlgn="base">
        <a:lnSpc>
          <a:spcPts val="2600"/>
        </a:lnSpc>
        <a:spcBef>
          <a:spcPct val="0"/>
        </a:spcBef>
        <a:spcAft>
          <a:spcPct val="0"/>
        </a:spcAft>
        <a:defRPr sz="2400" b="1">
          <a:solidFill>
            <a:srgbClr val="FF0000"/>
          </a:solidFill>
          <a:latin typeface="+mj-lt"/>
          <a:ea typeface="+mj-ea"/>
          <a:cs typeface="+mj-cs"/>
        </a:defRPr>
      </a:lvl1pPr>
      <a:lvl2pPr algn="l" rtl="0" fontAlgn="base">
        <a:lnSpc>
          <a:spcPts val="2600"/>
        </a:lnSpc>
        <a:spcBef>
          <a:spcPct val="0"/>
        </a:spcBef>
        <a:spcAft>
          <a:spcPct val="0"/>
        </a:spcAft>
        <a:defRPr sz="2400" b="1">
          <a:solidFill>
            <a:srgbClr val="FF0000"/>
          </a:solidFill>
          <a:latin typeface="Arial" charset="0"/>
        </a:defRPr>
      </a:lvl2pPr>
      <a:lvl3pPr algn="l" rtl="0" fontAlgn="base">
        <a:lnSpc>
          <a:spcPts val="2600"/>
        </a:lnSpc>
        <a:spcBef>
          <a:spcPct val="0"/>
        </a:spcBef>
        <a:spcAft>
          <a:spcPct val="0"/>
        </a:spcAft>
        <a:defRPr sz="2400" b="1">
          <a:solidFill>
            <a:srgbClr val="FF0000"/>
          </a:solidFill>
          <a:latin typeface="Arial" charset="0"/>
        </a:defRPr>
      </a:lvl3pPr>
      <a:lvl4pPr algn="l" rtl="0" fontAlgn="base">
        <a:lnSpc>
          <a:spcPts val="2600"/>
        </a:lnSpc>
        <a:spcBef>
          <a:spcPct val="0"/>
        </a:spcBef>
        <a:spcAft>
          <a:spcPct val="0"/>
        </a:spcAft>
        <a:defRPr sz="2400" b="1">
          <a:solidFill>
            <a:srgbClr val="FF0000"/>
          </a:solidFill>
          <a:latin typeface="Arial" charset="0"/>
        </a:defRPr>
      </a:lvl4pPr>
      <a:lvl5pPr algn="l" rtl="0" fontAlgn="base">
        <a:lnSpc>
          <a:spcPts val="2600"/>
        </a:lnSpc>
        <a:spcBef>
          <a:spcPct val="0"/>
        </a:spcBef>
        <a:spcAft>
          <a:spcPct val="0"/>
        </a:spcAft>
        <a:defRPr sz="2400" b="1">
          <a:solidFill>
            <a:srgbClr val="FF0000"/>
          </a:solidFill>
          <a:latin typeface="Arial" charset="0"/>
        </a:defRPr>
      </a:lvl5pPr>
      <a:lvl6pPr marL="457200" algn="l" rtl="0" eaLnBrk="1" fontAlgn="base" hangingPunct="1">
        <a:lnSpc>
          <a:spcPts val="2600"/>
        </a:lnSpc>
        <a:spcBef>
          <a:spcPct val="0"/>
        </a:spcBef>
        <a:spcAft>
          <a:spcPct val="0"/>
        </a:spcAft>
        <a:defRPr sz="2400" b="1">
          <a:solidFill>
            <a:srgbClr val="FF0000"/>
          </a:solidFill>
          <a:latin typeface="Arial" charset="0"/>
        </a:defRPr>
      </a:lvl6pPr>
      <a:lvl7pPr marL="914400" algn="l" rtl="0" eaLnBrk="1" fontAlgn="base" hangingPunct="1">
        <a:lnSpc>
          <a:spcPts val="2600"/>
        </a:lnSpc>
        <a:spcBef>
          <a:spcPct val="0"/>
        </a:spcBef>
        <a:spcAft>
          <a:spcPct val="0"/>
        </a:spcAft>
        <a:defRPr sz="2400" b="1">
          <a:solidFill>
            <a:srgbClr val="FF0000"/>
          </a:solidFill>
          <a:latin typeface="Arial" charset="0"/>
        </a:defRPr>
      </a:lvl7pPr>
      <a:lvl8pPr marL="1371600" algn="l" rtl="0" eaLnBrk="1" fontAlgn="base" hangingPunct="1">
        <a:lnSpc>
          <a:spcPts val="2600"/>
        </a:lnSpc>
        <a:spcBef>
          <a:spcPct val="0"/>
        </a:spcBef>
        <a:spcAft>
          <a:spcPct val="0"/>
        </a:spcAft>
        <a:defRPr sz="2400" b="1">
          <a:solidFill>
            <a:srgbClr val="FF0000"/>
          </a:solidFill>
          <a:latin typeface="Arial" charset="0"/>
        </a:defRPr>
      </a:lvl8pPr>
      <a:lvl9pPr marL="1828800" algn="l" rtl="0" eaLnBrk="1" fontAlgn="base" hangingPunct="1">
        <a:lnSpc>
          <a:spcPts val="2600"/>
        </a:lnSpc>
        <a:spcBef>
          <a:spcPct val="0"/>
        </a:spcBef>
        <a:spcAft>
          <a:spcPct val="0"/>
        </a:spcAft>
        <a:defRPr sz="2400" b="1">
          <a:solidFill>
            <a:srgbClr val="FF0000"/>
          </a:solidFill>
          <a:latin typeface="Arial" charset="0"/>
        </a:defRPr>
      </a:lvl9pPr>
    </p:titleStyle>
    <p:bodyStyle>
      <a:lvl1pPr marL="254000" indent="-254000" algn="l" rtl="0" fontAlgn="base">
        <a:lnSpc>
          <a:spcPts val="2200"/>
        </a:lnSpc>
        <a:spcBef>
          <a:spcPts val="1400"/>
        </a:spcBef>
        <a:spcAft>
          <a:spcPct val="0"/>
        </a:spcAft>
        <a:buSzPct val="120000"/>
        <a:buFont typeface="Times" pitchFamily="18" charset="0"/>
        <a:buBlip>
          <a:blip r:embed="rId9"/>
        </a:buBlip>
        <a:defRPr b="1">
          <a:solidFill>
            <a:schemeClr val="tx1"/>
          </a:solidFill>
          <a:latin typeface="+mn-lt"/>
          <a:ea typeface="+mn-ea"/>
          <a:cs typeface="+mn-cs"/>
        </a:defRPr>
      </a:lvl1pPr>
      <a:lvl2pPr marL="584200" indent="-139700" algn="l" rtl="0" fontAlgn="base">
        <a:lnSpc>
          <a:spcPts val="1600"/>
        </a:lnSpc>
        <a:spcBef>
          <a:spcPts val="800"/>
        </a:spcBef>
        <a:spcAft>
          <a:spcPct val="0"/>
        </a:spcAft>
        <a:buClr>
          <a:srgbClr val="FF0000"/>
        </a:buClr>
        <a:buFont typeface="Times" pitchFamily="18" charset="0"/>
        <a:buChar char="•"/>
        <a:defRPr sz="1400">
          <a:solidFill>
            <a:schemeClr val="tx1"/>
          </a:solidFill>
          <a:latin typeface="+mn-lt"/>
        </a:defRPr>
      </a:lvl2pPr>
      <a:lvl3pPr marL="892175" indent="-117475" algn="l" rtl="0" fontAlgn="base">
        <a:lnSpc>
          <a:spcPts val="1400"/>
        </a:lnSpc>
        <a:spcBef>
          <a:spcPts val="600"/>
        </a:spcBef>
        <a:spcAft>
          <a:spcPct val="0"/>
        </a:spcAft>
        <a:buClr>
          <a:schemeClr val="bg2"/>
        </a:buClr>
        <a:buFont typeface="Wingdings" pitchFamily="2" charset="2"/>
        <a:buChar char="§"/>
        <a:defRPr sz="1200">
          <a:solidFill>
            <a:schemeClr val="tx1"/>
          </a:solidFill>
          <a:latin typeface="+mn-lt"/>
        </a:defRPr>
      </a:lvl3pPr>
      <a:lvl4pPr marL="1311275" indent="-228600" algn="l" rtl="0" fontAlgn="base">
        <a:spcBef>
          <a:spcPct val="20000"/>
        </a:spcBef>
        <a:spcAft>
          <a:spcPct val="0"/>
        </a:spcAft>
        <a:defRPr sz="2000">
          <a:solidFill>
            <a:schemeClr val="tx1"/>
          </a:solidFill>
          <a:latin typeface="+mn-lt"/>
        </a:defRPr>
      </a:lvl4pPr>
      <a:lvl5pPr marL="1808163" indent="-306388" algn="l" rtl="0" fontAlgn="base">
        <a:spcBef>
          <a:spcPct val="20000"/>
        </a:spcBef>
        <a:spcAft>
          <a:spcPct val="0"/>
        </a:spcAft>
        <a:defRPr sz="2000">
          <a:solidFill>
            <a:schemeClr val="tx1"/>
          </a:solidFill>
          <a:latin typeface="Times" charset="0"/>
        </a:defRPr>
      </a:lvl5pPr>
      <a:lvl6pPr marL="2265363" indent="-306388" algn="l" rtl="0" eaLnBrk="1" fontAlgn="base" hangingPunct="1">
        <a:spcBef>
          <a:spcPct val="20000"/>
        </a:spcBef>
        <a:spcAft>
          <a:spcPct val="0"/>
        </a:spcAft>
        <a:defRPr sz="2000">
          <a:solidFill>
            <a:schemeClr val="tx1"/>
          </a:solidFill>
          <a:latin typeface="Times" charset="0"/>
        </a:defRPr>
      </a:lvl6pPr>
      <a:lvl7pPr marL="2722563" indent="-306388" algn="l" rtl="0" eaLnBrk="1" fontAlgn="base" hangingPunct="1">
        <a:spcBef>
          <a:spcPct val="20000"/>
        </a:spcBef>
        <a:spcAft>
          <a:spcPct val="0"/>
        </a:spcAft>
        <a:defRPr sz="2000">
          <a:solidFill>
            <a:schemeClr val="tx1"/>
          </a:solidFill>
          <a:latin typeface="Times" charset="0"/>
        </a:defRPr>
      </a:lvl7pPr>
      <a:lvl8pPr marL="3179763" indent="-306388" algn="l" rtl="0" eaLnBrk="1" fontAlgn="base" hangingPunct="1">
        <a:spcBef>
          <a:spcPct val="20000"/>
        </a:spcBef>
        <a:spcAft>
          <a:spcPct val="0"/>
        </a:spcAft>
        <a:defRPr sz="2000">
          <a:solidFill>
            <a:schemeClr val="tx1"/>
          </a:solidFill>
          <a:latin typeface="Times" charset="0"/>
        </a:defRPr>
      </a:lvl8pPr>
      <a:lvl9pPr marL="3636963" indent="-306388" algn="l" rtl="0" eaLnBrk="1" fontAlgn="base" hangingPunct="1">
        <a:spcBef>
          <a:spcPct val="20000"/>
        </a:spcBef>
        <a:spcAft>
          <a:spcPct val="0"/>
        </a:spcAft>
        <a:defRPr sz="2000">
          <a:solidFill>
            <a:schemeClr val="tx1"/>
          </a:solidFill>
          <a:latin typeface="Times"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8195"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buFont typeface="Times" charset="0"/>
              <a:buChar char="•"/>
              <a:defRPr sz="1200" smtClean="0">
                <a:solidFill>
                  <a:schemeClr val="tx1">
                    <a:tint val="75000"/>
                  </a:schemeClr>
                </a:solidFill>
                <a:cs typeface="+mn-cs"/>
              </a:defRPr>
            </a:lvl1pPr>
          </a:lstStyle>
          <a:p>
            <a:pPr>
              <a:defRPr/>
            </a:pPr>
            <a:fld id="{42AE7AB9-637C-429D-BAC2-421A68F5FB44}" type="datetimeFigureOut">
              <a:rPr lang="de-DE"/>
              <a:pPr>
                <a:defRPr/>
              </a:pPr>
              <a:t>24.03.2014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buFont typeface="Times" charset="0"/>
              <a:buChar char="•"/>
              <a:defRPr sz="1200">
                <a:solidFill>
                  <a:schemeClr val="tx1">
                    <a:tint val="75000"/>
                  </a:schemeClr>
                </a:solidFill>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buFont typeface="Times" charset="0"/>
              <a:buChar char="•"/>
              <a:defRPr sz="1200" smtClean="0">
                <a:solidFill>
                  <a:schemeClr val="tx1">
                    <a:tint val="75000"/>
                  </a:schemeClr>
                </a:solidFill>
                <a:cs typeface="+mn-cs"/>
              </a:defRPr>
            </a:lvl1pPr>
          </a:lstStyle>
          <a:p>
            <a:pPr>
              <a:defRPr/>
            </a:pPr>
            <a:fld id="{CADECD86-D1B7-47CA-8553-8BE3DC8E2790}"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ctrTitle"/>
          </p:nvPr>
        </p:nvSpPr>
        <p:spPr>
          <a:xfrm>
            <a:off x="515938" y="1065213"/>
            <a:ext cx="7199312" cy="539750"/>
          </a:xfrm>
        </p:spPr>
        <p:txBody>
          <a:bodyPr/>
          <a:lstStyle/>
          <a:p>
            <a:r>
              <a:rPr lang="de-DE" sz="2000" smtClean="0"/>
              <a:t>Nationaler Workshop Projekt AUTOglobal Budapest  2/2014</a:t>
            </a:r>
          </a:p>
        </p:txBody>
      </p:sp>
      <p:sp>
        <p:nvSpPr>
          <p:cNvPr id="22530" name="Untertitel 2"/>
          <p:cNvSpPr>
            <a:spLocks noGrp="1"/>
          </p:cNvSpPr>
          <p:nvPr>
            <p:ph type="subTitle" idx="1"/>
          </p:nvPr>
        </p:nvSpPr>
        <p:spPr/>
        <p:txBody>
          <a:bodyPr/>
          <a:lstStyle/>
          <a:p>
            <a:pPr>
              <a:buFont typeface="Times" pitchFamily="18" charset="0"/>
              <a:buNone/>
            </a:pPr>
            <a:r>
              <a:rPr lang="de-DE" sz="1800" smtClean="0"/>
              <a:t>Dr. Andrea Fehrmann, Michael Knuth IG Metall Bayern</a:t>
            </a:r>
          </a:p>
        </p:txBody>
      </p:sp>
      <p:sp>
        <p:nvSpPr>
          <p:cNvPr id="4" name="Textfeld 3"/>
          <p:cNvSpPr txBox="1"/>
          <p:nvPr/>
        </p:nvSpPr>
        <p:spPr>
          <a:xfrm flipH="1">
            <a:off x="827088" y="2924175"/>
            <a:ext cx="7632700" cy="1570038"/>
          </a:xfrm>
          <a:prstGeom prst="rect">
            <a:avLst/>
          </a:prstGeom>
          <a:solidFill>
            <a:schemeClr val="accent2">
              <a:lumMod val="40000"/>
              <a:lumOff val="60000"/>
            </a:schemeClr>
          </a:solidFill>
          <a:ln>
            <a:solidFill>
              <a:schemeClr val="bg1">
                <a:lumMod val="50000"/>
              </a:schemeClr>
            </a:solidFill>
          </a:ln>
        </p:spPr>
        <p:txBody>
          <a:bodyPr>
            <a:spAutoFit/>
          </a:bodyPr>
          <a:lstStyle/>
          <a:p>
            <a:pPr>
              <a:buFont typeface="Times" charset="0"/>
              <a:buNone/>
              <a:defRPr/>
            </a:pPr>
            <a:r>
              <a:rPr lang="de-DE" b="1" dirty="0">
                <a:cs typeface="+mn-cs"/>
              </a:rPr>
              <a:t>Verlagerung nach Mittelosteuropa und Wandel der Arbeitsmodelle in der Automobilindustrie – Studie von Ulrich Jürgens und Martin </a:t>
            </a:r>
            <a:r>
              <a:rPr lang="de-DE" b="1" dirty="0" err="1">
                <a:cs typeface="+mn-cs"/>
              </a:rPr>
              <a:t>Krzywdzinski</a:t>
            </a:r>
            <a:r>
              <a:rPr lang="de-DE" b="1" dirty="0">
                <a:cs typeface="+mn-cs"/>
              </a:rPr>
              <a:t>  (2009) – Kurzdarstellung der Ergebnisse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a:xfrm>
            <a:off x="107950" y="115888"/>
            <a:ext cx="8710613" cy="1296987"/>
          </a:xfrm>
        </p:spPr>
        <p:txBody>
          <a:bodyPr/>
          <a:lstStyle/>
          <a:p>
            <a:r>
              <a:rPr lang="de-DE" smtClean="0">
                <a:solidFill>
                  <a:schemeClr val="tx1"/>
                </a:solidFill>
              </a:rPr>
              <a:t>Verlagerung nach Mittelosteuropa (MOE) – </a:t>
            </a:r>
            <a:br>
              <a:rPr lang="de-DE" smtClean="0">
                <a:solidFill>
                  <a:schemeClr val="tx1"/>
                </a:solidFill>
              </a:rPr>
            </a:br>
            <a:r>
              <a:rPr lang="de-DE" smtClean="0">
                <a:solidFill>
                  <a:schemeClr val="tx1"/>
                </a:solidFill>
              </a:rPr>
              <a:t>Schlussfolgerungen (1)</a:t>
            </a:r>
          </a:p>
        </p:txBody>
      </p:sp>
      <p:sp>
        <p:nvSpPr>
          <p:cNvPr id="3" name="Textplatzhalter 2"/>
          <p:cNvSpPr>
            <a:spLocks noGrp="1"/>
          </p:cNvSpPr>
          <p:nvPr>
            <p:ph type="body" sz="quarter" idx="12"/>
          </p:nvPr>
        </p:nvSpPr>
        <p:spPr>
          <a:xfrm>
            <a:off x="395288" y="1484313"/>
            <a:ext cx="8424862" cy="4865687"/>
          </a:xfrm>
        </p:spPr>
        <p:txBody>
          <a:bodyPr/>
          <a:lstStyle/>
          <a:p>
            <a:pPr>
              <a:buFont typeface="Times" charset="0"/>
              <a:buBlip>
                <a:blip r:embed="rId2"/>
              </a:buBlip>
              <a:defRPr/>
            </a:pPr>
            <a:r>
              <a:rPr lang="de-DE" dirty="0" smtClean="0"/>
              <a:t>Die Forschungsliteratur weist unterschiedliche Einschätzungen über die Entwicklung der Arbeitsteilung auf: „</a:t>
            </a:r>
            <a:r>
              <a:rPr lang="de-DE" dirty="0" err="1" smtClean="0"/>
              <a:t>Complementary</a:t>
            </a:r>
            <a:r>
              <a:rPr lang="de-DE" dirty="0" smtClean="0"/>
              <a:t> </a:t>
            </a:r>
            <a:r>
              <a:rPr lang="de-DE" dirty="0" err="1" smtClean="0"/>
              <a:t>specialisation</a:t>
            </a:r>
            <a:r>
              <a:rPr lang="de-DE" dirty="0" smtClean="0"/>
              <a:t>“ beider Regionen versus „Wettbewerb von unten“ durch mittelosteuropäische Standorte</a:t>
            </a:r>
          </a:p>
          <a:p>
            <a:pPr>
              <a:buFont typeface="Times" charset="0"/>
              <a:buBlip>
                <a:blip r:embed="rId2"/>
              </a:buBlip>
              <a:defRPr/>
            </a:pPr>
            <a:r>
              <a:rPr lang="de-DE" dirty="0" smtClean="0"/>
              <a:t>Ergebnis der Studie: Beide Entwicklungsstränge können bestätigt werden.</a:t>
            </a:r>
          </a:p>
          <a:p>
            <a:pPr>
              <a:buFont typeface="Times" charset="0"/>
              <a:buBlip>
                <a:blip r:embed="rId2"/>
              </a:buBlip>
              <a:defRPr/>
            </a:pPr>
            <a:r>
              <a:rPr lang="de-DE" dirty="0" smtClean="0"/>
              <a:t>Bei den Automobilherstellern: Verlagerungen nach MOE sehr begrenzt; die Expansion hat vor allem eine komplementären Produktverteilung angenommen, meint, besonders preisintensive Produkte werden in MOE hergestellt -  </a:t>
            </a:r>
            <a:r>
              <a:rPr lang="de-DE" dirty="0"/>
              <a:t>q</a:t>
            </a:r>
            <a:r>
              <a:rPr lang="de-DE" dirty="0" smtClean="0"/>
              <a:t>ualitätsintensive Produkte bleiben in Westeuropa. Neben der komplementären Produktspezialisierung spielen auch eine vertikal komplementäre Arbeitsteilung (arbeitsintensive Fertigungsstufen in MOE) und die Parallelproduktion gleicher Produkte in Ost und West eine Rolle.</a:t>
            </a:r>
          </a:p>
          <a:p>
            <a:pPr>
              <a:buFont typeface="Times" charset="0"/>
              <a:buBlip>
                <a:blip r:embed="rId2"/>
              </a:buBlip>
              <a:defRPr/>
            </a:pPr>
            <a:r>
              <a:rPr lang="de-DE" dirty="0" smtClean="0"/>
              <a:t>Die Auswirkungen der sich entwickelnden Ost-West-Arbeitsteilung auf die Länder Westeuropas sind  unterschiedlich.   </a:t>
            </a:r>
          </a:p>
          <a:p>
            <a:pPr>
              <a:buFont typeface="Times" charset="0"/>
              <a:buBlip>
                <a:blip r:embed="rId2"/>
              </a:buBlip>
              <a:defRPr/>
            </a:pPr>
            <a:endParaRPr lang="de-DE" dirty="0" smtClean="0"/>
          </a:p>
          <a:p>
            <a:pPr marL="0" indent="0">
              <a:buFont typeface="Times" charset="0"/>
              <a:buNone/>
              <a:defRPr/>
            </a:pPr>
            <a:r>
              <a:rPr lang="de-DE" dirty="0"/>
              <a:t> </a:t>
            </a:r>
            <a:r>
              <a:rPr lang="de-DE" dirty="0" smtClean="0"/>
              <a:t>        </a:t>
            </a:r>
            <a:endParaRPr lang="de-DE" dirty="0"/>
          </a:p>
        </p:txBody>
      </p:sp>
      <p:sp>
        <p:nvSpPr>
          <p:cNvPr id="24579"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D45C0EFA-0C9D-47B6-94CE-D22E883504B6}" type="datetime1">
              <a:rPr>
                <a:cs typeface="Arial" charset="0"/>
              </a:rPr>
              <a:pPr/>
              <a:t>21.02.2014</a:t>
            </a:fld>
            <a:endParaRPr>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a:xfrm>
            <a:off x="107950" y="115888"/>
            <a:ext cx="8710613" cy="1296987"/>
          </a:xfrm>
        </p:spPr>
        <p:txBody>
          <a:bodyPr/>
          <a:lstStyle/>
          <a:p>
            <a:r>
              <a:rPr lang="de-DE" smtClean="0">
                <a:solidFill>
                  <a:schemeClr val="tx1"/>
                </a:solidFill>
              </a:rPr>
              <a:t>Verlagerung nach Mittelosteuropa – </a:t>
            </a:r>
            <a:br>
              <a:rPr lang="de-DE" smtClean="0">
                <a:solidFill>
                  <a:schemeClr val="tx1"/>
                </a:solidFill>
              </a:rPr>
            </a:br>
            <a:r>
              <a:rPr lang="de-DE" smtClean="0">
                <a:solidFill>
                  <a:schemeClr val="tx1"/>
                </a:solidFill>
              </a:rPr>
              <a:t>Schlussfolgerungen (2)</a:t>
            </a:r>
          </a:p>
        </p:txBody>
      </p:sp>
      <p:sp>
        <p:nvSpPr>
          <p:cNvPr id="3" name="Textplatzhalter 2"/>
          <p:cNvSpPr>
            <a:spLocks noGrp="1"/>
          </p:cNvSpPr>
          <p:nvPr>
            <p:ph type="body" sz="quarter" idx="12"/>
          </p:nvPr>
        </p:nvSpPr>
        <p:spPr>
          <a:xfrm>
            <a:off x="250825" y="1268413"/>
            <a:ext cx="8893175" cy="5081587"/>
          </a:xfrm>
        </p:spPr>
        <p:txBody>
          <a:bodyPr/>
          <a:lstStyle/>
          <a:p>
            <a:pPr>
              <a:buFont typeface="Times" charset="0"/>
              <a:buBlip>
                <a:blip r:embed="rId2"/>
              </a:buBlip>
              <a:defRPr/>
            </a:pPr>
            <a:r>
              <a:rPr lang="de-DE" dirty="0" smtClean="0"/>
              <a:t>Wachstum der Nachfrage findet vor allem im Premium- und im Niedrigpreis-segment statt. Niedrigpreisfahrzeuge: Produktion in Niedriglohnländer, Premiummarkt: Deutschland profitiert.</a:t>
            </a:r>
          </a:p>
          <a:p>
            <a:pPr>
              <a:buFont typeface="Times" charset="0"/>
              <a:buBlip>
                <a:blip r:embed="rId2"/>
              </a:buBlip>
              <a:defRPr/>
            </a:pPr>
            <a:r>
              <a:rPr lang="de-DE" dirty="0" smtClean="0"/>
              <a:t>Volumenmodelle hingegen stagnieren: Italien, Frankreich etc. werden „abgehängt“ (Beschäftigungsverluste).</a:t>
            </a:r>
          </a:p>
          <a:p>
            <a:pPr>
              <a:buFont typeface="Times" charset="0"/>
              <a:buBlip>
                <a:blip r:embed="rId2"/>
              </a:buBlip>
              <a:defRPr/>
            </a:pPr>
            <a:r>
              <a:rPr lang="de-DE" dirty="0" smtClean="0"/>
              <a:t> Verlagerungen vor allem im Bereich der Zulieferer auf der Tagesordnung. Verlagert wird die Produktion von Komponenten sehr unterschiedlicher Komplexität und Arbeitsintensität</a:t>
            </a:r>
            <a:r>
              <a:rPr lang="de-DE" dirty="0"/>
              <a:t> </a:t>
            </a:r>
            <a:r>
              <a:rPr lang="de-DE" dirty="0" smtClean="0"/>
              <a:t>(von Kabelbäume über Sitze bis zu Motoren). Vor allem Deutschland bezieht aus MOE. </a:t>
            </a:r>
          </a:p>
          <a:p>
            <a:pPr>
              <a:buFont typeface="Times" charset="0"/>
              <a:buBlip>
                <a:blip r:embed="rId2"/>
              </a:buBlip>
              <a:defRPr/>
            </a:pPr>
            <a:r>
              <a:rPr lang="de-DE" dirty="0" smtClean="0"/>
              <a:t>Die Studie erwartet, das gering qualifizierte Arbeitskräfte in Hochlohnländern von dem Wettbewerb der Niedriglohnländern besonders betroffen sind. Der Verlust von Arbeitsplätzen in der Fertigung wird jedoch durch den Aufbau von Beschäftigung in der Forschung, der Entwicklung und dem Design kompensiert.</a:t>
            </a:r>
          </a:p>
          <a:p>
            <a:pPr>
              <a:buFont typeface="Times" charset="0"/>
              <a:buBlip>
                <a:blip r:embed="rId2"/>
              </a:buBlip>
              <a:defRPr/>
            </a:pPr>
            <a:r>
              <a:rPr lang="de-DE" dirty="0"/>
              <a:t>Bemerkenswert: Kaum </a:t>
            </a:r>
            <a:r>
              <a:rPr lang="de-DE" dirty="0" smtClean="0"/>
              <a:t>Verlagerung </a:t>
            </a:r>
            <a:r>
              <a:rPr lang="de-DE" dirty="0"/>
              <a:t>aus MOE in andere </a:t>
            </a:r>
            <a:r>
              <a:rPr lang="de-DE" dirty="0" smtClean="0"/>
              <a:t>Niedriglohnländer/Aus- </a:t>
            </a:r>
            <a:r>
              <a:rPr lang="de-DE" dirty="0" err="1" smtClean="0"/>
              <a:t>nahme</a:t>
            </a:r>
            <a:r>
              <a:rPr lang="de-DE" dirty="0"/>
              <a:t>: Besonders arbeitsintensive Produkte wie Kabelbäume </a:t>
            </a:r>
            <a:r>
              <a:rPr lang="de-DE" dirty="0" smtClean="0"/>
              <a:t>od. </a:t>
            </a:r>
            <a:r>
              <a:rPr lang="de-DE" dirty="0"/>
              <a:t>Textil).</a:t>
            </a:r>
          </a:p>
          <a:p>
            <a:pPr marL="0" indent="0">
              <a:buFont typeface="Times" charset="0"/>
              <a:buNone/>
              <a:defRPr/>
            </a:pPr>
            <a:endParaRPr lang="de-DE" dirty="0"/>
          </a:p>
          <a:p>
            <a:pPr>
              <a:buFont typeface="Times" charset="0"/>
              <a:buBlip>
                <a:blip r:embed="rId2"/>
              </a:buBlip>
              <a:defRPr/>
            </a:pPr>
            <a:endParaRPr lang="de-DE" dirty="0" smtClean="0"/>
          </a:p>
          <a:p>
            <a:pPr marL="0" indent="0">
              <a:buFont typeface="Times" charset="0"/>
              <a:buNone/>
              <a:defRPr/>
            </a:pPr>
            <a:r>
              <a:rPr lang="de-DE" dirty="0"/>
              <a:t> </a:t>
            </a:r>
            <a:r>
              <a:rPr lang="de-DE" dirty="0" smtClean="0"/>
              <a:t>        </a:t>
            </a:r>
            <a:endParaRPr lang="de-DE" dirty="0"/>
          </a:p>
        </p:txBody>
      </p:sp>
      <p:sp>
        <p:nvSpPr>
          <p:cNvPr id="25603"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CDD256F6-B0CD-46E8-9B35-5AEDE6A4E2EF}" type="datetime1">
              <a:rPr>
                <a:cs typeface="Arial" charset="0"/>
              </a:rPr>
              <a:pPr/>
              <a:t>21.02.2014</a:t>
            </a:fld>
            <a:endParaRPr>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a:xfrm>
            <a:off x="107950" y="115888"/>
            <a:ext cx="8710613" cy="1296987"/>
          </a:xfrm>
        </p:spPr>
        <p:txBody>
          <a:bodyPr/>
          <a:lstStyle/>
          <a:p>
            <a:r>
              <a:rPr lang="de-DE" smtClean="0">
                <a:solidFill>
                  <a:schemeClr val="tx1"/>
                </a:solidFill>
              </a:rPr>
              <a:t>Arbeitsmodelle in Mittelosteuropa (1)</a:t>
            </a:r>
          </a:p>
        </p:txBody>
      </p:sp>
      <p:sp>
        <p:nvSpPr>
          <p:cNvPr id="26626" name="Textplatzhalter 2"/>
          <p:cNvSpPr>
            <a:spLocks noGrp="1"/>
          </p:cNvSpPr>
          <p:nvPr>
            <p:ph type="body" sz="quarter" idx="12"/>
          </p:nvPr>
        </p:nvSpPr>
        <p:spPr>
          <a:xfrm>
            <a:off x="395288" y="1484313"/>
            <a:ext cx="8497887" cy="4865687"/>
          </a:xfrm>
        </p:spPr>
        <p:txBody>
          <a:bodyPr/>
          <a:lstStyle/>
          <a:p>
            <a:r>
              <a:rPr lang="de-DE" smtClean="0"/>
              <a:t>Die Untersuchung zeigt, dass sich in den 1990er Jahren in den MOE (nur) ein begrenztes </a:t>
            </a:r>
            <a:r>
              <a:rPr lang="de-DE" i="1" smtClean="0"/>
              <a:t>high</a:t>
            </a:r>
            <a:r>
              <a:rPr lang="de-DE" smtClean="0"/>
              <a:t> </a:t>
            </a:r>
            <a:r>
              <a:rPr lang="de-DE" i="1" smtClean="0"/>
              <a:t>road</a:t>
            </a:r>
            <a:r>
              <a:rPr lang="de-DE" smtClean="0"/>
              <a:t> Modell entwickelt hat. </a:t>
            </a:r>
          </a:p>
          <a:p>
            <a:r>
              <a:rPr lang="de-DE" smtClean="0"/>
              <a:t>Das Modell setzt auf die Umsetzung der Qualitäts- und Produktivitäts-standards der Herkunftsländer und ist an qualifizierten Arbeitskräften interessiert. </a:t>
            </a:r>
          </a:p>
          <a:p>
            <a:r>
              <a:rPr lang="de-DE" smtClean="0"/>
              <a:t>Zugleich hält es an niedrigen Entgelten und einem breiten Rand prekärerer Beschäftigung fest.</a:t>
            </a:r>
          </a:p>
          <a:p>
            <a:r>
              <a:rPr lang="de-DE" smtClean="0"/>
              <a:t>Die potentiellen Komplementaritäten eines </a:t>
            </a:r>
            <a:r>
              <a:rPr lang="de-DE" i="1" smtClean="0"/>
              <a:t>high road </a:t>
            </a:r>
            <a:r>
              <a:rPr lang="de-DE" smtClean="0"/>
              <a:t>Modells werden nicht ausgeschöpft. </a:t>
            </a:r>
          </a:p>
          <a:p>
            <a:r>
              <a:rPr lang="de-DE" smtClean="0"/>
              <a:t> Bis 2008: Jährliche Lohnerhöhungen in der Größenordnung von 10% und eine Aufwertung der MOE Währung um 30-40% reduzierten schnell den Lohnkostenvorteil von MOE. Stärkung der </a:t>
            </a:r>
            <a:r>
              <a:rPr lang="de-DE" i="1" smtClean="0"/>
              <a:t>high road </a:t>
            </a:r>
            <a:r>
              <a:rPr lang="de-DE" smtClean="0"/>
              <a:t>Entwicklung, da Unternehmen neben Lohnerhöhungen auch in Personalentwicklung investieren. Aber: Fehlen koordinierter Ausbildungssysteme in MOE. </a:t>
            </a:r>
          </a:p>
          <a:p>
            <a:endParaRPr lang="de-DE" smtClean="0"/>
          </a:p>
        </p:txBody>
      </p:sp>
      <p:sp>
        <p:nvSpPr>
          <p:cNvPr id="26627"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3ADA673A-5C47-49E7-89D8-168CDCA80D26}" type="datetime1">
              <a:rPr>
                <a:cs typeface="Arial" charset="0"/>
              </a:rPr>
              <a:pPr/>
              <a:t>21.02.2014</a:t>
            </a:fld>
            <a:endParaRPr>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a:xfrm>
            <a:off x="107950" y="115888"/>
            <a:ext cx="8710613" cy="1296987"/>
          </a:xfrm>
        </p:spPr>
        <p:txBody>
          <a:bodyPr/>
          <a:lstStyle/>
          <a:p>
            <a:r>
              <a:rPr lang="de-DE" smtClean="0">
                <a:solidFill>
                  <a:schemeClr val="tx1"/>
                </a:solidFill>
              </a:rPr>
              <a:t>Arbeitsmodelle in Mittelosteuropa (2)</a:t>
            </a:r>
          </a:p>
        </p:txBody>
      </p:sp>
      <p:sp>
        <p:nvSpPr>
          <p:cNvPr id="3" name="Textplatzhalter 2"/>
          <p:cNvSpPr>
            <a:spLocks noGrp="1"/>
          </p:cNvSpPr>
          <p:nvPr>
            <p:ph type="body" sz="quarter" idx="12"/>
          </p:nvPr>
        </p:nvSpPr>
        <p:spPr>
          <a:xfrm>
            <a:off x="468313" y="1484313"/>
            <a:ext cx="8496300" cy="4865687"/>
          </a:xfrm>
        </p:spPr>
        <p:txBody>
          <a:bodyPr/>
          <a:lstStyle/>
          <a:p>
            <a:pPr marL="0" indent="0">
              <a:buFont typeface="Times" charset="0"/>
              <a:buNone/>
              <a:defRPr/>
            </a:pPr>
            <a:endParaRPr lang="de-DE" dirty="0"/>
          </a:p>
          <a:p>
            <a:pPr>
              <a:buFont typeface="Times" charset="0"/>
              <a:buBlip>
                <a:blip r:embed="rId2"/>
              </a:buBlip>
              <a:defRPr/>
            </a:pPr>
            <a:r>
              <a:rPr lang="de-DE" u="sng" dirty="0" smtClean="0"/>
              <a:t>Gesamtfazit:</a:t>
            </a:r>
          </a:p>
          <a:p>
            <a:pPr marL="0" indent="0">
              <a:buFont typeface="Times" charset="0"/>
              <a:buNone/>
              <a:defRPr/>
            </a:pPr>
            <a:r>
              <a:rPr lang="de-DE" dirty="0" smtClean="0"/>
              <a:t>-&gt; Die Muster der Ost-West-Arbeitsteilung in Europa sind vielfältig.</a:t>
            </a:r>
          </a:p>
          <a:p>
            <a:pPr marL="0" indent="0">
              <a:buFont typeface="Times" charset="0"/>
              <a:buNone/>
              <a:defRPr/>
            </a:pPr>
            <a:r>
              <a:rPr lang="de-DE" i="1" dirty="0" smtClean="0"/>
              <a:t>Automobilhersteller:</a:t>
            </a:r>
          </a:p>
          <a:p>
            <a:pPr marL="0" indent="0">
              <a:buFont typeface="Times" charset="0"/>
              <a:buNone/>
              <a:defRPr/>
            </a:pPr>
            <a:r>
              <a:rPr lang="de-DE" dirty="0" smtClean="0"/>
              <a:t>-&gt; Spezialisierung MOE auf Kleinwagen; Ansiedlung besonderes arbeitsintensiver Fertigungsstufen in MOE; aber auch direkte Fälle von Konkurrenz um gleiche Modelle.</a:t>
            </a:r>
          </a:p>
          <a:p>
            <a:pPr marL="0" indent="0">
              <a:buFont typeface="Times" charset="0"/>
              <a:buNone/>
              <a:defRPr/>
            </a:pPr>
            <a:r>
              <a:rPr lang="de-DE" dirty="0" smtClean="0"/>
              <a:t>-&gt; Fälle von Produktionsverlagerungen von West nach Ost aber äußerst selten</a:t>
            </a:r>
            <a:r>
              <a:rPr lang="de-DE" dirty="0"/>
              <a:t>.</a:t>
            </a:r>
            <a:r>
              <a:rPr lang="de-DE" dirty="0" smtClean="0"/>
              <a:t>  </a:t>
            </a:r>
          </a:p>
          <a:p>
            <a:pPr marL="0" indent="0">
              <a:buFont typeface="Times" charset="0"/>
              <a:buNone/>
              <a:defRPr/>
            </a:pPr>
            <a:r>
              <a:rPr lang="de-DE" dirty="0" smtClean="0"/>
              <a:t>  </a:t>
            </a:r>
          </a:p>
        </p:txBody>
      </p:sp>
      <p:sp>
        <p:nvSpPr>
          <p:cNvPr id="27651"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40455508-7431-4313-AAB9-26FFE56673A4}" type="datetime1">
              <a:rPr>
                <a:cs typeface="Arial" charset="0"/>
              </a:rPr>
              <a:pPr/>
              <a:t>21.02.2014</a:t>
            </a:fld>
            <a:endParaRPr>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a:xfrm>
            <a:off x="107950" y="115888"/>
            <a:ext cx="8710613" cy="1296987"/>
          </a:xfrm>
        </p:spPr>
        <p:txBody>
          <a:bodyPr/>
          <a:lstStyle/>
          <a:p>
            <a:r>
              <a:rPr lang="de-DE" smtClean="0">
                <a:solidFill>
                  <a:schemeClr val="tx1"/>
                </a:solidFill>
              </a:rPr>
              <a:t>Arbeitsmodelle in Mittelosteuropa (3)</a:t>
            </a:r>
          </a:p>
        </p:txBody>
      </p:sp>
      <p:sp>
        <p:nvSpPr>
          <p:cNvPr id="3" name="Textplatzhalter 2"/>
          <p:cNvSpPr>
            <a:spLocks noGrp="1"/>
          </p:cNvSpPr>
          <p:nvPr>
            <p:ph type="body" sz="quarter" idx="12"/>
          </p:nvPr>
        </p:nvSpPr>
        <p:spPr>
          <a:xfrm>
            <a:off x="395288" y="1484313"/>
            <a:ext cx="8497887" cy="4865687"/>
          </a:xfrm>
        </p:spPr>
        <p:txBody>
          <a:bodyPr/>
          <a:lstStyle/>
          <a:p>
            <a:pPr>
              <a:buFont typeface="Times" charset="0"/>
              <a:buBlip>
                <a:blip r:embed="rId2"/>
              </a:buBlip>
              <a:defRPr/>
            </a:pPr>
            <a:r>
              <a:rPr lang="de-DE" dirty="0" smtClean="0"/>
              <a:t>Entwicklung im Bereich der </a:t>
            </a:r>
            <a:r>
              <a:rPr lang="de-DE" i="1" dirty="0" smtClean="0"/>
              <a:t>Zulieferer</a:t>
            </a:r>
            <a:r>
              <a:rPr lang="de-DE" dirty="0" smtClean="0"/>
              <a:t> unterscheidet sich hier eklatant:</a:t>
            </a:r>
          </a:p>
          <a:p>
            <a:pPr marL="0" indent="0">
              <a:buFont typeface="Times" charset="0"/>
              <a:buNone/>
              <a:defRPr/>
            </a:pPr>
            <a:r>
              <a:rPr lang="de-DE" dirty="0"/>
              <a:t> -&gt; Die Kosten für Komponenten sind zu einem zentralen Wettbewerbsfaktor für Endhersteller geworden, was zu einem erheblichen Druck für Zulieferer verleitet.</a:t>
            </a:r>
          </a:p>
          <a:p>
            <a:pPr marL="0" indent="0">
              <a:buFont typeface="Times" charset="0"/>
              <a:buNone/>
              <a:defRPr/>
            </a:pPr>
            <a:r>
              <a:rPr lang="de-DE" dirty="0"/>
              <a:t>-&gt; Diesen Kostendruck beantworten </a:t>
            </a:r>
            <a:r>
              <a:rPr lang="de-DE" dirty="0" smtClean="0"/>
              <a:t>Großzulieferer </a:t>
            </a:r>
            <a:r>
              <a:rPr lang="de-DE" dirty="0"/>
              <a:t>mit </a:t>
            </a:r>
            <a:r>
              <a:rPr lang="de-DE" dirty="0" smtClean="0"/>
              <a:t>Verlagerungen </a:t>
            </a:r>
            <a:r>
              <a:rPr lang="de-DE" dirty="0"/>
              <a:t>in Niedriglohnländer.</a:t>
            </a:r>
          </a:p>
          <a:p>
            <a:pPr marL="0" indent="0">
              <a:buFont typeface="Times" charset="0"/>
              <a:buNone/>
              <a:defRPr/>
            </a:pPr>
            <a:r>
              <a:rPr lang="de-DE" dirty="0"/>
              <a:t>Die Ausweitung des Einkaufs in Niedriglohnländer (</a:t>
            </a:r>
            <a:r>
              <a:rPr lang="de-DE" dirty="0" err="1"/>
              <a:t>low</a:t>
            </a:r>
            <a:r>
              <a:rPr lang="de-DE" dirty="0"/>
              <a:t> </a:t>
            </a:r>
            <a:r>
              <a:rPr lang="de-DE" dirty="0" err="1"/>
              <a:t>cost</a:t>
            </a:r>
            <a:r>
              <a:rPr lang="de-DE" dirty="0"/>
              <a:t> </a:t>
            </a:r>
            <a:r>
              <a:rPr lang="de-DE" dirty="0" err="1"/>
              <a:t>sourcing</a:t>
            </a:r>
            <a:r>
              <a:rPr lang="de-DE" dirty="0"/>
              <a:t>) stand bei der Studie gerade am </a:t>
            </a:r>
            <a:r>
              <a:rPr lang="de-DE" dirty="0" smtClean="0"/>
              <a:t>Anfang.</a:t>
            </a:r>
            <a:endParaRPr lang="de-DE" dirty="0"/>
          </a:p>
          <a:p>
            <a:pPr>
              <a:buFont typeface="Times" charset="0"/>
              <a:buBlip>
                <a:blip r:embed="rId2"/>
              </a:buBlip>
              <a:defRPr/>
            </a:pPr>
            <a:r>
              <a:rPr lang="de-DE" dirty="0" smtClean="0"/>
              <a:t>Stabile Beschäftigung in der deutschen Automobilindustrie, aber gering qualifizierte Beschäftigte gehören zu den Verlierern. Deutschland profitiert von Premiummarken.</a:t>
            </a:r>
          </a:p>
          <a:p>
            <a:pPr>
              <a:buFont typeface="Times" charset="0"/>
              <a:buBlip>
                <a:blip r:embed="rId2"/>
              </a:buBlip>
              <a:defRPr/>
            </a:pPr>
            <a:r>
              <a:rPr lang="de-DE" dirty="0" smtClean="0"/>
              <a:t>Stand Studie 2009: Begrenzte </a:t>
            </a:r>
            <a:r>
              <a:rPr lang="de-DE" dirty="0"/>
              <a:t>h</a:t>
            </a:r>
            <a:r>
              <a:rPr lang="de-DE" dirty="0" smtClean="0"/>
              <a:t>igh </a:t>
            </a:r>
            <a:r>
              <a:rPr lang="de-DE" dirty="0" err="1" smtClean="0"/>
              <a:t>road</a:t>
            </a:r>
            <a:r>
              <a:rPr lang="de-DE" dirty="0" smtClean="0"/>
              <a:t> Modelle. Aber: Stärkere Nutzung von Leiharbeit, Lohnsenkungen, auch: </a:t>
            </a:r>
            <a:r>
              <a:rPr lang="de-DE" dirty="0" err="1" smtClean="0"/>
              <a:t>Retaylorisierung</a:t>
            </a:r>
            <a:r>
              <a:rPr lang="de-DE" dirty="0" smtClean="0"/>
              <a:t> der Arbeits-organisation.   </a:t>
            </a:r>
          </a:p>
          <a:p>
            <a:pPr>
              <a:buFont typeface="Times" charset="0"/>
              <a:buBlip>
                <a:blip r:embed="rId2"/>
              </a:buBlip>
              <a:defRPr/>
            </a:pPr>
            <a:endParaRPr lang="de-DE" dirty="0"/>
          </a:p>
          <a:p>
            <a:pPr marL="0" indent="0">
              <a:buFont typeface="Times" charset="0"/>
              <a:buNone/>
              <a:defRPr/>
            </a:pPr>
            <a:r>
              <a:rPr lang="de-DE" dirty="0" smtClean="0"/>
              <a:t> </a:t>
            </a:r>
          </a:p>
        </p:txBody>
      </p:sp>
      <p:sp>
        <p:nvSpPr>
          <p:cNvPr id="28675"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CE076E4F-26C7-45EE-8478-03958326D61B}" type="datetime1">
              <a:rPr>
                <a:cs typeface="Arial" charset="0"/>
              </a:rPr>
              <a:pPr/>
              <a:t>21.02.2014</a:t>
            </a:fld>
            <a:endParaRPr>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a:xfrm>
            <a:off x="107950" y="115888"/>
            <a:ext cx="8710613" cy="1296987"/>
          </a:xfrm>
        </p:spPr>
        <p:txBody>
          <a:bodyPr/>
          <a:lstStyle/>
          <a:p>
            <a:r>
              <a:rPr lang="de-DE" smtClean="0">
                <a:solidFill>
                  <a:schemeClr val="tx1"/>
                </a:solidFill>
              </a:rPr>
              <a:t>Arbeitsmodelle in Mittelosteuropa (4)</a:t>
            </a:r>
          </a:p>
        </p:txBody>
      </p:sp>
      <p:sp>
        <p:nvSpPr>
          <p:cNvPr id="3" name="Textplatzhalter 2"/>
          <p:cNvSpPr>
            <a:spLocks noGrp="1"/>
          </p:cNvSpPr>
          <p:nvPr>
            <p:ph type="body" sz="quarter" idx="12"/>
          </p:nvPr>
        </p:nvSpPr>
        <p:spPr>
          <a:xfrm>
            <a:off x="395288" y="1484313"/>
            <a:ext cx="8497887" cy="4865687"/>
          </a:xfrm>
        </p:spPr>
        <p:txBody>
          <a:bodyPr/>
          <a:lstStyle/>
          <a:p>
            <a:pPr>
              <a:buFont typeface="Times" charset="0"/>
              <a:buBlip>
                <a:blip r:embed="rId2"/>
              </a:buBlip>
              <a:defRPr/>
            </a:pPr>
            <a:r>
              <a:rPr lang="de-DE" dirty="0" smtClean="0"/>
              <a:t>Ergebnis der Studie: Keine langfristige Schwächung der Beschäftigung und Arbeitsstandards in MOE</a:t>
            </a:r>
            <a:r>
              <a:rPr lang="de-DE" dirty="0"/>
              <a:t>.</a:t>
            </a:r>
            <a:endParaRPr lang="de-DE" dirty="0" smtClean="0"/>
          </a:p>
          <a:p>
            <a:pPr>
              <a:buFont typeface="Times" charset="0"/>
              <a:buBlip>
                <a:blip r:embed="rId2"/>
              </a:buBlip>
              <a:defRPr/>
            </a:pPr>
            <a:r>
              <a:rPr lang="de-DE" dirty="0"/>
              <a:t>D</a:t>
            </a:r>
            <a:r>
              <a:rPr lang="de-DE" dirty="0" smtClean="0"/>
              <a:t>er Wandel der internationalen Arbeitsteilung ist komplexer: Die Integration MOE in die EU hat einen Wettbewerb zwischen Hochlohn- und Billiglohnländern in Europa geschaffen, aber zugleich auch Grundlagen für eine potentielle high </a:t>
            </a:r>
            <a:r>
              <a:rPr lang="de-DE" dirty="0" err="1" smtClean="0"/>
              <a:t>road</a:t>
            </a:r>
            <a:r>
              <a:rPr lang="de-DE" dirty="0" smtClean="0"/>
              <a:t> Entwicklung in MOE gelegt. </a:t>
            </a:r>
          </a:p>
          <a:p>
            <a:pPr>
              <a:buFont typeface="Times" charset="0"/>
              <a:buBlip>
                <a:blip r:embed="rId2"/>
              </a:buBlip>
              <a:defRPr/>
            </a:pPr>
            <a:r>
              <a:rPr lang="de-DE" dirty="0" smtClean="0"/>
              <a:t>Problem: Studienergebnisse veraltet. Für die Konferenz müssen die Ergebnisse für die Länder der Wiener-Memorandum-Gruppe aktualisiert werden.     </a:t>
            </a:r>
          </a:p>
          <a:p>
            <a:pPr>
              <a:buFont typeface="Times" charset="0"/>
              <a:buBlip>
                <a:blip r:embed="rId2"/>
              </a:buBlip>
              <a:defRPr/>
            </a:pPr>
            <a:endParaRPr lang="de-DE" dirty="0"/>
          </a:p>
          <a:p>
            <a:pPr marL="0" indent="0">
              <a:buFont typeface="Times" charset="0"/>
              <a:buNone/>
              <a:defRPr/>
            </a:pPr>
            <a:r>
              <a:rPr lang="de-DE" dirty="0" smtClean="0"/>
              <a:t> </a:t>
            </a:r>
          </a:p>
        </p:txBody>
      </p:sp>
      <p:sp>
        <p:nvSpPr>
          <p:cNvPr id="29699" name="Datumsplatzhalter 3"/>
          <p:cNvSpPr>
            <a:spLocks noGrp="1"/>
          </p:cNvSpPr>
          <p:nvPr>
            <p:ph type="dt" sz="quarter" idx="16"/>
          </p:nvPr>
        </p:nvSpPr>
        <p:spPr bwMode="auto">
          <a:noFill/>
          <a:ln>
            <a:miter lim="800000"/>
            <a:headEnd/>
            <a:tailEnd/>
          </a:ln>
        </p:spPr>
        <p:txBody>
          <a:bodyPr wrap="square" numCol="1" anchorCtr="0" compatLnSpc="1">
            <a:prstTxWarp prst="textNoShape">
              <a:avLst/>
            </a:prstTxWarp>
          </a:bodyPr>
          <a:lstStyle/>
          <a:p>
            <a:fld id="{3CD4CCBB-74D0-4F22-81CE-B6D8931C6700}" type="datetime1">
              <a:rPr>
                <a:cs typeface="Arial" charset="0"/>
              </a:rPr>
              <a:pPr/>
              <a:t>21.02.2014</a:t>
            </a:fld>
            <a:endParaRPr>
              <a:cs typeface="Arial" charset="0"/>
            </a:endParaRPr>
          </a:p>
        </p:txBody>
      </p:sp>
    </p:spTree>
  </p:cSld>
  <p:clrMapOvr>
    <a:masterClrMapping/>
  </p:clrMapOvr>
</p:sld>
</file>

<file path=ppt/theme/theme1.xml><?xml version="1.0" encoding="utf-8"?>
<a:theme xmlns:a="http://schemas.openxmlformats.org/drawingml/2006/main" name="blank">
  <a:themeElements>
    <a:clrScheme name="IG Metall">
      <a:dk1>
        <a:srgbClr val="000000"/>
      </a:dk1>
      <a:lt1>
        <a:srgbClr val="FFFFFF"/>
      </a:lt1>
      <a:dk2>
        <a:srgbClr val="000000"/>
      </a:dk2>
      <a:lt2>
        <a:srgbClr val="808080"/>
      </a:lt2>
      <a:accent1>
        <a:srgbClr val="00B050"/>
      </a:accent1>
      <a:accent2>
        <a:srgbClr val="333399"/>
      </a:accent2>
      <a:accent3>
        <a:srgbClr val="FF0000"/>
      </a:accent3>
      <a:accent4>
        <a:srgbClr val="000000"/>
      </a:accent4>
      <a:accent5>
        <a:srgbClr val="4C6600"/>
      </a:accent5>
      <a:accent6>
        <a:srgbClr val="2D2D8A"/>
      </a:accent6>
      <a:hlink>
        <a:srgbClr val="009999"/>
      </a:hlink>
      <a:folHlink>
        <a:srgbClr val="99CC00"/>
      </a:folHlink>
    </a:clrScheme>
    <a:fontScheme name="Le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None/>
          <a:tabLst/>
          <a:defRPr kumimoji="0" sz="24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Times" charset="0"/>
          <a:buChar char="•"/>
          <a:tabLst/>
          <a:defRPr kumimoji="0" lang="de-DE" sz="2400" b="0" i="0" u="none" strike="noStrike" cap="none" normalizeH="0" baseline="0" smtClean="0">
            <a:ln>
              <a:noFill/>
            </a:ln>
            <a:solidFill>
              <a:schemeClr val="tx1"/>
            </a:solidFill>
            <a:effectLst/>
            <a:latin typeface="Arial" charset="0"/>
          </a:defRPr>
        </a:defPPr>
      </a:lstStyle>
    </a:lnDef>
    <a:txDef>
      <a:spPr>
        <a:noFill/>
        <a:ln>
          <a:solidFill>
            <a:schemeClr val="bg1">
              <a:lumMod val="50000"/>
            </a:schemeClr>
          </a:solidFill>
        </a:ln>
      </a:spPr>
      <a:bodyPr wrap="square" rtlCol="0">
        <a:spAutoFit/>
      </a:bodyPr>
      <a:lstStyle>
        <a:defPPr>
          <a:buNone/>
          <a:defRPr dirty="0" err="1" smtClean="0"/>
        </a:defPPr>
      </a:lstStyle>
    </a:txDef>
  </a:objectDefaults>
  <a:extraClrSchemeLst>
    <a:extraClrScheme>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695</Words>
  <Application>Microsoft Office PowerPoint</Application>
  <PresentationFormat>Diaprojekcija na zaslonu (4:3)</PresentationFormat>
  <Paragraphs>56</Paragraphs>
  <Slides>7</Slides>
  <Notes>1</Notes>
  <HiddenSlides>0</HiddenSlides>
  <MMClips>0</MMClips>
  <ScaleCrop>false</ScaleCrop>
  <HeadingPairs>
    <vt:vector size="4" baseType="variant">
      <vt:variant>
        <vt:lpstr>Tema</vt:lpstr>
      </vt:variant>
      <vt:variant>
        <vt:i4>2</vt:i4>
      </vt:variant>
      <vt:variant>
        <vt:lpstr>Naslovi diapozitivov</vt:lpstr>
      </vt:variant>
      <vt:variant>
        <vt:i4>7</vt:i4>
      </vt:variant>
    </vt:vector>
  </HeadingPairs>
  <TitlesOfParts>
    <vt:vector size="9" baseType="lpstr">
      <vt:lpstr>blank</vt:lpstr>
      <vt:lpstr>Benutzerdefiniertes Design</vt:lpstr>
      <vt:lpstr>Nationaler Workshop Projekt AUTOglobal Budapest  2/2014</vt:lpstr>
      <vt:lpstr>Verlagerung nach Mittelosteuropa (MOE) –  Schlussfolgerungen (1)</vt:lpstr>
      <vt:lpstr>Verlagerung nach Mittelosteuropa –  Schlussfolgerungen (2)</vt:lpstr>
      <vt:lpstr>Arbeitsmodelle in Mittelosteuropa (1)</vt:lpstr>
      <vt:lpstr>Arbeitsmodelle in Mittelosteuropa (2)</vt:lpstr>
      <vt:lpstr>Arbeitsmodelle in Mittelosteuropa (3)</vt:lpstr>
      <vt:lpstr>Arbeitsmodelle in Mittelosteuropa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Fehrmann, Andrea</dc:creator>
  <dc:description>wird blank.pot</dc:description>
  <cp:lastModifiedBy>Brane</cp:lastModifiedBy>
  <cp:revision>136</cp:revision>
  <dcterms:created xsi:type="dcterms:W3CDTF">2014-02-02T14:14:02Z</dcterms:created>
  <dcterms:modified xsi:type="dcterms:W3CDTF">2014-03-24T11:29:30Z</dcterms:modified>
</cp:coreProperties>
</file>