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61" r:id="rId5"/>
    <p:sldId id="259" r:id="rId6"/>
    <p:sldId id="260"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25"/>
    <p:restoredTop sz="94700"/>
  </p:normalViewPr>
  <p:slideViewPr>
    <p:cSldViewPr snapToGrid="0" snapToObjects="1">
      <p:cViewPr varScale="1">
        <p:scale>
          <a:sx n="63" d="100"/>
          <a:sy n="63" d="100"/>
        </p:scale>
        <p:origin x="66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A9007C-4911-C94A-9FD1-056B5A606120}" type="doc">
      <dgm:prSet loTypeId="urn:microsoft.com/office/officeart/2005/8/layout/vList2" loCatId="list" qsTypeId="urn:microsoft.com/office/officeart/2005/8/quickstyle/3D5" qsCatId="3D" csTypeId="urn:microsoft.com/office/officeart/2005/8/colors/accent1_2" csCatId="accent1" phldr="1"/>
      <dgm:spPr/>
      <dgm:t>
        <a:bodyPr/>
        <a:lstStyle/>
        <a:p>
          <a:endParaRPr lang="it-IT"/>
        </a:p>
      </dgm:t>
    </dgm:pt>
    <dgm:pt modelId="{95FEA75D-20BE-1B46-B90F-B3875B9B0481}">
      <dgm:prSet/>
      <dgm:spPr/>
      <dgm:t>
        <a:bodyPr/>
        <a:lstStyle/>
        <a:p>
          <a:pPr rtl="0"/>
          <a:r>
            <a:rPr lang="it-IT" dirty="0"/>
            <a:t>40 </a:t>
          </a:r>
          <a:r>
            <a:rPr lang="it-IT" dirty="0" err="1"/>
            <a:t>months</a:t>
          </a:r>
          <a:r>
            <a:rPr lang="it-IT" dirty="0"/>
            <a:t> of social progress</a:t>
          </a:r>
        </a:p>
      </dgm:t>
    </dgm:pt>
    <dgm:pt modelId="{2F418D65-2F31-504F-8BD1-77FF6664F1E7}" type="parTrans" cxnId="{76E18A92-2214-E843-8CB2-4B61C083A48D}">
      <dgm:prSet/>
      <dgm:spPr/>
      <dgm:t>
        <a:bodyPr/>
        <a:lstStyle/>
        <a:p>
          <a:endParaRPr lang="it-IT"/>
        </a:p>
      </dgm:t>
    </dgm:pt>
    <dgm:pt modelId="{F2B79BD4-FD7C-4B40-A006-1D19FF0F0F3C}" type="sibTrans" cxnId="{76E18A92-2214-E843-8CB2-4B61C083A48D}">
      <dgm:prSet/>
      <dgm:spPr/>
      <dgm:t>
        <a:bodyPr/>
        <a:lstStyle/>
        <a:p>
          <a:endParaRPr lang="it-IT"/>
        </a:p>
      </dgm:t>
    </dgm:pt>
    <dgm:pt modelId="{0F19EBA2-1DE9-C949-AB62-1EB51135CB83}" type="pres">
      <dgm:prSet presAssocID="{28A9007C-4911-C94A-9FD1-056B5A606120}" presName="linear" presStyleCnt="0">
        <dgm:presLayoutVars>
          <dgm:animLvl val="lvl"/>
          <dgm:resizeHandles val="exact"/>
        </dgm:presLayoutVars>
      </dgm:prSet>
      <dgm:spPr/>
    </dgm:pt>
    <dgm:pt modelId="{DDD7985D-E882-C848-B64D-7C87E56900FA}" type="pres">
      <dgm:prSet presAssocID="{95FEA75D-20BE-1B46-B90F-B3875B9B0481}" presName="parentText" presStyleLbl="node1" presStyleIdx="0" presStyleCnt="1">
        <dgm:presLayoutVars>
          <dgm:chMax val="0"/>
          <dgm:bulletEnabled val="1"/>
        </dgm:presLayoutVars>
      </dgm:prSet>
      <dgm:spPr/>
    </dgm:pt>
  </dgm:ptLst>
  <dgm:cxnLst>
    <dgm:cxn modelId="{87F35C08-5C6C-A143-B305-87C266B56A8F}" type="presOf" srcId="{95FEA75D-20BE-1B46-B90F-B3875B9B0481}" destId="{DDD7985D-E882-C848-B64D-7C87E56900FA}" srcOrd="0" destOrd="0" presId="urn:microsoft.com/office/officeart/2005/8/layout/vList2"/>
    <dgm:cxn modelId="{76E18A92-2214-E843-8CB2-4B61C083A48D}" srcId="{28A9007C-4911-C94A-9FD1-056B5A606120}" destId="{95FEA75D-20BE-1B46-B90F-B3875B9B0481}" srcOrd="0" destOrd="0" parTransId="{2F418D65-2F31-504F-8BD1-77FF6664F1E7}" sibTransId="{F2B79BD4-FD7C-4B40-A006-1D19FF0F0F3C}"/>
    <dgm:cxn modelId="{7C7F2DA5-73E3-C142-A514-11C4F1C3F27D}" type="presOf" srcId="{28A9007C-4911-C94A-9FD1-056B5A606120}" destId="{0F19EBA2-1DE9-C949-AB62-1EB51135CB83}" srcOrd="0" destOrd="0" presId="urn:microsoft.com/office/officeart/2005/8/layout/vList2"/>
    <dgm:cxn modelId="{D6A5ED5C-F480-EB4A-825E-5723C4E5A31A}" type="presParOf" srcId="{0F19EBA2-1DE9-C949-AB62-1EB51135CB83}" destId="{DDD7985D-E882-C848-B64D-7C87E56900F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992E6FC-D398-4248-822A-58C4FFCCF1CD}"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it-IT"/>
        </a:p>
      </dgm:t>
    </dgm:pt>
    <dgm:pt modelId="{C58FF43B-B1D7-8D4F-937C-F924430A1455}">
      <dgm:prSet/>
      <dgm:spPr>
        <a:solidFill>
          <a:srgbClr val="FF0000"/>
        </a:solidFill>
      </dgm:spPr>
      <dgm:t>
        <a:bodyPr/>
        <a:lstStyle/>
        <a:p>
          <a:pPr rtl="0"/>
          <a:r>
            <a:rPr lang="it-IT" b="0" i="0" dirty="0"/>
            <a:t>FERMARE LA CONCORRENZA SLEALE SUL LAVORO</a:t>
          </a:r>
          <a:endParaRPr lang="it-IT" dirty="0"/>
        </a:p>
      </dgm:t>
    </dgm:pt>
    <dgm:pt modelId="{500F35C6-9775-264B-AE3B-29EDF2358491}" type="parTrans" cxnId="{C15E9A7F-D341-8441-B6E2-0A819C1209C1}">
      <dgm:prSet/>
      <dgm:spPr/>
      <dgm:t>
        <a:bodyPr/>
        <a:lstStyle/>
        <a:p>
          <a:endParaRPr lang="it-IT"/>
        </a:p>
      </dgm:t>
    </dgm:pt>
    <dgm:pt modelId="{8721C4BC-8E8D-AB46-8DBF-ACEB18DE9E71}" type="sibTrans" cxnId="{C15E9A7F-D341-8441-B6E2-0A819C1209C1}">
      <dgm:prSet/>
      <dgm:spPr/>
      <dgm:t>
        <a:bodyPr/>
        <a:lstStyle/>
        <a:p>
          <a:endParaRPr lang="it-IT"/>
        </a:p>
      </dgm:t>
    </dgm:pt>
    <dgm:pt modelId="{37538F72-12FA-434D-8341-82F7EE12209F}">
      <dgm:prSet/>
      <dgm:spPr/>
      <dgm:t>
        <a:bodyPr/>
        <a:lstStyle/>
        <a:p>
          <a:pPr rtl="0"/>
          <a:r>
            <a:rPr lang="it-IT" dirty="0"/>
            <a:t>Febbraio 2019 – Autorità Europea del Lavoro</a:t>
          </a:r>
        </a:p>
      </dgm:t>
    </dgm:pt>
    <dgm:pt modelId="{F5C53F6A-19C2-5342-A08F-FC4FC4EA3711}" type="parTrans" cxnId="{5322A661-067D-1B49-8331-27621AFFFF90}">
      <dgm:prSet/>
      <dgm:spPr/>
      <dgm:t>
        <a:bodyPr/>
        <a:lstStyle/>
        <a:p>
          <a:endParaRPr lang="it-IT"/>
        </a:p>
      </dgm:t>
    </dgm:pt>
    <dgm:pt modelId="{668DA880-E3A6-8148-8F65-1CA55205106A}" type="sibTrans" cxnId="{5322A661-067D-1B49-8331-27621AFFFF90}">
      <dgm:prSet/>
      <dgm:spPr/>
      <dgm:t>
        <a:bodyPr/>
        <a:lstStyle/>
        <a:p>
          <a:endParaRPr lang="it-IT"/>
        </a:p>
      </dgm:t>
    </dgm:pt>
    <dgm:pt modelId="{C774F03B-0598-4947-A670-F57700E928BF}">
      <dgm:prSet/>
      <dgm:spPr/>
      <dgm:t>
        <a:bodyPr/>
        <a:lstStyle/>
        <a:p>
          <a:pPr rtl="0"/>
          <a:r>
            <a:rPr lang="it-IT" b="0" i="0" dirty="0"/>
            <a:t>April 2018: Nuove Direttiva sul distacco transnazionale del lavoro</a:t>
          </a:r>
          <a:endParaRPr lang="it-IT" dirty="0"/>
        </a:p>
      </dgm:t>
    </dgm:pt>
    <dgm:pt modelId="{0E7040AA-D7AD-B647-B270-A7CE6FBFBC10}" type="sibTrans" cxnId="{F914B040-199C-084B-A3DC-936E7F1C4484}">
      <dgm:prSet/>
      <dgm:spPr/>
      <dgm:t>
        <a:bodyPr/>
        <a:lstStyle/>
        <a:p>
          <a:endParaRPr lang="it-IT"/>
        </a:p>
      </dgm:t>
    </dgm:pt>
    <dgm:pt modelId="{9246044B-7DA2-814F-806E-52F4E2BC139E}" type="parTrans" cxnId="{F914B040-199C-084B-A3DC-936E7F1C4484}">
      <dgm:prSet/>
      <dgm:spPr/>
      <dgm:t>
        <a:bodyPr/>
        <a:lstStyle/>
        <a:p>
          <a:endParaRPr lang="it-IT"/>
        </a:p>
      </dgm:t>
    </dgm:pt>
    <dgm:pt modelId="{E4C600AD-E9EB-8E41-B94B-EE23450F9D01}">
      <dgm:prSet/>
      <dgm:spPr/>
      <dgm:t>
        <a:bodyPr/>
        <a:lstStyle/>
        <a:p>
          <a:pPr rtl="0"/>
          <a:r>
            <a:rPr lang="it-IT" dirty="0"/>
            <a:t>Gennaio </a:t>
          </a:r>
          <a:r>
            <a:rPr lang="it-IT" b="0" i="0" dirty="0"/>
            <a:t>2019 – Direttiva su conciliazione vita familiare e lavorativa</a:t>
          </a:r>
          <a:endParaRPr lang="it-IT" dirty="0"/>
        </a:p>
      </dgm:t>
    </dgm:pt>
    <dgm:pt modelId="{59858EAA-0AF5-2546-A640-EAF8DEC7EFB2}" type="parTrans" cxnId="{A2AE729F-DDE4-E54A-B7C0-852872DA0B21}">
      <dgm:prSet/>
      <dgm:spPr/>
      <dgm:t>
        <a:bodyPr/>
        <a:lstStyle/>
        <a:p>
          <a:endParaRPr lang="it-IT"/>
        </a:p>
      </dgm:t>
    </dgm:pt>
    <dgm:pt modelId="{40401CB2-F714-0842-ABD5-834B00700F75}" type="sibTrans" cxnId="{A2AE729F-DDE4-E54A-B7C0-852872DA0B21}">
      <dgm:prSet/>
      <dgm:spPr/>
      <dgm:t>
        <a:bodyPr/>
        <a:lstStyle/>
        <a:p>
          <a:endParaRPr lang="it-IT"/>
        </a:p>
      </dgm:t>
    </dgm:pt>
    <dgm:pt modelId="{CF5E9083-F5F0-E44F-BEA2-77B682F4467B}">
      <dgm:prSet/>
      <dgm:spPr/>
      <dgm:t>
        <a:bodyPr/>
        <a:lstStyle/>
        <a:p>
          <a:pPr rtl="0"/>
          <a:r>
            <a:rPr lang="it-IT" dirty="0"/>
            <a:t>Febbraio 2019 – </a:t>
          </a:r>
          <a:r>
            <a:rPr lang="it-IT" b="0" i="0" dirty="0"/>
            <a:t>Direttiva su condizioni di lavoro trasparenti e prevedibili</a:t>
          </a:r>
          <a:endParaRPr lang="it-IT" dirty="0"/>
        </a:p>
      </dgm:t>
    </dgm:pt>
    <dgm:pt modelId="{1B7647D8-A2B7-6846-8D8B-8FC5C55DD8B3}" type="parTrans" cxnId="{F71D4524-2632-8E44-9856-AB332C79F49E}">
      <dgm:prSet/>
      <dgm:spPr/>
      <dgm:t>
        <a:bodyPr/>
        <a:lstStyle/>
        <a:p>
          <a:endParaRPr lang="it-IT"/>
        </a:p>
      </dgm:t>
    </dgm:pt>
    <dgm:pt modelId="{A8E3F6DD-B424-B040-A919-AD0EB561F544}" type="sibTrans" cxnId="{F71D4524-2632-8E44-9856-AB332C79F49E}">
      <dgm:prSet/>
      <dgm:spPr/>
      <dgm:t>
        <a:bodyPr/>
        <a:lstStyle/>
        <a:p>
          <a:endParaRPr lang="it-IT"/>
        </a:p>
      </dgm:t>
    </dgm:pt>
    <dgm:pt modelId="{F6AF0EF8-1178-BA47-9624-98E3D9E22079}">
      <dgm:prSet/>
      <dgm:spPr/>
      <dgm:t>
        <a:bodyPr/>
        <a:lstStyle/>
        <a:p>
          <a:pPr rtl="0"/>
          <a:r>
            <a:rPr lang="it-IT" dirty="0"/>
            <a:t>Febbraio 2019 – Raccomandazione sull’accesso alla protezione sociale</a:t>
          </a:r>
        </a:p>
      </dgm:t>
    </dgm:pt>
    <dgm:pt modelId="{03AAFFB8-7F00-484B-AAE1-9CB95D6F443E}" type="parTrans" cxnId="{128E261A-E99F-2D45-ABE9-6276374EB907}">
      <dgm:prSet/>
      <dgm:spPr/>
      <dgm:t>
        <a:bodyPr/>
        <a:lstStyle/>
        <a:p>
          <a:endParaRPr lang="it-IT"/>
        </a:p>
      </dgm:t>
    </dgm:pt>
    <dgm:pt modelId="{9E479D4F-3D59-A343-B75D-F230192928F3}" type="sibTrans" cxnId="{128E261A-E99F-2D45-ABE9-6276374EB907}">
      <dgm:prSet/>
      <dgm:spPr/>
      <dgm:t>
        <a:bodyPr/>
        <a:lstStyle/>
        <a:p>
          <a:endParaRPr lang="it-IT"/>
        </a:p>
      </dgm:t>
    </dgm:pt>
    <dgm:pt modelId="{9E148616-3708-2641-B95F-6752ED26705C}" type="pres">
      <dgm:prSet presAssocID="{F992E6FC-D398-4248-822A-58C4FFCCF1CD}" presName="linear" presStyleCnt="0">
        <dgm:presLayoutVars>
          <dgm:animLvl val="lvl"/>
          <dgm:resizeHandles val="exact"/>
        </dgm:presLayoutVars>
      </dgm:prSet>
      <dgm:spPr/>
    </dgm:pt>
    <dgm:pt modelId="{B06039BA-756C-9F4A-9933-97AA695F6C7F}" type="pres">
      <dgm:prSet presAssocID="{C58FF43B-B1D7-8D4F-937C-F924430A1455}" presName="parentText" presStyleLbl="node1" presStyleIdx="0" presStyleCnt="6" custScaleY="137639" custLinFactNeighborX="-9604" custLinFactNeighborY="-87024">
        <dgm:presLayoutVars>
          <dgm:chMax val="0"/>
          <dgm:bulletEnabled val="1"/>
        </dgm:presLayoutVars>
      </dgm:prSet>
      <dgm:spPr/>
    </dgm:pt>
    <dgm:pt modelId="{27873CA4-1384-7149-81A1-BDFF77F213DE}" type="pres">
      <dgm:prSet presAssocID="{8721C4BC-8E8D-AB46-8DBF-ACEB18DE9E71}" presName="spacer" presStyleCnt="0"/>
      <dgm:spPr/>
    </dgm:pt>
    <dgm:pt modelId="{9235CF04-F17B-CE4F-8006-D53F42DDD509}" type="pres">
      <dgm:prSet presAssocID="{C774F03B-0598-4947-A670-F57700E928BF}" presName="parentText" presStyleLbl="node1" presStyleIdx="1" presStyleCnt="6">
        <dgm:presLayoutVars>
          <dgm:chMax val="0"/>
          <dgm:bulletEnabled val="1"/>
        </dgm:presLayoutVars>
      </dgm:prSet>
      <dgm:spPr/>
    </dgm:pt>
    <dgm:pt modelId="{443B1573-8A4A-3141-881D-713A317EB8E9}" type="pres">
      <dgm:prSet presAssocID="{0E7040AA-D7AD-B647-B270-A7CE6FBFBC10}" presName="spacer" presStyleCnt="0"/>
      <dgm:spPr/>
    </dgm:pt>
    <dgm:pt modelId="{349C5FDD-62A7-AA49-A6BC-96D0C23D8498}" type="pres">
      <dgm:prSet presAssocID="{37538F72-12FA-434D-8341-82F7EE12209F}" presName="parentText" presStyleLbl="node1" presStyleIdx="2" presStyleCnt="6">
        <dgm:presLayoutVars>
          <dgm:chMax val="0"/>
          <dgm:bulletEnabled val="1"/>
        </dgm:presLayoutVars>
      </dgm:prSet>
      <dgm:spPr/>
    </dgm:pt>
    <dgm:pt modelId="{81958C51-55F5-174C-8FE1-07F890953C65}" type="pres">
      <dgm:prSet presAssocID="{668DA880-E3A6-8148-8F65-1CA55205106A}" presName="spacer" presStyleCnt="0"/>
      <dgm:spPr/>
    </dgm:pt>
    <dgm:pt modelId="{D60B80AA-76C9-ED4B-B06A-E192CB5D718F}" type="pres">
      <dgm:prSet presAssocID="{E4C600AD-E9EB-8E41-B94B-EE23450F9D01}" presName="parentText" presStyleLbl="node1" presStyleIdx="3" presStyleCnt="6">
        <dgm:presLayoutVars>
          <dgm:chMax val="0"/>
          <dgm:bulletEnabled val="1"/>
        </dgm:presLayoutVars>
      </dgm:prSet>
      <dgm:spPr/>
    </dgm:pt>
    <dgm:pt modelId="{391DC9D9-A6E2-C544-B1FE-D6F8550F0586}" type="pres">
      <dgm:prSet presAssocID="{40401CB2-F714-0842-ABD5-834B00700F75}" presName="spacer" presStyleCnt="0"/>
      <dgm:spPr/>
    </dgm:pt>
    <dgm:pt modelId="{EC31FC2B-C2A5-8A44-A1D5-8F62964F4C4E}" type="pres">
      <dgm:prSet presAssocID="{CF5E9083-F5F0-E44F-BEA2-77B682F4467B}" presName="parentText" presStyleLbl="node1" presStyleIdx="4" presStyleCnt="6">
        <dgm:presLayoutVars>
          <dgm:chMax val="0"/>
          <dgm:bulletEnabled val="1"/>
        </dgm:presLayoutVars>
      </dgm:prSet>
      <dgm:spPr/>
    </dgm:pt>
    <dgm:pt modelId="{31C8DB76-1E43-5A4F-A2B9-F0818A1B60B2}" type="pres">
      <dgm:prSet presAssocID="{A8E3F6DD-B424-B040-A919-AD0EB561F544}" presName="spacer" presStyleCnt="0"/>
      <dgm:spPr/>
    </dgm:pt>
    <dgm:pt modelId="{6296A51A-D7B4-0748-815B-590CD603C607}" type="pres">
      <dgm:prSet presAssocID="{F6AF0EF8-1178-BA47-9624-98E3D9E22079}" presName="parentText" presStyleLbl="node1" presStyleIdx="5" presStyleCnt="6">
        <dgm:presLayoutVars>
          <dgm:chMax val="0"/>
          <dgm:bulletEnabled val="1"/>
        </dgm:presLayoutVars>
      </dgm:prSet>
      <dgm:spPr/>
    </dgm:pt>
  </dgm:ptLst>
  <dgm:cxnLst>
    <dgm:cxn modelId="{DFF1CF16-05CA-3747-9467-7E18827381C5}" type="presOf" srcId="{CF5E9083-F5F0-E44F-BEA2-77B682F4467B}" destId="{EC31FC2B-C2A5-8A44-A1D5-8F62964F4C4E}" srcOrd="0" destOrd="0" presId="urn:microsoft.com/office/officeart/2005/8/layout/vList2"/>
    <dgm:cxn modelId="{128E261A-E99F-2D45-ABE9-6276374EB907}" srcId="{F992E6FC-D398-4248-822A-58C4FFCCF1CD}" destId="{F6AF0EF8-1178-BA47-9624-98E3D9E22079}" srcOrd="5" destOrd="0" parTransId="{03AAFFB8-7F00-484B-AAE1-9CB95D6F443E}" sibTransId="{9E479D4F-3D59-A343-B75D-F230192928F3}"/>
    <dgm:cxn modelId="{F71D4524-2632-8E44-9856-AB332C79F49E}" srcId="{F992E6FC-D398-4248-822A-58C4FFCCF1CD}" destId="{CF5E9083-F5F0-E44F-BEA2-77B682F4467B}" srcOrd="4" destOrd="0" parTransId="{1B7647D8-A2B7-6846-8D8B-8FC5C55DD8B3}" sibTransId="{A8E3F6DD-B424-B040-A919-AD0EB561F544}"/>
    <dgm:cxn modelId="{729DF73E-E020-F44B-B17E-75DFC6658CD5}" type="presOf" srcId="{F992E6FC-D398-4248-822A-58C4FFCCF1CD}" destId="{9E148616-3708-2641-B95F-6752ED26705C}" srcOrd="0" destOrd="0" presId="urn:microsoft.com/office/officeart/2005/8/layout/vList2"/>
    <dgm:cxn modelId="{F914B040-199C-084B-A3DC-936E7F1C4484}" srcId="{F992E6FC-D398-4248-822A-58C4FFCCF1CD}" destId="{C774F03B-0598-4947-A670-F57700E928BF}" srcOrd="1" destOrd="0" parTransId="{9246044B-7DA2-814F-806E-52F4E2BC139E}" sibTransId="{0E7040AA-D7AD-B647-B270-A7CE6FBFBC10}"/>
    <dgm:cxn modelId="{5322A661-067D-1B49-8331-27621AFFFF90}" srcId="{F992E6FC-D398-4248-822A-58C4FFCCF1CD}" destId="{37538F72-12FA-434D-8341-82F7EE12209F}" srcOrd="2" destOrd="0" parTransId="{F5C53F6A-19C2-5342-A08F-FC4FC4EA3711}" sibTransId="{668DA880-E3A6-8148-8F65-1CA55205106A}"/>
    <dgm:cxn modelId="{9BEF566D-0B8D-2B45-8038-0704CF36ADC0}" type="presOf" srcId="{F6AF0EF8-1178-BA47-9624-98E3D9E22079}" destId="{6296A51A-D7B4-0748-815B-590CD603C607}" srcOrd="0" destOrd="0" presId="urn:microsoft.com/office/officeart/2005/8/layout/vList2"/>
    <dgm:cxn modelId="{C15E9A7F-D341-8441-B6E2-0A819C1209C1}" srcId="{F992E6FC-D398-4248-822A-58C4FFCCF1CD}" destId="{C58FF43B-B1D7-8D4F-937C-F924430A1455}" srcOrd="0" destOrd="0" parTransId="{500F35C6-9775-264B-AE3B-29EDF2358491}" sibTransId="{8721C4BC-8E8D-AB46-8DBF-ACEB18DE9E71}"/>
    <dgm:cxn modelId="{88226F93-87A1-B74B-91BF-192FC89C365C}" type="presOf" srcId="{E4C600AD-E9EB-8E41-B94B-EE23450F9D01}" destId="{D60B80AA-76C9-ED4B-B06A-E192CB5D718F}" srcOrd="0" destOrd="0" presId="urn:microsoft.com/office/officeart/2005/8/layout/vList2"/>
    <dgm:cxn modelId="{A2AE729F-DDE4-E54A-B7C0-852872DA0B21}" srcId="{F992E6FC-D398-4248-822A-58C4FFCCF1CD}" destId="{E4C600AD-E9EB-8E41-B94B-EE23450F9D01}" srcOrd="3" destOrd="0" parTransId="{59858EAA-0AF5-2546-A640-EAF8DEC7EFB2}" sibTransId="{40401CB2-F714-0842-ABD5-834B00700F75}"/>
    <dgm:cxn modelId="{373051C6-784B-C044-8815-19A11C8493AB}" type="presOf" srcId="{C774F03B-0598-4947-A670-F57700E928BF}" destId="{9235CF04-F17B-CE4F-8006-D53F42DDD509}" srcOrd="0" destOrd="0" presId="urn:microsoft.com/office/officeart/2005/8/layout/vList2"/>
    <dgm:cxn modelId="{EFF04DF6-89AC-D14C-BA52-CF915B8D9B29}" type="presOf" srcId="{37538F72-12FA-434D-8341-82F7EE12209F}" destId="{349C5FDD-62A7-AA49-A6BC-96D0C23D8498}" srcOrd="0" destOrd="0" presId="urn:microsoft.com/office/officeart/2005/8/layout/vList2"/>
    <dgm:cxn modelId="{77CDB0FC-54B8-5241-BDFE-519A02688735}" type="presOf" srcId="{C58FF43B-B1D7-8D4F-937C-F924430A1455}" destId="{B06039BA-756C-9F4A-9933-97AA695F6C7F}" srcOrd="0" destOrd="0" presId="urn:microsoft.com/office/officeart/2005/8/layout/vList2"/>
    <dgm:cxn modelId="{08DD66E1-57C4-104D-B92A-E05CC0454365}" type="presParOf" srcId="{9E148616-3708-2641-B95F-6752ED26705C}" destId="{B06039BA-756C-9F4A-9933-97AA695F6C7F}" srcOrd="0" destOrd="0" presId="urn:microsoft.com/office/officeart/2005/8/layout/vList2"/>
    <dgm:cxn modelId="{FD63A46A-6916-A748-88E6-4BF952DBBF67}" type="presParOf" srcId="{9E148616-3708-2641-B95F-6752ED26705C}" destId="{27873CA4-1384-7149-81A1-BDFF77F213DE}" srcOrd="1" destOrd="0" presId="urn:microsoft.com/office/officeart/2005/8/layout/vList2"/>
    <dgm:cxn modelId="{66706D43-CE51-EF4D-8527-2396CB459405}" type="presParOf" srcId="{9E148616-3708-2641-B95F-6752ED26705C}" destId="{9235CF04-F17B-CE4F-8006-D53F42DDD509}" srcOrd="2" destOrd="0" presId="urn:microsoft.com/office/officeart/2005/8/layout/vList2"/>
    <dgm:cxn modelId="{8F5D2A01-75D1-1A47-A2A8-FFF6BA7614CD}" type="presParOf" srcId="{9E148616-3708-2641-B95F-6752ED26705C}" destId="{443B1573-8A4A-3141-881D-713A317EB8E9}" srcOrd="3" destOrd="0" presId="urn:microsoft.com/office/officeart/2005/8/layout/vList2"/>
    <dgm:cxn modelId="{57403DE8-A316-4348-B0DD-13459D96F14D}" type="presParOf" srcId="{9E148616-3708-2641-B95F-6752ED26705C}" destId="{349C5FDD-62A7-AA49-A6BC-96D0C23D8498}" srcOrd="4" destOrd="0" presId="urn:microsoft.com/office/officeart/2005/8/layout/vList2"/>
    <dgm:cxn modelId="{F414420C-7758-D440-8A99-D9DEFFD01F48}" type="presParOf" srcId="{9E148616-3708-2641-B95F-6752ED26705C}" destId="{81958C51-55F5-174C-8FE1-07F890953C65}" srcOrd="5" destOrd="0" presId="urn:microsoft.com/office/officeart/2005/8/layout/vList2"/>
    <dgm:cxn modelId="{20A89720-70C7-7040-A227-A2302678276A}" type="presParOf" srcId="{9E148616-3708-2641-B95F-6752ED26705C}" destId="{D60B80AA-76C9-ED4B-B06A-E192CB5D718F}" srcOrd="6" destOrd="0" presId="urn:microsoft.com/office/officeart/2005/8/layout/vList2"/>
    <dgm:cxn modelId="{36174E8F-211B-884B-99A0-93A958F3B40C}" type="presParOf" srcId="{9E148616-3708-2641-B95F-6752ED26705C}" destId="{391DC9D9-A6E2-C544-B1FE-D6F8550F0586}" srcOrd="7" destOrd="0" presId="urn:microsoft.com/office/officeart/2005/8/layout/vList2"/>
    <dgm:cxn modelId="{EE4544A9-7A13-DC4D-B936-6B472B7EFC75}" type="presParOf" srcId="{9E148616-3708-2641-B95F-6752ED26705C}" destId="{EC31FC2B-C2A5-8A44-A1D5-8F62964F4C4E}" srcOrd="8" destOrd="0" presId="urn:microsoft.com/office/officeart/2005/8/layout/vList2"/>
    <dgm:cxn modelId="{8C6B54DA-C3E6-B64D-A285-B869F48B098F}" type="presParOf" srcId="{9E148616-3708-2641-B95F-6752ED26705C}" destId="{31C8DB76-1E43-5A4F-A2B9-F0818A1B60B2}" srcOrd="9" destOrd="0" presId="urn:microsoft.com/office/officeart/2005/8/layout/vList2"/>
    <dgm:cxn modelId="{F2E27B5D-C169-7F46-8FD3-EA46B2AC4016}" type="presParOf" srcId="{9E148616-3708-2641-B95F-6752ED26705C}" destId="{6296A51A-D7B4-0748-815B-590CD603C607}" srcOrd="10"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ABBB7F5-2ED4-DD4E-B506-FBA444DF67D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it-IT"/>
        </a:p>
      </dgm:t>
    </dgm:pt>
    <dgm:pt modelId="{387F732D-A4A2-FE46-BC95-FFFBF60B16EE}">
      <dgm:prSet custT="1"/>
      <dgm:spPr>
        <a:solidFill>
          <a:srgbClr val="FF0000"/>
        </a:solidFill>
      </dgm:spPr>
      <dgm:t>
        <a:bodyPr/>
        <a:lstStyle/>
        <a:p>
          <a:pPr rtl="0"/>
          <a:r>
            <a:rPr lang="it-IT" sz="1400" dirty="0"/>
            <a:t>GOVERANCE ECONOMICA</a:t>
          </a:r>
        </a:p>
      </dgm:t>
    </dgm:pt>
    <dgm:pt modelId="{529516BA-BADC-454A-81D0-98D7BAB053B1}" type="parTrans" cxnId="{FE8189AB-AC79-F24B-86E0-142B1C6804FE}">
      <dgm:prSet/>
      <dgm:spPr/>
      <dgm:t>
        <a:bodyPr/>
        <a:lstStyle/>
        <a:p>
          <a:endParaRPr lang="it-IT" sz="1400"/>
        </a:p>
      </dgm:t>
    </dgm:pt>
    <dgm:pt modelId="{4B9EEC0C-AFAB-524A-830F-227A0E89A210}" type="sibTrans" cxnId="{FE8189AB-AC79-F24B-86E0-142B1C6804FE}">
      <dgm:prSet/>
      <dgm:spPr/>
      <dgm:t>
        <a:bodyPr/>
        <a:lstStyle/>
        <a:p>
          <a:endParaRPr lang="it-IT" sz="1400"/>
        </a:p>
      </dgm:t>
    </dgm:pt>
    <dgm:pt modelId="{1E3587F8-4486-974B-B2A0-4FD20A3A265F}">
      <dgm:prSet custT="1"/>
      <dgm:spPr/>
      <dgm:t>
        <a:bodyPr/>
        <a:lstStyle/>
        <a:p>
          <a:pPr rtl="0"/>
          <a:r>
            <a:rPr lang="it-IT" sz="1400" dirty="0"/>
            <a:t>2017 – Tutti i rapporti paese usano obiettivi sociali con cui misurano l’avanzamento verso i 20 principi del Pilastro</a:t>
          </a:r>
        </a:p>
      </dgm:t>
    </dgm:pt>
    <dgm:pt modelId="{EBF7CAF5-CD7B-4E47-9526-17E21F52F92F}" type="parTrans" cxnId="{51974386-7A03-314A-A3FC-9BEC263A010D}">
      <dgm:prSet/>
      <dgm:spPr/>
      <dgm:t>
        <a:bodyPr/>
        <a:lstStyle/>
        <a:p>
          <a:endParaRPr lang="it-IT" sz="1400"/>
        </a:p>
      </dgm:t>
    </dgm:pt>
    <dgm:pt modelId="{89631972-165D-404B-8F1B-36F7BDC42A03}" type="sibTrans" cxnId="{51974386-7A03-314A-A3FC-9BEC263A010D}">
      <dgm:prSet/>
      <dgm:spPr/>
      <dgm:t>
        <a:bodyPr/>
        <a:lstStyle/>
        <a:p>
          <a:endParaRPr lang="it-IT" sz="1400"/>
        </a:p>
      </dgm:t>
    </dgm:pt>
    <dgm:pt modelId="{76AA26DE-4747-494E-BA8C-8EE8B2290F65}">
      <dgm:prSet custT="1"/>
      <dgm:spPr/>
      <dgm:t>
        <a:bodyPr/>
        <a:lstStyle/>
        <a:p>
          <a:pPr rtl="0"/>
          <a:r>
            <a:rPr lang="it-IT" sz="1400" dirty="0"/>
            <a:t>2018 – La definizione della CES di coinvolgimento dei sindacati (tempestività, adeguatezza e capacità) è parte dell’</a:t>
          </a:r>
          <a:r>
            <a:rPr lang="it-IT" sz="1400" dirty="0" err="1"/>
            <a:t>acquis</a:t>
          </a:r>
          <a:r>
            <a:rPr lang="it-IT" sz="1400" dirty="0"/>
            <a:t> comunitario. L’Indice di coinvolgimento sindacale è operativo. </a:t>
          </a:r>
        </a:p>
      </dgm:t>
    </dgm:pt>
    <dgm:pt modelId="{75AD3186-FFCA-8C4B-8FD4-1EA0CF82ECD7}" type="parTrans" cxnId="{0D59191D-E83A-E445-B7A4-84E7C90B33D7}">
      <dgm:prSet/>
      <dgm:spPr/>
      <dgm:t>
        <a:bodyPr/>
        <a:lstStyle/>
        <a:p>
          <a:endParaRPr lang="it-IT" sz="1400"/>
        </a:p>
      </dgm:t>
    </dgm:pt>
    <dgm:pt modelId="{0E144F13-36C2-494F-BA30-9311B0527B38}" type="sibTrans" cxnId="{0D59191D-E83A-E445-B7A4-84E7C90B33D7}">
      <dgm:prSet/>
      <dgm:spPr/>
      <dgm:t>
        <a:bodyPr/>
        <a:lstStyle/>
        <a:p>
          <a:endParaRPr lang="it-IT" sz="1400"/>
        </a:p>
      </dgm:t>
    </dgm:pt>
    <dgm:pt modelId="{45876125-A46A-3C4D-9983-2CE7B3799CD3}">
      <dgm:prSet custT="1"/>
      <dgm:spPr/>
      <dgm:t>
        <a:bodyPr/>
        <a:lstStyle/>
        <a:p>
          <a:pPr rtl="0"/>
          <a:r>
            <a:rPr lang="it-IT" sz="1400" dirty="0"/>
            <a:t>2016 – 2019: 4 Rapporti contenti indicazioni sindacali per le Analisi Paese + 40 incontri tra sindacati nazionali e i team-paese della Commissione europea.</a:t>
          </a:r>
        </a:p>
      </dgm:t>
    </dgm:pt>
    <dgm:pt modelId="{2C69FF1A-F766-D245-A6A0-3CF6A0E41CDB}" type="parTrans" cxnId="{F09F293F-BCE1-CD4F-AEA6-683DB9B2A522}">
      <dgm:prSet/>
      <dgm:spPr/>
      <dgm:t>
        <a:bodyPr/>
        <a:lstStyle/>
        <a:p>
          <a:endParaRPr lang="it-IT" sz="1400"/>
        </a:p>
      </dgm:t>
    </dgm:pt>
    <dgm:pt modelId="{07F7C920-EB30-1A48-AEAB-EAC5D62780E6}" type="sibTrans" cxnId="{F09F293F-BCE1-CD4F-AEA6-683DB9B2A522}">
      <dgm:prSet/>
      <dgm:spPr/>
      <dgm:t>
        <a:bodyPr/>
        <a:lstStyle/>
        <a:p>
          <a:endParaRPr lang="it-IT" sz="1400"/>
        </a:p>
      </dgm:t>
    </dgm:pt>
    <dgm:pt modelId="{46B04CA3-8F98-9A42-B3E7-FA2FEE0CD7BB}">
      <dgm:prSet custT="1"/>
      <dgm:spPr/>
      <dgm:t>
        <a:bodyPr/>
        <a:lstStyle/>
        <a:p>
          <a:pPr rtl="0"/>
          <a:r>
            <a:rPr lang="it-IT" sz="1400" dirty="0"/>
            <a:t>2018 – 2019: esercizio congiunto per valutare lo stato del dialogo sociale con EMCO e raccomandazioni specifiche per paese</a:t>
          </a:r>
        </a:p>
      </dgm:t>
    </dgm:pt>
    <dgm:pt modelId="{65438B29-6C36-AA4F-964C-B66B00BD8D19}" type="parTrans" cxnId="{7CFC5F2C-B23D-BD47-B88A-09B74821979B}">
      <dgm:prSet/>
      <dgm:spPr/>
      <dgm:t>
        <a:bodyPr/>
        <a:lstStyle/>
        <a:p>
          <a:endParaRPr lang="it-IT" sz="1400"/>
        </a:p>
      </dgm:t>
    </dgm:pt>
    <dgm:pt modelId="{1B5D8DCD-5A88-0645-886D-88BB73F48E42}" type="sibTrans" cxnId="{7CFC5F2C-B23D-BD47-B88A-09B74821979B}">
      <dgm:prSet/>
      <dgm:spPr/>
      <dgm:t>
        <a:bodyPr/>
        <a:lstStyle/>
        <a:p>
          <a:endParaRPr lang="it-IT" sz="1400"/>
        </a:p>
      </dgm:t>
    </dgm:pt>
    <dgm:pt modelId="{278C7E52-3196-EF4D-AC22-9365935AE8EC}">
      <dgm:prSet custT="1"/>
      <dgm:spPr/>
      <dgm:t>
        <a:bodyPr/>
        <a:lstStyle/>
        <a:p>
          <a:pPr rtl="0"/>
          <a:r>
            <a:rPr lang="it-IT" sz="1400" dirty="0"/>
            <a:t>Metà delle raccomandazioni specifiche per paese nel 2019 mettono in atto il Pilastro – per la prima volta dall’inizio della crisi l’Area euro ha espansione fiscale</a:t>
          </a:r>
        </a:p>
      </dgm:t>
    </dgm:pt>
    <dgm:pt modelId="{C59B0A13-48C7-1F4B-AB3A-672982177907}" type="parTrans" cxnId="{72E05685-44D4-7940-9EEE-CA3E77E05793}">
      <dgm:prSet/>
      <dgm:spPr/>
      <dgm:t>
        <a:bodyPr/>
        <a:lstStyle/>
        <a:p>
          <a:endParaRPr lang="it-IT" sz="1400"/>
        </a:p>
      </dgm:t>
    </dgm:pt>
    <dgm:pt modelId="{CE049BBF-82DB-3A43-8B67-DC14CBBB10F1}" type="sibTrans" cxnId="{72E05685-44D4-7940-9EEE-CA3E77E05793}">
      <dgm:prSet/>
      <dgm:spPr/>
      <dgm:t>
        <a:bodyPr/>
        <a:lstStyle/>
        <a:p>
          <a:endParaRPr lang="it-IT" sz="1400"/>
        </a:p>
      </dgm:t>
    </dgm:pt>
    <dgm:pt modelId="{7085C649-88FF-644F-9140-B692A8B96217}" type="pres">
      <dgm:prSet presAssocID="{BABBB7F5-2ED4-DD4E-B506-FBA444DF67DC}" presName="linear" presStyleCnt="0">
        <dgm:presLayoutVars>
          <dgm:animLvl val="lvl"/>
          <dgm:resizeHandles val="exact"/>
        </dgm:presLayoutVars>
      </dgm:prSet>
      <dgm:spPr/>
    </dgm:pt>
    <dgm:pt modelId="{CFEEDE6E-55B9-454B-BCC0-D07EF60AE11B}" type="pres">
      <dgm:prSet presAssocID="{387F732D-A4A2-FE46-BC95-FFFBF60B16EE}" presName="parentText" presStyleLbl="node1" presStyleIdx="0" presStyleCnt="6" custLinFactNeighborY="90605">
        <dgm:presLayoutVars>
          <dgm:chMax val="0"/>
          <dgm:bulletEnabled val="1"/>
        </dgm:presLayoutVars>
      </dgm:prSet>
      <dgm:spPr/>
    </dgm:pt>
    <dgm:pt modelId="{DFDDF0B9-145C-8548-9003-2D846D6D01FC}" type="pres">
      <dgm:prSet presAssocID="{4B9EEC0C-AFAB-524A-830F-227A0E89A210}" presName="spacer" presStyleCnt="0"/>
      <dgm:spPr/>
    </dgm:pt>
    <dgm:pt modelId="{21378FE2-8E71-9F44-918B-A0B7663BC917}" type="pres">
      <dgm:prSet presAssocID="{1E3587F8-4486-974B-B2A0-4FD20A3A265F}" presName="parentText" presStyleLbl="node1" presStyleIdx="1" presStyleCnt="6" custLinFactNeighborX="-147" custLinFactNeighborY="50214">
        <dgm:presLayoutVars>
          <dgm:chMax val="0"/>
          <dgm:bulletEnabled val="1"/>
        </dgm:presLayoutVars>
      </dgm:prSet>
      <dgm:spPr/>
    </dgm:pt>
    <dgm:pt modelId="{96D2A4DF-A0D9-A345-B071-5F18749386C1}" type="pres">
      <dgm:prSet presAssocID="{89631972-165D-404B-8F1B-36F7BDC42A03}" presName="spacer" presStyleCnt="0"/>
      <dgm:spPr/>
    </dgm:pt>
    <dgm:pt modelId="{0AA29E0A-E2DC-BA41-A79B-E8A0D50FF3F8}" type="pres">
      <dgm:prSet presAssocID="{76AA26DE-4747-494E-BA8C-8EE8B2290F65}" presName="parentText" presStyleLbl="node1" presStyleIdx="2" presStyleCnt="6" custLinFactNeighborY="-33856">
        <dgm:presLayoutVars>
          <dgm:chMax val="0"/>
          <dgm:bulletEnabled val="1"/>
        </dgm:presLayoutVars>
      </dgm:prSet>
      <dgm:spPr/>
    </dgm:pt>
    <dgm:pt modelId="{4A0DB780-C2A7-D746-A783-CE3DEF9676D0}" type="pres">
      <dgm:prSet presAssocID="{0E144F13-36C2-494F-BA30-9311B0527B38}" presName="spacer" presStyleCnt="0"/>
      <dgm:spPr/>
    </dgm:pt>
    <dgm:pt modelId="{3F3C270D-4438-1F41-9AA0-5453725A5A7E}" type="pres">
      <dgm:prSet presAssocID="{45876125-A46A-3C4D-9983-2CE7B3799CD3}" presName="parentText" presStyleLbl="node1" presStyleIdx="3" presStyleCnt="6" custLinFactNeighborX="294" custLinFactNeighborY="-53744">
        <dgm:presLayoutVars>
          <dgm:chMax val="0"/>
          <dgm:bulletEnabled val="1"/>
        </dgm:presLayoutVars>
      </dgm:prSet>
      <dgm:spPr/>
    </dgm:pt>
    <dgm:pt modelId="{11457A13-FF02-3542-9F58-EAB256AD00C1}" type="pres">
      <dgm:prSet presAssocID="{07F7C920-EB30-1A48-AEAB-EAC5D62780E6}" presName="spacer" presStyleCnt="0"/>
      <dgm:spPr/>
    </dgm:pt>
    <dgm:pt modelId="{2B85C74A-D8B7-8F41-B73D-7D69544C7404}" type="pres">
      <dgm:prSet presAssocID="{46B04CA3-8F98-9A42-B3E7-FA2FEE0CD7BB}" presName="parentText" presStyleLbl="node1" presStyleIdx="4" presStyleCnt="6" custLinFactNeighborX="147" custLinFactNeighborY="-56315">
        <dgm:presLayoutVars>
          <dgm:chMax val="0"/>
          <dgm:bulletEnabled val="1"/>
        </dgm:presLayoutVars>
      </dgm:prSet>
      <dgm:spPr/>
    </dgm:pt>
    <dgm:pt modelId="{D840E366-CF68-6644-8CB2-3D3E308ADB3B}" type="pres">
      <dgm:prSet presAssocID="{1B5D8DCD-5A88-0645-886D-88BB73F48E42}" presName="spacer" presStyleCnt="0"/>
      <dgm:spPr/>
    </dgm:pt>
    <dgm:pt modelId="{9FBE96FD-9F20-A04C-AD84-3801528C3F48}" type="pres">
      <dgm:prSet presAssocID="{278C7E52-3196-EF4D-AC22-9365935AE8EC}" presName="parentText" presStyleLbl="node1" presStyleIdx="5" presStyleCnt="6" custLinFactNeighborX="147" custLinFactNeighborY="-76138">
        <dgm:presLayoutVars>
          <dgm:chMax val="0"/>
          <dgm:bulletEnabled val="1"/>
        </dgm:presLayoutVars>
      </dgm:prSet>
      <dgm:spPr/>
    </dgm:pt>
  </dgm:ptLst>
  <dgm:cxnLst>
    <dgm:cxn modelId="{5210911C-51E8-D44B-B9DA-4534AE1FBC98}" type="presOf" srcId="{BABBB7F5-2ED4-DD4E-B506-FBA444DF67DC}" destId="{7085C649-88FF-644F-9140-B692A8B96217}" srcOrd="0" destOrd="0" presId="urn:microsoft.com/office/officeart/2005/8/layout/vList2"/>
    <dgm:cxn modelId="{0D59191D-E83A-E445-B7A4-84E7C90B33D7}" srcId="{BABBB7F5-2ED4-DD4E-B506-FBA444DF67DC}" destId="{76AA26DE-4747-494E-BA8C-8EE8B2290F65}" srcOrd="2" destOrd="0" parTransId="{75AD3186-FFCA-8C4B-8FD4-1EA0CF82ECD7}" sibTransId="{0E144F13-36C2-494F-BA30-9311B0527B38}"/>
    <dgm:cxn modelId="{F6C4B21E-87AA-044F-9AC9-DCA8813DBAAA}" type="presOf" srcId="{45876125-A46A-3C4D-9983-2CE7B3799CD3}" destId="{3F3C270D-4438-1F41-9AA0-5453725A5A7E}" srcOrd="0" destOrd="0" presId="urn:microsoft.com/office/officeart/2005/8/layout/vList2"/>
    <dgm:cxn modelId="{A55FE025-BAF2-A641-8E5D-ADFC058EE873}" type="presOf" srcId="{76AA26DE-4747-494E-BA8C-8EE8B2290F65}" destId="{0AA29E0A-E2DC-BA41-A79B-E8A0D50FF3F8}" srcOrd="0" destOrd="0" presId="urn:microsoft.com/office/officeart/2005/8/layout/vList2"/>
    <dgm:cxn modelId="{7CFC5F2C-B23D-BD47-B88A-09B74821979B}" srcId="{BABBB7F5-2ED4-DD4E-B506-FBA444DF67DC}" destId="{46B04CA3-8F98-9A42-B3E7-FA2FEE0CD7BB}" srcOrd="4" destOrd="0" parTransId="{65438B29-6C36-AA4F-964C-B66B00BD8D19}" sibTransId="{1B5D8DCD-5A88-0645-886D-88BB73F48E42}"/>
    <dgm:cxn modelId="{76ADE338-53BE-2D45-BCAA-A6E70263B1BC}" type="presOf" srcId="{46B04CA3-8F98-9A42-B3E7-FA2FEE0CD7BB}" destId="{2B85C74A-D8B7-8F41-B73D-7D69544C7404}" srcOrd="0" destOrd="0" presId="urn:microsoft.com/office/officeart/2005/8/layout/vList2"/>
    <dgm:cxn modelId="{43442C3E-5E09-194E-9B9C-39E32067E613}" type="presOf" srcId="{1E3587F8-4486-974B-B2A0-4FD20A3A265F}" destId="{21378FE2-8E71-9F44-918B-A0B7663BC917}" srcOrd="0" destOrd="0" presId="urn:microsoft.com/office/officeart/2005/8/layout/vList2"/>
    <dgm:cxn modelId="{F09F293F-BCE1-CD4F-AEA6-683DB9B2A522}" srcId="{BABBB7F5-2ED4-DD4E-B506-FBA444DF67DC}" destId="{45876125-A46A-3C4D-9983-2CE7B3799CD3}" srcOrd="3" destOrd="0" parTransId="{2C69FF1A-F766-D245-A6A0-3CF6A0E41CDB}" sibTransId="{07F7C920-EB30-1A48-AEAB-EAC5D62780E6}"/>
    <dgm:cxn modelId="{4625C757-0D85-E74A-92E6-2796D04B612E}" type="presOf" srcId="{278C7E52-3196-EF4D-AC22-9365935AE8EC}" destId="{9FBE96FD-9F20-A04C-AD84-3801528C3F48}" srcOrd="0" destOrd="0" presId="urn:microsoft.com/office/officeart/2005/8/layout/vList2"/>
    <dgm:cxn modelId="{478C2B7C-9E4A-F641-917F-3B6C7D1E8AA6}" type="presOf" srcId="{387F732D-A4A2-FE46-BC95-FFFBF60B16EE}" destId="{CFEEDE6E-55B9-454B-BCC0-D07EF60AE11B}" srcOrd="0" destOrd="0" presId="urn:microsoft.com/office/officeart/2005/8/layout/vList2"/>
    <dgm:cxn modelId="{72E05685-44D4-7940-9EEE-CA3E77E05793}" srcId="{BABBB7F5-2ED4-DD4E-B506-FBA444DF67DC}" destId="{278C7E52-3196-EF4D-AC22-9365935AE8EC}" srcOrd="5" destOrd="0" parTransId="{C59B0A13-48C7-1F4B-AB3A-672982177907}" sibTransId="{CE049BBF-82DB-3A43-8B67-DC14CBBB10F1}"/>
    <dgm:cxn modelId="{51974386-7A03-314A-A3FC-9BEC263A010D}" srcId="{BABBB7F5-2ED4-DD4E-B506-FBA444DF67DC}" destId="{1E3587F8-4486-974B-B2A0-4FD20A3A265F}" srcOrd="1" destOrd="0" parTransId="{EBF7CAF5-CD7B-4E47-9526-17E21F52F92F}" sibTransId="{89631972-165D-404B-8F1B-36F7BDC42A03}"/>
    <dgm:cxn modelId="{FE8189AB-AC79-F24B-86E0-142B1C6804FE}" srcId="{BABBB7F5-2ED4-DD4E-B506-FBA444DF67DC}" destId="{387F732D-A4A2-FE46-BC95-FFFBF60B16EE}" srcOrd="0" destOrd="0" parTransId="{529516BA-BADC-454A-81D0-98D7BAB053B1}" sibTransId="{4B9EEC0C-AFAB-524A-830F-227A0E89A210}"/>
    <dgm:cxn modelId="{008DCFED-CB19-F946-911A-C9B9D27B0377}" type="presParOf" srcId="{7085C649-88FF-644F-9140-B692A8B96217}" destId="{CFEEDE6E-55B9-454B-BCC0-D07EF60AE11B}" srcOrd="0" destOrd="0" presId="urn:microsoft.com/office/officeart/2005/8/layout/vList2"/>
    <dgm:cxn modelId="{65EB2D85-7BC7-2143-B0A3-24733EBDB70C}" type="presParOf" srcId="{7085C649-88FF-644F-9140-B692A8B96217}" destId="{DFDDF0B9-145C-8548-9003-2D846D6D01FC}" srcOrd="1" destOrd="0" presId="urn:microsoft.com/office/officeart/2005/8/layout/vList2"/>
    <dgm:cxn modelId="{939C4E60-8078-9845-8DFD-7AB79A59615A}" type="presParOf" srcId="{7085C649-88FF-644F-9140-B692A8B96217}" destId="{21378FE2-8E71-9F44-918B-A0B7663BC917}" srcOrd="2" destOrd="0" presId="urn:microsoft.com/office/officeart/2005/8/layout/vList2"/>
    <dgm:cxn modelId="{CCCA282C-BD27-1E4D-82C9-168C05334C45}" type="presParOf" srcId="{7085C649-88FF-644F-9140-B692A8B96217}" destId="{96D2A4DF-A0D9-A345-B071-5F18749386C1}" srcOrd="3" destOrd="0" presId="urn:microsoft.com/office/officeart/2005/8/layout/vList2"/>
    <dgm:cxn modelId="{79E222D7-3DF7-CC44-A79A-4C38BF663124}" type="presParOf" srcId="{7085C649-88FF-644F-9140-B692A8B96217}" destId="{0AA29E0A-E2DC-BA41-A79B-E8A0D50FF3F8}" srcOrd="4" destOrd="0" presId="urn:microsoft.com/office/officeart/2005/8/layout/vList2"/>
    <dgm:cxn modelId="{ACE3FE64-243C-AB40-ADFF-AEC6F90A9016}" type="presParOf" srcId="{7085C649-88FF-644F-9140-B692A8B96217}" destId="{4A0DB780-C2A7-D746-A783-CE3DEF9676D0}" srcOrd="5" destOrd="0" presId="urn:microsoft.com/office/officeart/2005/8/layout/vList2"/>
    <dgm:cxn modelId="{266A24F7-4E27-6247-855B-39C56245F1D1}" type="presParOf" srcId="{7085C649-88FF-644F-9140-B692A8B96217}" destId="{3F3C270D-4438-1F41-9AA0-5453725A5A7E}" srcOrd="6" destOrd="0" presId="urn:microsoft.com/office/officeart/2005/8/layout/vList2"/>
    <dgm:cxn modelId="{EE540ECB-6085-D541-8E1B-896D27C570B3}" type="presParOf" srcId="{7085C649-88FF-644F-9140-B692A8B96217}" destId="{11457A13-FF02-3542-9F58-EAB256AD00C1}" srcOrd="7" destOrd="0" presId="urn:microsoft.com/office/officeart/2005/8/layout/vList2"/>
    <dgm:cxn modelId="{F77183D8-8153-0140-A4BF-1BA46FA56A99}" type="presParOf" srcId="{7085C649-88FF-644F-9140-B692A8B96217}" destId="{2B85C74A-D8B7-8F41-B73D-7D69544C7404}" srcOrd="8" destOrd="0" presId="urn:microsoft.com/office/officeart/2005/8/layout/vList2"/>
    <dgm:cxn modelId="{46BD2A78-275B-9444-81E9-404FB2BB02ED}" type="presParOf" srcId="{7085C649-88FF-644F-9140-B692A8B96217}" destId="{D840E366-CF68-6644-8CB2-3D3E308ADB3B}" srcOrd="9" destOrd="0" presId="urn:microsoft.com/office/officeart/2005/8/layout/vList2"/>
    <dgm:cxn modelId="{415FBE15-B50C-654B-8CDC-06494718B185}" type="presParOf" srcId="{7085C649-88FF-644F-9140-B692A8B96217}" destId="{9FBE96FD-9F20-A04C-AD84-3801528C3F48}" srcOrd="10" destOrd="0" presId="urn:microsoft.com/office/officeart/2005/8/layout/vList2"/>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7629516-9792-794B-A6FD-ABF89CF09BB4}" type="doc">
      <dgm:prSet loTypeId="urn:microsoft.com/office/officeart/2005/8/layout/vList2" loCatId="list" qsTypeId="urn:microsoft.com/office/officeart/2005/8/quickstyle/3D5" qsCatId="3D" csTypeId="urn:microsoft.com/office/officeart/2005/8/colors/accent1_2" csCatId="accent1" phldr="1"/>
      <dgm:spPr/>
      <dgm:t>
        <a:bodyPr/>
        <a:lstStyle/>
        <a:p>
          <a:endParaRPr lang="it-IT"/>
        </a:p>
      </dgm:t>
    </dgm:pt>
    <dgm:pt modelId="{5E5AA68C-0341-4A4A-8CA8-15DAA66AC3A0}">
      <dgm:prSet custT="1"/>
      <dgm:spPr>
        <a:solidFill>
          <a:srgbClr val="FF0000"/>
        </a:solidFill>
      </dgm:spPr>
      <dgm:t>
        <a:bodyPr/>
        <a:lstStyle/>
        <a:p>
          <a:pPr rtl="0"/>
          <a:r>
            <a:rPr lang="it-IT" sz="1600" dirty="0"/>
            <a:t>IMMIGRAZIONE</a:t>
          </a:r>
        </a:p>
      </dgm:t>
    </dgm:pt>
    <dgm:pt modelId="{AB59C540-2F50-C44A-AA68-3CBFB6013821}" type="parTrans" cxnId="{10755134-4972-BB4A-A6AA-F96284DEEAFB}">
      <dgm:prSet/>
      <dgm:spPr/>
      <dgm:t>
        <a:bodyPr/>
        <a:lstStyle/>
        <a:p>
          <a:endParaRPr lang="it-IT"/>
        </a:p>
      </dgm:t>
    </dgm:pt>
    <dgm:pt modelId="{4769A933-BC1D-354B-B168-C57E9BA10482}" type="sibTrans" cxnId="{10755134-4972-BB4A-A6AA-F96284DEEAFB}">
      <dgm:prSet/>
      <dgm:spPr/>
      <dgm:t>
        <a:bodyPr/>
        <a:lstStyle/>
        <a:p>
          <a:endParaRPr lang="it-IT"/>
        </a:p>
      </dgm:t>
    </dgm:pt>
    <dgm:pt modelId="{BC005B28-41BB-254E-9985-B9F7525F3A1C}">
      <dgm:prSet/>
      <dgm:spPr/>
      <dgm:t>
        <a:bodyPr/>
        <a:lstStyle/>
        <a:p>
          <a:pPr rtl="0"/>
          <a:r>
            <a:rPr lang="it-IT" dirty="0"/>
            <a:t>2017 – </a:t>
          </a:r>
          <a:r>
            <a:rPr lang="it-IT" dirty="0" err="1"/>
            <a:t>Partneriato</a:t>
          </a:r>
          <a:r>
            <a:rPr lang="it-IT" dirty="0"/>
            <a:t> europeo per l’integrazione dei rifugiati. </a:t>
          </a:r>
        </a:p>
      </dgm:t>
    </dgm:pt>
    <dgm:pt modelId="{15692B09-82BA-4E48-8FC4-F306CEF818DC}" type="parTrans" cxnId="{0CD03455-2D6B-F445-A3AE-4A181111E70F}">
      <dgm:prSet/>
      <dgm:spPr/>
      <dgm:t>
        <a:bodyPr/>
        <a:lstStyle/>
        <a:p>
          <a:endParaRPr lang="it-IT"/>
        </a:p>
      </dgm:t>
    </dgm:pt>
    <dgm:pt modelId="{118C82B0-77EA-2648-9961-CB75BA1B4BAF}" type="sibTrans" cxnId="{0CD03455-2D6B-F445-A3AE-4A181111E70F}">
      <dgm:prSet/>
      <dgm:spPr/>
      <dgm:t>
        <a:bodyPr/>
        <a:lstStyle/>
        <a:p>
          <a:endParaRPr lang="it-IT"/>
        </a:p>
      </dgm:t>
    </dgm:pt>
    <dgm:pt modelId="{108F1681-FDAE-314B-BCFE-7C1359698E87}">
      <dgm:prSet/>
      <dgm:spPr/>
      <dgm:t>
        <a:bodyPr/>
        <a:lstStyle/>
        <a:p>
          <a:pPr rtl="0"/>
          <a:r>
            <a:rPr lang="it-IT" dirty="0"/>
            <a:t>Progetto </a:t>
          </a:r>
          <a:r>
            <a:rPr lang="it-IT" dirty="0" err="1"/>
            <a:t>Labour-Int</a:t>
          </a:r>
          <a:r>
            <a:rPr lang="it-IT" dirty="0"/>
            <a:t> - BEST PRACTICE!!!</a:t>
          </a:r>
        </a:p>
      </dgm:t>
    </dgm:pt>
    <dgm:pt modelId="{BF1FC5AE-6266-184D-B01C-1180958FC0C8}" type="parTrans" cxnId="{55FFB0BA-09E0-7E43-B368-A90430D071D3}">
      <dgm:prSet/>
      <dgm:spPr/>
      <dgm:t>
        <a:bodyPr/>
        <a:lstStyle/>
        <a:p>
          <a:endParaRPr lang="it-IT"/>
        </a:p>
      </dgm:t>
    </dgm:pt>
    <dgm:pt modelId="{4631E17F-B0A1-514C-87AA-38E8E9FB0F9E}" type="sibTrans" cxnId="{55FFB0BA-09E0-7E43-B368-A90430D071D3}">
      <dgm:prSet/>
      <dgm:spPr/>
      <dgm:t>
        <a:bodyPr/>
        <a:lstStyle/>
        <a:p>
          <a:endParaRPr lang="it-IT"/>
        </a:p>
      </dgm:t>
    </dgm:pt>
    <dgm:pt modelId="{645B2030-99E6-4147-8BFC-A3DF772EE06C}">
      <dgm:prSet/>
      <dgm:spPr/>
      <dgm:t>
        <a:bodyPr/>
        <a:lstStyle/>
        <a:p>
          <a:pPr rtl="0"/>
          <a:r>
            <a:rPr lang="it-IT"/>
            <a:t>UnionMigrantNet</a:t>
          </a:r>
        </a:p>
      </dgm:t>
    </dgm:pt>
    <dgm:pt modelId="{25FAB5AB-C837-034B-963A-A3EFE9D0ABB4}" type="parTrans" cxnId="{11E4F5EF-92E7-FD44-B3F7-57B59010D062}">
      <dgm:prSet/>
      <dgm:spPr/>
      <dgm:t>
        <a:bodyPr/>
        <a:lstStyle/>
        <a:p>
          <a:endParaRPr lang="it-IT"/>
        </a:p>
      </dgm:t>
    </dgm:pt>
    <dgm:pt modelId="{AC40EB41-BA44-3448-B8BB-0121DB025C52}" type="sibTrans" cxnId="{11E4F5EF-92E7-FD44-B3F7-57B59010D062}">
      <dgm:prSet/>
      <dgm:spPr/>
      <dgm:t>
        <a:bodyPr/>
        <a:lstStyle/>
        <a:p>
          <a:endParaRPr lang="it-IT"/>
        </a:p>
      </dgm:t>
    </dgm:pt>
    <dgm:pt modelId="{4C0055C5-CF4E-6741-821B-729FE55793BE}" type="pres">
      <dgm:prSet presAssocID="{A7629516-9792-794B-A6FD-ABF89CF09BB4}" presName="linear" presStyleCnt="0">
        <dgm:presLayoutVars>
          <dgm:animLvl val="lvl"/>
          <dgm:resizeHandles val="exact"/>
        </dgm:presLayoutVars>
      </dgm:prSet>
      <dgm:spPr/>
    </dgm:pt>
    <dgm:pt modelId="{5564CC05-AF5A-F343-A0A4-DE909098486C}" type="pres">
      <dgm:prSet presAssocID="{5E5AA68C-0341-4A4A-8CA8-15DAA66AC3A0}" presName="parentText" presStyleLbl="node1" presStyleIdx="0" presStyleCnt="4">
        <dgm:presLayoutVars>
          <dgm:chMax val="0"/>
          <dgm:bulletEnabled val="1"/>
        </dgm:presLayoutVars>
      </dgm:prSet>
      <dgm:spPr/>
    </dgm:pt>
    <dgm:pt modelId="{7C70BE13-333F-5C49-8D4B-B20F7AB570C7}" type="pres">
      <dgm:prSet presAssocID="{4769A933-BC1D-354B-B168-C57E9BA10482}" presName="spacer" presStyleCnt="0"/>
      <dgm:spPr/>
    </dgm:pt>
    <dgm:pt modelId="{CC1BC851-FAD0-7340-8D0E-6F65FB7AD7A4}" type="pres">
      <dgm:prSet presAssocID="{BC005B28-41BB-254E-9985-B9F7525F3A1C}" presName="parentText" presStyleLbl="node1" presStyleIdx="1" presStyleCnt="4">
        <dgm:presLayoutVars>
          <dgm:chMax val="0"/>
          <dgm:bulletEnabled val="1"/>
        </dgm:presLayoutVars>
      </dgm:prSet>
      <dgm:spPr/>
    </dgm:pt>
    <dgm:pt modelId="{2D18A397-421E-8A4F-9EBE-433D743BEBCE}" type="pres">
      <dgm:prSet presAssocID="{118C82B0-77EA-2648-9961-CB75BA1B4BAF}" presName="spacer" presStyleCnt="0"/>
      <dgm:spPr/>
    </dgm:pt>
    <dgm:pt modelId="{118A5E5B-7796-6348-B18E-2A994CB8C0E8}" type="pres">
      <dgm:prSet presAssocID="{108F1681-FDAE-314B-BCFE-7C1359698E87}" presName="parentText" presStyleLbl="node1" presStyleIdx="2" presStyleCnt="4">
        <dgm:presLayoutVars>
          <dgm:chMax val="0"/>
          <dgm:bulletEnabled val="1"/>
        </dgm:presLayoutVars>
      </dgm:prSet>
      <dgm:spPr/>
    </dgm:pt>
    <dgm:pt modelId="{74C9D0B6-4FB8-1D4C-A874-2C99E2830E36}" type="pres">
      <dgm:prSet presAssocID="{4631E17F-B0A1-514C-87AA-38E8E9FB0F9E}" presName="spacer" presStyleCnt="0"/>
      <dgm:spPr/>
    </dgm:pt>
    <dgm:pt modelId="{B18D1A80-9950-F546-A491-C579DA8CF23E}" type="pres">
      <dgm:prSet presAssocID="{645B2030-99E6-4147-8BFC-A3DF772EE06C}" presName="parentText" presStyleLbl="node1" presStyleIdx="3" presStyleCnt="4" custLinFactNeighborX="-6189" custLinFactNeighborY="30385">
        <dgm:presLayoutVars>
          <dgm:chMax val="0"/>
          <dgm:bulletEnabled val="1"/>
        </dgm:presLayoutVars>
      </dgm:prSet>
      <dgm:spPr/>
    </dgm:pt>
  </dgm:ptLst>
  <dgm:cxnLst>
    <dgm:cxn modelId="{2482220D-2A07-624C-9827-E6FE0D34AD95}" type="presOf" srcId="{645B2030-99E6-4147-8BFC-A3DF772EE06C}" destId="{B18D1A80-9950-F546-A491-C579DA8CF23E}" srcOrd="0" destOrd="0" presId="urn:microsoft.com/office/officeart/2005/8/layout/vList2"/>
    <dgm:cxn modelId="{345AF710-7574-8B42-B813-918F1D4A10BE}" type="presOf" srcId="{108F1681-FDAE-314B-BCFE-7C1359698E87}" destId="{118A5E5B-7796-6348-B18E-2A994CB8C0E8}" srcOrd="0" destOrd="0" presId="urn:microsoft.com/office/officeart/2005/8/layout/vList2"/>
    <dgm:cxn modelId="{E6EACC32-D8CB-ED4D-BAE6-7C83889BF750}" type="presOf" srcId="{A7629516-9792-794B-A6FD-ABF89CF09BB4}" destId="{4C0055C5-CF4E-6741-821B-729FE55793BE}" srcOrd="0" destOrd="0" presId="urn:microsoft.com/office/officeart/2005/8/layout/vList2"/>
    <dgm:cxn modelId="{10755134-4972-BB4A-A6AA-F96284DEEAFB}" srcId="{A7629516-9792-794B-A6FD-ABF89CF09BB4}" destId="{5E5AA68C-0341-4A4A-8CA8-15DAA66AC3A0}" srcOrd="0" destOrd="0" parTransId="{AB59C540-2F50-C44A-AA68-3CBFB6013821}" sibTransId="{4769A933-BC1D-354B-B168-C57E9BA10482}"/>
    <dgm:cxn modelId="{28166B65-EBBC-CD47-9201-DC9127C17DAE}" type="presOf" srcId="{5E5AA68C-0341-4A4A-8CA8-15DAA66AC3A0}" destId="{5564CC05-AF5A-F343-A0A4-DE909098486C}" srcOrd="0" destOrd="0" presId="urn:microsoft.com/office/officeart/2005/8/layout/vList2"/>
    <dgm:cxn modelId="{0CD03455-2D6B-F445-A3AE-4A181111E70F}" srcId="{A7629516-9792-794B-A6FD-ABF89CF09BB4}" destId="{BC005B28-41BB-254E-9985-B9F7525F3A1C}" srcOrd="1" destOrd="0" parTransId="{15692B09-82BA-4E48-8FC4-F306CEF818DC}" sibTransId="{118C82B0-77EA-2648-9961-CB75BA1B4BAF}"/>
    <dgm:cxn modelId="{EEB19D84-35A4-B443-9399-11453024453D}" type="presOf" srcId="{BC005B28-41BB-254E-9985-B9F7525F3A1C}" destId="{CC1BC851-FAD0-7340-8D0E-6F65FB7AD7A4}" srcOrd="0" destOrd="0" presId="urn:microsoft.com/office/officeart/2005/8/layout/vList2"/>
    <dgm:cxn modelId="{55FFB0BA-09E0-7E43-B368-A90430D071D3}" srcId="{A7629516-9792-794B-A6FD-ABF89CF09BB4}" destId="{108F1681-FDAE-314B-BCFE-7C1359698E87}" srcOrd="2" destOrd="0" parTransId="{BF1FC5AE-6266-184D-B01C-1180958FC0C8}" sibTransId="{4631E17F-B0A1-514C-87AA-38E8E9FB0F9E}"/>
    <dgm:cxn modelId="{11E4F5EF-92E7-FD44-B3F7-57B59010D062}" srcId="{A7629516-9792-794B-A6FD-ABF89CF09BB4}" destId="{645B2030-99E6-4147-8BFC-A3DF772EE06C}" srcOrd="3" destOrd="0" parTransId="{25FAB5AB-C837-034B-963A-A3EFE9D0ABB4}" sibTransId="{AC40EB41-BA44-3448-B8BB-0121DB025C52}"/>
    <dgm:cxn modelId="{6390B748-20DE-DE42-BFE5-DCB838B7BBB3}" type="presParOf" srcId="{4C0055C5-CF4E-6741-821B-729FE55793BE}" destId="{5564CC05-AF5A-F343-A0A4-DE909098486C}" srcOrd="0" destOrd="0" presId="urn:microsoft.com/office/officeart/2005/8/layout/vList2"/>
    <dgm:cxn modelId="{B098B7DC-F0CA-3B47-B7F2-A6BC769EF5DC}" type="presParOf" srcId="{4C0055C5-CF4E-6741-821B-729FE55793BE}" destId="{7C70BE13-333F-5C49-8D4B-B20F7AB570C7}" srcOrd="1" destOrd="0" presId="urn:microsoft.com/office/officeart/2005/8/layout/vList2"/>
    <dgm:cxn modelId="{AD25A1F1-343E-5D42-BEAC-7102C1471932}" type="presParOf" srcId="{4C0055C5-CF4E-6741-821B-729FE55793BE}" destId="{CC1BC851-FAD0-7340-8D0E-6F65FB7AD7A4}" srcOrd="2" destOrd="0" presId="urn:microsoft.com/office/officeart/2005/8/layout/vList2"/>
    <dgm:cxn modelId="{E0CF06AB-90A1-D74E-AFF1-C9A91E3CF3C3}" type="presParOf" srcId="{4C0055C5-CF4E-6741-821B-729FE55793BE}" destId="{2D18A397-421E-8A4F-9EBE-433D743BEBCE}" srcOrd="3" destOrd="0" presId="urn:microsoft.com/office/officeart/2005/8/layout/vList2"/>
    <dgm:cxn modelId="{CFD4FA1F-9D85-CE4C-BBE1-BF621FF6997E}" type="presParOf" srcId="{4C0055C5-CF4E-6741-821B-729FE55793BE}" destId="{118A5E5B-7796-6348-B18E-2A994CB8C0E8}" srcOrd="4" destOrd="0" presId="urn:microsoft.com/office/officeart/2005/8/layout/vList2"/>
    <dgm:cxn modelId="{7A7E65FD-663D-214D-A599-64FB03A4564B}" type="presParOf" srcId="{4C0055C5-CF4E-6741-821B-729FE55793BE}" destId="{74C9D0B6-4FB8-1D4C-A874-2C99E2830E36}" srcOrd="5" destOrd="0" presId="urn:microsoft.com/office/officeart/2005/8/layout/vList2"/>
    <dgm:cxn modelId="{9589C69D-1B9B-4D49-AF47-2EB57E96611A}" type="presParOf" srcId="{4C0055C5-CF4E-6741-821B-729FE55793BE}" destId="{B18D1A80-9950-F546-A491-C579DA8CF23E}" srcOrd="6" destOrd="0" presId="urn:microsoft.com/office/officeart/2005/8/layout/vList2"/>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8A9007C-4911-C94A-9FD1-056B5A606120}" type="doc">
      <dgm:prSet loTypeId="urn:microsoft.com/office/officeart/2005/8/layout/vList2" loCatId="list" qsTypeId="urn:microsoft.com/office/officeart/2005/8/quickstyle/3D5" qsCatId="3D" csTypeId="urn:microsoft.com/office/officeart/2005/8/colors/accent1_2" csCatId="accent1" phldr="1"/>
      <dgm:spPr/>
      <dgm:t>
        <a:bodyPr/>
        <a:lstStyle/>
        <a:p>
          <a:endParaRPr lang="it-IT"/>
        </a:p>
      </dgm:t>
    </dgm:pt>
    <dgm:pt modelId="{95FEA75D-20BE-1B46-B90F-B3875B9B0481}">
      <dgm:prSet/>
      <dgm:spPr/>
      <dgm:t>
        <a:bodyPr/>
        <a:lstStyle/>
        <a:p>
          <a:pPr rtl="0"/>
          <a:r>
            <a:rPr lang="it-IT" dirty="0"/>
            <a:t>40 mesi di progresso sociale </a:t>
          </a:r>
        </a:p>
      </dgm:t>
    </dgm:pt>
    <dgm:pt modelId="{2F418D65-2F31-504F-8BD1-77FF6664F1E7}" type="parTrans" cxnId="{76E18A92-2214-E843-8CB2-4B61C083A48D}">
      <dgm:prSet/>
      <dgm:spPr/>
      <dgm:t>
        <a:bodyPr/>
        <a:lstStyle/>
        <a:p>
          <a:endParaRPr lang="it-IT"/>
        </a:p>
      </dgm:t>
    </dgm:pt>
    <dgm:pt modelId="{F2B79BD4-FD7C-4B40-A006-1D19FF0F0F3C}" type="sibTrans" cxnId="{76E18A92-2214-E843-8CB2-4B61C083A48D}">
      <dgm:prSet/>
      <dgm:spPr/>
      <dgm:t>
        <a:bodyPr/>
        <a:lstStyle/>
        <a:p>
          <a:endParaRPr lang="it-IT"/>
        </a:p>
      </dgm:t>
    </dgm:pt>
    <dgm:pt modelId="{0F19EBA2-1DE9-C949-AB62-1EB51135CB83}" type="pres">
      <dgm:prSet presAssocID="{28A9007C-4911-C94A-9FD1-056B5A606120}" presName="linear" presStyleCnt="0">
        <dgm:presLayoutVars>
          <dgm:animLvl val="lvl"/>
          <dgm:resizeHandles val="exact"/>
        </dgm:presLayoutVars>
      </dgm:prSet>
      <dgm:spPr/>
    </dgm:pt>
    <dgm:pt modelId="{DDD7985D-E882-C848-B64D-7C87E56900FA}" type="pres">
      <dgm:prSet presAssocID="{95FEA75D-20BE-1B46-B90F-B3875B9B0481}" presName="parentText" presStyleLbl="node1" presStyleIdx="0" presStyleCnt="1">
        <dgm:presLayoutVars>
          <dgm:chMax val="0"/>
          <dgm:bulletEnabled val="1"/>
        </dgm:presLayoutVars>
      </dgm:prSet>
      <dgm:spPr/>
    </dgm:pt>
  </dgm:ptLst>
  <dgm:cxnLst>
    <dgm:cxn modelId="{50C02C30-360A-3A4D-8277-597F4118CF49}" type="presOf" srcId="{95FEA75D-20BE-1B46-B90F-B3875B9B0481}" destId="{DDD7985D-E882-C848-B64D-7C87E56900FA}" srcOrd="0" destOrd="0" presId="urn:microsoft.com/office/officeart/2005/8/layout/vList2"/>
    <dgm:cxn modelId="{3733618F-E8AE-6D42-BA9B-0E2F963D1EC1}" type="presOf" srcId="{28A9007C-4911-C94A-9FD1-056B5A606120}" destId="{0F19EBA2-1DE9-C949-AB62-1EB51135CB83}" srcOrd="0" destOrd="0" presId="urn:microsoft.com/office/officeart/2005/8/layout/vList2"/>
    <dgm:cxn modelId="{76E18A92-2214-E843-8CB2-4B61C083A48D}" srcId="{28A9007C-4911-C94A-9FD1-056B5A606120}" destId="{95FEA75D-20BE-1B46-B90F-B3875B9B0481}" srcOrd="0" destOrd="0" parTransId="{2F418D65-2F31-504F-8BD1-77FF6664F1E7}" sibTransId="{F2B79BD4-FD7C-4B40-A006-1D19FF0F0F3C}"/>
    <dgm:cxn modelId="{D2DB6FBD-671C-1842-8CB6-C25BCD8576FE}" type="presParOf" srcId="{0F19EBA2-1DE9-C949-AB62-1EB51135CB83}" destId="{DDD7985D-E882-C848-B64D-7C87E56900F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A9707F6-ABFC-2A4D-9D3F-E49959573784}" type="doc">
      <dgm:prSet loTypeId="urn:microsoft.com/office/officeart/2005/8/layout/vList2" loCatId="list" qsTypeId="urn:microsoft.com/office/officeart/2009/2/quickstyle/3D8" qsCatId="3D" csTypeId="urn:microsoft.com/office/officeart/2005/8/colors/accent1_2" csCatId="accent1" phldr="1"/>
      <dgm:spPr/>
      <dgm:t>
        <a:bodyPr/>
        <a:lstStyle/>
        <a:p>
          <a:endParaRPr lang="it-IT"/>
        </a:p>
      </dgm:t>
    </dgm:pt>
    <dgm:pt modelId="{CC25C3F4-1339-FE4A-8BAE-EE529DCDA3CD}">
      <dgm:prSet/>
      <dgm:spPr/>
      <dgm:t>
        <a:bodyPr/>
        <a:lstStyle/>
        <a:p>
          <a:pPr rtl="0"/>
          <a:r>
            <a:rPr lang="it-IT" dirty="0"/>
            <a:t>CES 2015-2019</a:t>
          </a:r>
        </a:p>
      </dgm:t>
    </dgm:pt>
    <dgm:pt modelId="{67E98892-2EE4-9C4F-A375-893B10D38DFA}" type="parTrans" cxnId="{CD0A065D-6090-7E40-9D14-FC2C84E1B4E0}">
      <dgm:prSet/>
      <dgm:spPr/>
      <dgm:t>
        <a:bodyPr/>
        <a:lstStyle/>
        <a:p>
          <a:endParaRPr lang="it-IT"/>
        </a:p>
      </dgm:t>
    </dgm:pt>
    <dgm:pt modelId="{1319E729-0E08-8D48-92B5-8322E25B3028}" type="sibTrans" cxnId="{CD0A065D-6090-7E40-9D14-FC2C84E1B4E0}">
      <dgm:prSet/>
      <dgm:spPr/>
      <dgm:t>
        <a:bodyPr/>
        <a:lstStyle/>
        <a:p>
          <a:endParaRPr lang="it-IT"/>
        </a:p>
      </dgm:t>
    </dgm:pt>
    <dgm:pt modelId="{F8C110CA-3936-264D-BDF5-D0C3031C7D27}" type="pres">
      <dgm:prSet presAssocID="{6A9707F6-ABFC-2A4D-9D3F-E49959573784}" presName="linear" presStyleCnt="0">
        <dgm:presLayoutVars>
          <dgm:animLvl val="lvl"/>
          <dgm:resizeHandles val="exact"/>
        </dgm:presLayoutVars>
      </dgm:prSet>
      <dgm:spPr/>
    </dgm:pt>
    <dgm:pt modelId="{8775F3BC-BBF5-894B-B134-CC2D2FA188CB}" type="pres">
      <dgm:prSet presAssocID="{CC25C3F4-1339-FE4A-8BAE-EE529DCDA3CD}" presName="parentText" presStyleLbl="node1" presStyleIdx="0" presStyleCnt="1">
        <dgm:presLayoutVars>
          <dgm:chMax val="0"/>
          <dgm:bulletEnabled val="1"/>
        </dgm:presLayoutVars>
      </dgm:prSet>
      <dgm:spPr/>
    </dgm:pt>
  </dgm:ptLst>
  <dgm:cxnLst>
    <dgm:cxn modelId="{9DFA5710-10FC-3F46-A1CE-84BABEEE0079}" type="presOf" srcId="{CC25C3F4-1339-FE4A-8BAE-EE529DCDA3CD}" destId="{8775F3BC-BBF5-894B-B134-CC2D2FA188CB}" srcOrd="0" destOrd="0" presId="urn:microsoft.com/office/officeart/2005/8/layout/vList2"/>
    <dgm:cxn modelId="{CD0A065D-6090-7E40-9D14-FC2C84E1B4E0}" srcId="{6A9707F6-ABFC-2A4D-9D3F-E49959573784}" destId="{CC25C3F4-1339-FE4A-8BAE-EE529DCDA3CD}" srcOrd="0" destOrd="0" parTransId="{67E98892-2EE4-9C4F-A375-893B10D38DFA}" sibTransId="{1319E729-0E08-8D48-92B5-8322E25B3028}"/>
    <dgm:cxn modelId="{25200781-D26D-9A43-BF9E-8BDE9B4E9D55}" type="presOf" srcId="{6A9707F6-ABFC-2A4D-9D3F-E49959573784}" destId="{F8C110CA-3936-264D-BDF5-D0C3031C7D27}" srcOrd="0" destOrd="0" presId="urn:microsoft.com/office/officeart/2005/8/layout/vList2"/>
    <dgm:cxn modelId="{C8D57120-ADDE-EC47-A328-9E6F4B2FBFBE}" type="presParOf" srcId="{F8C110CA-3936-264D-BDF5-D0C3031C7D27}" destId="{8775F3BC-BBF5-894B-B134-CC2D2FA188CB}"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9707F6-ABFC-2A4D-9D3F-E49959573784}" type="doc">
      <dgm:prSet loTypeId="urn:microsoft.com/office/officeart/2005/8/layout/vList2" loCatId="list" qsTypeId="urn:microsoft.com/office/officeart/2009/2/quickstyle/3D8" qsCatId="3D" csTypeId="urn:microsoft.com/office/officeart/2005/8/colors/accent1_2" csCatId="accent1"/>
      <dgm:spPr/>
      <dgm:t>
        <a:bodyPr/>
        <a:lstStyle/>
        <a:p>
          <a:endParaRPr lang="it-IT"/>
        </a:p>
      </dgm:t>
    </dgm:pt>
    <dgm:pt modelId="{CC25C3F4-1339-FE4A-8BAE-EE529DCDA3CD}">
      <dgm:prSet/>
      <dgm:spPr/>
      <dgm:t>
        <a:bodyPr/>
        <a:lstStyle/>
        <a:p>
          <a:pPr rtl="0"/>
          <a:r>
            <a:rPr lang="it-IT"/>
            <a:t>ETUC 2015-2019</a:t>
          </a:r>
        </a:p>
      </dgm:t>
    </dgm:pt>
    <dgm:pt modelId="{67E98892-2EE4-9C4F-A375-893B10D38DFA}" type="parTrans" cxnId="{CD0A065D-6090-7E40-9D14-FC2C84E1B4E0}">
      <dgm:prSet/>
      <dgm:spPr/>
      <dgm:t>
        <a:bodyPr/>
        <a:lstStyle/>
        <a:p>
          <a:endParaRPr lang="it-IT"/>
        </a:p>
      </dgm:t>
    </dgm:pt>
    <dgm:pt modelId="{1319E729-0E08-8D48-92B5-8322E25B3028}" type="sibTrans" cxnId="{CD0A065D-6090-7E40-9D14-FC2C84E1B4E0}">
      <dgm:prSet/>
      <dgm:spPr/>
      <dgm:t>
        <a:bodyPr/>
        <a:lstStyle/>
        <a:p>
          <a:endParaRPr lang="it-IT"/>
        </a:p>
      </dgm:t>
    </dgm:pt>
    <dgm:pt modelId="{F8C110CA-3936-264D-BDF5-D0C3031C7D27}" type="pres">
      <dgm:prSet presAssocID="{6A9707F6-ABFC-2A4D-9D3F-E49959573784}" presName="linear" presStyleCnt="0">
        <dgm:presLayoutVars>
          <dgm:animLvl val="lvl"/>
          <dgm:resizeHandles val="exact"/>
        </dgm:presLayoutVars>
      </dgm:prSet>
      <dgm:spPr/>
    </dgm:pt>
    <dgm:pt modelId="{8775F3BC-BBF5-894B-B134-CC2D2FA188CB}" type="pres">
      <dgm:prSet presAssocID="{CC25C3F4-1339-FE4A-8BAE-EE529DCDA3CD}" presName="parentText" presStyleLbl="node1" presStyleIdx="0" presStyleCnt="1">
        <dgm:presLayoutVars>
          <dgm:chMax val="0"/>
          <dgm:bulletEnabled val="1"/>
        </dgm:presLayoutVars>
      </dgm:prSet>
      <dgm:spPr/>
    </dgm:pt>
  </dgm:ptLst>
  <dgm:cxnLst>
    <dgm:cxn modelId="{CD0A065D-6090-7E40-9D14-FC2C84E1B4E0}" srcId="{6A9707F6-ABFC-2A4D-9D3F-E49959573784}" destId="{CC25C3F4-1339-FE4A-8BAE-EE529DCDA3CD}" srcOrd="0" destOrd="0" parTransId="{67E98892-2EE4-9C4F-A375-893B10D38DFA}" sibTransId="{1319E729-0E08-8D48-92B5-8322E25B3028}"/>
    <dgm:cxn modelId="{4ADA8D50-572F-C043-AB3F-00CF46E6B687}" type="presOf" srcId="{6A9707F6-ABFC-2A4D-9D3F-E49959573784}" destId="{F8C110CA-3936-264D-BDF5-D0C3031C7D27}" srcOrd="0" destOrd="0" presId="urn:microsoft.com/office/officeart/2005/8/layout/vList2"/>
    <dgm:cxn modelId="{7E4BAAC2-A434-DB43-ABD3-BA40E73011E5}" type="presOf" srcId="{CC25C3F4-1339-FE4A-8BAE-EE529DCDA3CD}" destId="{8775F3BC-BBF5-894B-B134-CC2D2FA188CB}" srcOrd="0" destOrd="0" presId="urn:microsoft.com/office/officeart/2005/8/layout/vList2"/>
    <dgm:cxn modelId="{ED135B23-B8D7-B240-8BB7-83BA12CA3C6E}" type="presParOf" srcId="{F8C110CA-3936-264D-BDF5-D0C3031C7D27}" destId="{8775F3BC-BBF5-894B-B134-CC2D2FA188CB}"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50ABB7-110F-C646-9814-3363F83795EE}"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it-IT"/>
        </a:p>
      </dgm:t>
    </dgm:pt>
    <dgm:pt modelId="{E894A225-D74A-E541-B843-1F6C0F1DBBC0}">
      <dgm:prSet/>
      <dgm:spPr/>
      <dgm:t>
        <a:bodyPr/>
        <a:lstStyle/>
        <a:p>
          <a:pPr algn="ctr" rtl="0"/>
          <a:r>
            <a:rPr lang="it-IT" b="1" dirty="0"/>
            <a:t>A NEW START FOR SOCIAL DIALOGUE</a:t>
          </a:r>
          <a:endParaRPr lang="it-IT" dirty="0"/>
        </a:p>
      </dgm:t>
    </dgm:pt>
    <dgm:pt modelId="{F87D6F48-852E-654E-9193-857E7599AB20}" type="parTrans" cxnId="{7CB628D8-BC0D-7848-AA10-B6A535167CA8}">
      <dgm:prSet/>
      <dgm:spPr/>
      <dgm:t>
        <a:bodyPr/>
        <a:lstStyle/>
        <a:p>
          <a:endParaRPr lang="it-IT"/>
        </a:p>
      </dgm:t>
    </dgm:pt>
    <dgm:pt modelId="{C42AF80D-1E53-1C44-AD8B-1C0591C77D63}" type="sibTrans" cxnId="{7CB628D8-BC0D-7848-AA10-B6A535167CA8}">
      <dgm:prSet/>
      <dgm:spPr/>
      <dgm:t>
        <a:bodyPr/>
        <a:lstStyle/>
        <a:p>
          <a:endParaRPr lang="it-IT"/>
        </a:p>
      </dgm:t>
    </dgm:pt>
    <dgm:pt modelId="{8ED346FE-BBE0-0E4F-9950-1570DC083726}" type="pres">
      <dgm:prSet presAssocID="{C050ABB7-110F-C646-9814-3363F83795EE}" presName="linear" presStyleCnt="0">
        <dgm:presLayoutVars>
          <dgm:animLvl val="lvl"/>
          <dgm:resizeHandles val="exact"/>
        </dgm:presLayoutVars>
      </dgm:prSet>
      <dgm:spPr/>
    </dgm:pt>
    <dgm:pt modelId="{FBF72BC6-1E96-C54B-86FE-BB75C9B19F19}" type="pres">
      <dgm:prSet presAssocID="{E894A225-D74A-E541-B843-1F6C0F1DBBC0}" presName="parentText" presStyleLbl="node1" presStyleIdx="0" presStyleCnt="1" custLinFactNeighborX="-5862" custLinFactNeighborY="1138">
        <dgm:presLayoutVars>
          <dgm:chMax val="0"/>
          <dgm:bulletEnabled val="1"/>
        </dgm:presLayoutVars>
      </dgm:prSet>
      <dgm:spPr/>
    </dgm:pt>
  </dgm:ptLst>
  <dgm:cxnLst>
    <dgm:cxn modelId="{DCA72B3C-C76B-AA44-A4C0-2211AD6474F0}" type="presOf" srcId="{E894A225-D74A-E541-B843-1F6C0F1DBBC0}" destId="{FBF72BC6-1E96-C54B-86FE-BB75C9B19F19}" srcOrd="0" destOrd="0" presId="urn:microsoft.com/office/officeart/2005/8/layout/vList2"/>
    <dgm:cxn modelId="{9F948390-7DF3-444E-B859-4E293CA145EB}" type="presOf" srcId="{C050ABB7-110F-C646-9814-3363F83795EE}" destId="{8ED346FE-BBE0-0E4F-9950-1570DC083726}" srcOrd="0" destOrd="0" presId="urn:microsoft.com/office/officeart/2005/8/layout/vList2"/>
    <dgm:cxn modelId="{7CB628D8-BC0D-7848-AA10-B6A535167CA8}" srcId="{C050ABB7-110F-C646-9814-3363F83795EE}" destId="{E894A225-D74A-E541-B843-1F6C0F1DBBC0}" srcOrd="0" destOrd="0" parTransId="{F87D6F48-852E-654E-9193-857E7599AB20}" sibTransId="{C42AF80D-1E53-1C44-AD8B-1C0591C77D63}"/>
    <dgm:cxn modelId="{A44E1CCC-FF39-C748-BDCE-A4A5E3833B70}" type="presParOf" srcId="{8ED346FE-BBE0-0E4F-9950-1570DC083726}" destId="{FBF72BC6-1E96-C54B-86FE-BB75C9B19F1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89FDB8-052F-D943-AAAB-70DB8DDE897C}"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it-IT"/>
        </a:p>
      </dgm:t>
    </dgm:pt>
    <dgm:pt modelId="{32804A64-DFC4-5E42-AB17-2F1D227A7AA3}">
      <dgm:prSet/>
      <dgm:spPr/>
      <dgm:t>
        <a:bodyPr/>
        <a:lstStyle/>
        <a:p>
          <a:pPr algn="ctr" rtl="0"/>
          <a:r>
            <a:rPr lang="it-IT" b="1" dirty="0"/>
            <a:t>EUROPEAN PILLAR OF SOCIAL RIGHTS</a:t>
          </a:r>
          <a:endParaRPr lang="it-IT" dirty="0"/>
        </a:p>
      </dgm:t>
    </dgm:pt>
    <dgm:pt modelId="{9D59CB0D-BAC8-164E-92FA-E51801BC2DBF}" type="parTrans" cxnId="{02B2939A-60F1-D744-8BDB-9129CA3603B0}">
      <dgm:prSet/>
      <dgm:spPr/>
      <dgm:t>
        <a:bodyPr/>
        <a:lstStyle/>
        <a:p>
          <a:endParaRPr lang="it-IT"/>
        </a:p>
      </dgm:t>
    </dgm:pt>
    <dgm:pt modelId="{9C7344CD-C242-5B48-97D4-0F2B320C44E6}" type="sibTrans" cxnId="{02B2939A-60F1-D744-8BDB-9129CA3603B0}">
      <dgm:prSet/>
      <dgm:spPr/>
      <dgm:t>
        <a:bodyPr/>
        <a:lstStyle/>
        <a:p>
          <a:endParaRPr lang="it-IT"/>
        </a:p>
      </dgm:t>
    </dgm:pt>
    <dgm:pt modelId="{C0B9E062-CCA9-8E43-86B3-5026768230FB}" type="pres">
      <dgm:prSet presAssocID="{3389FDB8-052F-D943-AAAB-70DB8DDE897C}" presName="linear" presStyleCnt="0">
        <dgm:presLayoutVars>
          <dgm:animLvl val="lvl"/>
          <dgm:resizeHandles val="exact"/>
        </dgm:presLayoutVars>
      </dgm:prSet>
      <dgm:spPr/>
    </dgm:pt>
    <dgm:pt modelId="{D33FF38E-72AE-E74B-B339-46866B450582}" type="pres">
      <dgm:prSet presAssocID="{32804A64-DFC4-5E42-AB17-2F1D227A7AA3}" presName="parentText" presStyleLbl="node1" presStyleIdx="0" presStyleCnt="1" custLinFactNeighborX="-11820" custLinFactNeighborY="-772">
        <dgm:presLayoutVars>
          <dgm:chMax val="0"/>
          <dgm:bulletEnabled val="1"/>
        </dgm:presLayoutVars>
      </dgm:prSet>
      <dgm:spPr/>
    </dgm:pt>
  </dgm:ptLst>
  <dgm:cxnLst>
    <dgm:cxn modelId="{02B2939A-60F1-D744-8BDB-9129CA3603B0}" srcId="{3389FDB8-052F-D943-AAAB-70DB8DDE897C}" destId="{32804A64-DFC4-5E42-AB17-2F1D227A7AA3}" srcOrd="0" destOrd="0" parTransId="{9D59CB0D-BAC8-164E-92FA-E51801BC2DBF}" sibTransId="{9C7344CD-C242-5B48-97D4-0F2B320C44E6}"/>
    <dgm:cxn modelId="{6AD622CB-41EC-B845-814C-69589BF204D5}" type="presOf" srcId="{32804A64-DFC4-5E42-AB17-2F1D227A7AA3}" destId="{D33FF38E-72AE-E74B-B339-46866B450582}" srcOrd="0" destOrd="0" presId="urn:microsoft.com/office/officeart/2005/8/layout/vList2"/>
    <dgm:cxn modelId="{D958B5DF-92DC-CD4E-BA5E-20656F4C4861}" type="presOf" srcId="{3389FDB8-052F-D943-AAAB-70DB8DDE897C}" destId="{C0B9E062-CCA9-8E43-86B3-5026768230FB}" srcOrd="0" destOrd="0" presId="urn:microsoft.com/office/officeart/2005/8/layout/vList2"/>
    <dgm:cxn modelId="{5BD56BE9-EA66-C94B-A374-CE1843E7EF1F}" type="presParOf" srcId="{C0B9E062-CCA9-8E43-86B3-5026768230FB}" destId="{D33FF38E-72AE-E74B-B339-46866B450582}"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92E6FC-D398-4248-822A-58C4FFCCF1CD}"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it-IT"/>
        </a:p>
      </dgm:t>
    </dgm:pt>
    <dgm:pt modelId="{C58FF43B-B1D7-8D4F-937C-F924430A1455}">
      <dgm:prSet/>
      <dgm:spPr>
        <a:solidFill>
          <a:srgbClr val="FF0000"/>
        </a:solidFill>
      </dgm:spPr>
      <dgm:t>
        <a:bodyPr/>
        <a:lstStyle/>
        <a:p>
          <a:pPr rtl="0"/>
          <a:r>
            <a:rPr lang="it-IT" b="0" i="0" dirty="0"/>
            <a:t>STOP SOCIAL DUMPING</a:t>
          </a:r>
          <a:endParaRPr lang="it-IT" dirty="0"/>
        </a:p>
      </dgm:t>
    </dgm:pt>
    <dgm:pt modelId="{500F35C6-9775-264B-AE3B-29EDF2358491}" type="parTrans" cxnId="{C15E9A7F-D341-8441-B6E2-0A819C1209C1}">
      <dgm:prSet/>
      <dgm:spPr/>
      <dgm:t>
        <a:bodyPr/>
        <a:lstStyle/>
        <a:p>
          <a:endParaRPr lang="it-IT"/>
        </a:p>
      </dgm:t>
    </dgm:pt>
    <dgm:pt modelId="{8721C4BC-8E8D-AB46-8DBF-ACEB18DE9E71}" type="sibTrans" cxnId="{C15E9A7F-D341-8441-B6E2-0A819C1209C1}">
      <dgm:prSet/>
      <dgm:spPr/>
      <dgm:t>
        <a:bodyPr/>
        <a:lstStyle/>
        <a:p>
          <a:endParaRPr lang="it-IT"/>
        </a:p>
      </dgm:t>
    </dgm:pt>
    <dgm:pt modelId="{37538F72-12FA-434D-8341-82F7EE12209F}">
      <dgm:prSet/>
      <dgm:spPr/>
      <dgm:t>
        <a:bodyPr/>
        <a:lstStyle/>
        <a:p>
          <a:pPr rtl="0"/>
          <a:r>
            <a:rPr lang="it-IT"/>
            <a:t>February 2019 - European Labour Authority </a:t>
          </a:r>
        </a:p>
      </dgm:t>
    </dgm:pt>
    <dgm:pt modelId="{F5C53F6A-19C2-5342-A08F-FC4FC4EA3711}" type="parTrans" cxnId="{5322A661-067D-1B49-8331-27621AFFFF90}">
      <dgm:prSet/>
      <dgm:spPr/>
      <dgm:t>
        <a:bodyPr/>
        <a:lstStyle/>
        <a:p>
          <a:endParaRPr lang="it-IT"/>
        </a:p>
      </dgm:t>
    </dgm:pt>
    <dgm:pt modelId="{668DA880-E3A6-8148-8F65-1CA55205106A}" type="sibTrans" cxnId="{5322A661-067D-1B49-8331-27621AFFFF90}">
      <dgm:prSet/>
      <dgm:spPr/>
      <dgm:t>
        <a:bodyPr/>
        <a:lstStyle/>
        <a:p>
          <a:endParaRPr lang="it-IT"/>
        </a:p>
      </dgm:t>
    </dgm:pt>
    <dgm:pt modelId="{C774F03B-0598-4947-A670-F57700E928BF}">
      <dgm:prSet/>
      <dgm:spPr/>
      <dgm:t>
        <a:bodyPr/>
        <a:lstStyle/>
        <a:p>
          <a:pPr rtl="0"/>
          <a:r>
            <a:rPr lang="it-IT" b="0" i="0" dirty="0"/>
            <a:t>April 2018: A new Directive on Cross </a:t>
          </a:r>
          <a:r>
            <a:rPr lang="it-IT" b="0" i="0" dirty="0" err="1"/>
            <a:t>Border</a:t>
          </a:r>
          <a:r>
            <a:rPr lang="it-IT" b="0" i="0" dirty="0"/>
            <a:t> </a:t>
          </a:r>
          <a:r>
            <a:rPr lang="it-IT" b="0" i="0" dirty="0" err="1"/>
            <a:t>Posting</a:t>
          </a:r>
          <a:r>
            <a:rPr lang="it-IT" b="0" i="0" dirty="0"/>
            <a:t> of </a:t>
          </a:r>
          <a:r>
            <a:rPr lang="it-IT" b="0" i="0" dirty="0" err="1"/>
            <a:t>Workers</a:t>
          </a:r>
          <a:r>
            <a:rPr lang="it-IT" b="0" i="0" dirty="0"/>
            <a:t> and</a:t>
          </a:r>
          <a:endParaRPr lang="it-IT" dirty="0"/>
        </a:p>
      </dgm:t>
    </dgm:pt>
    <dgm:pt modelId="{0E7040AA-D7AD-B647-B270-A7CE6FBFBC10}" type="sibTrans" cxnId="{F914B040-199C-084B-A3DC-936E7F1C4484}">
      <dgm:prSet/>
      <dgm:spPr/>
      <dgm:t>
        <a:bodyPr/>
        <a:lstStyle/>
        <a:p>
          <a:endParaRPr lang="it-IT"/>
        </a:p>
      </dgm:t>
    </dgm:pt>
    <dgm:pt modelId="{9246044B-7DA2-814F-806E-52F4E2BC139E}" type="parTrans" cxnId="{F914B040-199C-084B-A3DC-936E7F1C4484}">
      <dgm:prSet/>
      <dgm:spPr/>
      <dgm:t>
        <a:bodyPr/>
        <a:lstStyle/>
        <a:p>
          <a:endParaRPr lang="it-IT"/>
        </a:p>
      </dgm:t>
    </dgm:pt>
    <dgm:pt modelId="{E4C600AD-E9EB-8E41-B94B-EE23450F9D01}">
      <dgm:prSet/>
      <dgm:spPr/>
      <dgm:t>
        <a:bodyPr/>
        <a:lstStyle/>
        <a:p>
          <a:pPr rtl="0"/>
          <a:r>
            <a:rPr lang="it-IT" dirty="0" err="1"/>
            <a:t>J</a:t>
          </a:r>
          <a:r>
            <a:rPr lang="it-IT" b="0" i="0" dirty="0" err="1"/>
            <a:t>anuary</a:t>
          </a:r>
          <a:r>
            <a:rPr lang="it-IT" b="0" i="0"/>
            <a:t> 2019 - A Directive on Work-Life Balance</a:t>
          </a:r>
          <a:endParaRPr lang="it-IT"/>
        </a:p>
      </dgm:t>
    </dgm:pt>
    <dgm:pt modelId="{59858EAA-0AF5-2546-A640-EAF8DEC7EFB2}" type="parTrans" cxnId="{A2AE729F-DDE4-E54A-B7C0-852872DA0B21}">
      <dgm:prSet/>
      <dgm:spPr/>
      <dgm:t>
        <a:bodyPr/>
        <a:lstStyle/>
        <a:p>
          <a:endParaRPr lang="it-IT"/>
        </a:p>
      </dgm:t>
    </dgm:pt>
    <dgm:pt modelId="{40401CB2-F714-0842-ABD5-834B00700F75}" type="sibTrans" cxnId="{A2AE729F-DDE4-E54A-B7C0-852872DA0B21}">
      <dgm:prSet/>
      <dgm:spPr/>
      <dgm:t>
        <a:bodyPr/>
        <a:lstStyle/>
        <a:p>
          <a:endParaRPr lang="it-IT"/>
        </a:p>
      </dgm:t>
    </dgm:pt>
    <dgm:pt modelId="{CF5E9083-F5F0-E44F-BEA2-77B682F4467B}">
      <dgm:prSet/>
      <dgm:spPr/>
      <dgm:t>
        <a:bodyPr/>
        <a:lstStyle/>
        <a:p>
          <a:pPr rtl="0"/>
          <a:r>
            <a:rPr lang="it-IT" dirty="0" err="1"/>
            <a:t>February</a:t>
          </a:r>
          <a:r>
            <a:rPr lang="it-IT" dirty="0"/>
            <a:t> 2019 - </a:t>
          </a:r>
          <a:r>
            <a:rPr lang="it-IT" b="0" i="0" dirty="0"/>
            <a:t>A Directive on </a:t>
          </a:r>
          <a:r>
            <a:rPr lang="it-IT" b="0" i="0" dirty="0" err="1"/>
            <a:t>Transparent</a:t>
          </a:r>
          <a:r>
            <a:rPr lang="it-IT" b="0" i="0" dirty="0"/>
            <a:t> and </a:t>
          </a:r>
          <a:r>
            <a:rPr lang="it-IT" b="0" i="0" dirty="0" err="1"/>
            <a:t>Predictable</a:t>
          </a:r>
          <a:r>
            <a:rPr lang="it-IT" b="0" i="0" dirty="0"/>
            <a:t> </a:t>
          </a:r>
          <a:r>
            <a:rPr lang="it-IT" b="0" i="0" dirty="0" err="1"/>
            <a:t>Working</a:t>
          </a:r>
          <a:r>
            <a:rPr lang="it-IT" b="0" i="0" dirty="0"/>
            <a:t> </a:t>
          </a:r>
          <a:r>
            <a:rPr lang="it-IT" b="0" i="0" dirty="0" err="1"/>
            <a:t>Conditions</a:t>
          </a:r>
          <a:endParaRPr lang="it-IT" dirty="0"/>
        </a:p>
      </dgm:t>
    </dgm:pt>
    <dgm:pt modelId="{1B7647D8-A2B7-6846-8D8B-8FC5C55DD8B3}" type="parTrans" cxnId="{F71D4524-2632-8E44-9856-AB332C79F49E}">
      <dgm:prSet/>
      <dgm:spPr/>
      <dgm:t>
        <a:bodyPr/>
        <a:lstStyle/>
        <a:p>
          <a:endParaRPr lang="it-IT"/>
        </a:p>
      </dgm:t>
    </dgm:pt>
    <dgm:pt modelId="{A8E3F6DD-B424-B040-A919-AD0EB561F544}" type="sibTrans" cxnId="{F71D4524-2632-8E44-9856-AB332C79F49E}">
      <dgm:prSet/>
      <dgm:spPr/>
      <dgm:t>
        <a:bodyPr/>
        <a:lstStyle/>
        <a:p>
          <a:endParaRPr lang="it-IT"/>
        </a:p>
      </dgm:t>
    </dgm:pt>
    <dgm:pt modelId="{F6AF0EF8-1178-BA47-9624-98E3D9E22079}">
      <dgm:prSet/>
      <dgm:spPr/>
      <dgm:t>
        <a:bodyPr/>
        <a:lstStyle/>
        <a:p>
          <a:pPr rtl="0"/>
          <a:r>
            <a:rPr lang="it-IT" dirty="0" err="1"/>
            <a:t>February</a:t>
          </a:r>
          <a:r>
            <a:rPr lang="it-IT" dirty="0"/>
            <a:t> 2019 – </a:t>
          </a:r>
          <a:r>
            <a:rPr lang="it-IT" dirty="0" err="1"/>
            <a:t>Recommandation</a:t>
          </a:r>
          <a:r>
            <a:rPr lang="it-IT" dirty="0"/>
            <a:t> on </a:t>
          </a:r>
          <a:r>
            <a:rPr lang="it-IT" dirty="0" err="1"/>
            <a:t>access</a:t>
          </a:r>
          <a:r>
            <a:rPr lang="it-IT" dirty="0"/>
            <a:t> to social </a:t>
          </a:r>
          <a:r>
            <a:rPr lang="it-IT" dirty="0" err="1"/>
            <a:t>protection</a:t>
          </a:r>
          <a:endParaRPr lang="it-IT" dirty="0"/>
        </a:p>
      </dgm:t>
    </dgm:pt>
    <dgm:pt modelId="{03AAFFB8-7F00-484B-AAE1-9CB95D6F443E}" type="parTrans" cxnId="{128E261A-E99F-2D45-ABE9-6276374EB907}">
      <dgm:prSet/>
      <dgm:spPr/>
      <dgm:t>
        <a:bodyPr/>
        <a:lstStyle/>
        <a:p>
          <a:endParaRPr lang="it-IT"/>
        </a:p>
      </dgm:t>
    </dgm:pt>
    <dgm:pt modelId="{9E479D4F-3D59-A343-B75D-F230192928F3}" type="sibTrans" cxnId="{128E261A-E99F-2D45-ABE9-6276374EB907}">
      <dgm:prSet/>
      <dgm:spPr/>
      <dgm:t>
        <a:bodyPr/>
        <a:lstStyle/>
        <a:p>
          <a:endParaRPr lang="it-IT"/>
        </a:p>
      </dgm:t>
    </dgm:pt>
    <dgm:pt modelId="{9E148616-3708-2641-B95F-6752ED26705C}" type="pres">
      <dgm:prSet presAssocID="{F992E6FC-D398-4248-822A-58C4FFCCF1CD}" presName="linear" presStyleCnt="0">
        <dgm:presLayoutVars>
          <dgm:animLvl val="lvl"/>
          <dgm:resizeHandles val="exact"/>
        </dgm:presLayoutVars>
      </dgm:prSet>
      <dgm:spPr/>
    </dgm:pt>
    <dgm:pt modelId="{B06039BA-756C-9F4A-9933-97AA695F6C7F}" type="pres">
      <dgm:prSet presAssocID="{C58FF43B-B1D7-8D4F-937C-F924430A1455}" presName="parentText" presStyleLbl="node1" presStyleIdx="0" presStyleCnt="6" custScaleY="137639" custLinFactNeighborX="-9604" custLinFactNeighborY="-87024">
        <dgm:presLayoutVars>
          <dgm:chMax val="0"/>
          <dgm:bulletEnabled val="1"/>
        </dgm:presLayoutVars>
      </dgm:prSet>
      <dgm:spPr/>
    </dgm:pt>
    <dgm:pt modelId="{27873CA4-1384-7149-81A1-BDFF77F213DE}" type="pres">
      <dgm:prSet presAssocID="{8721C4BC-8E8D-AB46-8DBF-ACEB18DE9E71}" presName="spacer" presStyleCnt="0"/>
      <dgm:spPr/>
    </dgm:pt>
    <dgm:pt modelId="{9235CF04-F17B-CE4F-8006-D53F42DDD509}" type="pres">
      <dgm:prSet presAssocID="{C774F03B-0598-4947-A670-F57700E928BF}" presName="parentText" presStyleLbl="node1" presStyleIdx="1" presStyleCnt="6">
        <dgm:presLayoutVars>
          <dgm:chMax val="0"/>
          <dgm:bulletEnabled val="1"/>
        </dgm:presLayoutVars>
      </dgm:prSet>
      <dgm:spPr/>
    </dgm:pt>
    <dgm:pt modelId="{443B1573-8A4A-3141-881D-713A317EB8E9}" type="pres">
      <dgm:prSet presAssocID="{0E7040AA-D7AD-B647-B270-A7CE6FBFBC10}" presName="spacer" presStyleCnt="0"/>
      <dgm:spPr/>
    </dgm:pt>
    <dgm:pt modelId="{349C5FDD-62A7-AA49-A6BC-96D0C23D8498}" type="pres">
      <dgm:prSet presAssocID="{37538F72-12FA-434D-8341-82F7EE12209F}" presName="parentText" presStyleLbl="node1" presStyleIdx="2" presStyleCnt="6">
        <dgm:presLayoutVars>
          <dgm:chMax val="0"/>
          <dgm:bulletEnabled val="1"/>
        </dgm:presLayoutVars>
      </dgm:prSet>
      <dgm:spPr/>
    </dgm:pt>
    <dgm:pt modelId="{81958C51-55F5-174C-8FE1-07F890953C65}" type="pres">
      <dgm:prSet presAssocID="{668DA880-E3A6-8148-8F65-1CA55205106A}" presName="spacer" presStyleCnt="0"/>
      <dgm:spPr/>
    </dgm:pt>
    <dgm:pt modelId="{D60B80AA-76C9-ED4B-B06A-E192CB5D718F}" type="pres">
      <dgm:prSet presAssocID="{E4C600AD-E9EB-8E41-B94B-EE23450F9D01}" presName="parentText" presStyleLbl="node1" presStyleIdx="3" presStyleCnt="6">
        <dgm:presLayoutVars>
          <dgm:chMax val="0"/>
          <dgm:bulletEnabled val="1"/>
        </dgm:presLayoutVars>
      </dgm:prSet>
      <dgm:spPr/>
    </dgm:pt>
    <dgm:pt modelId="{391DC9D9-A6E2-C544-B1FE-D6F8550F0586}" type="pres">
      <dgm:prSet presAssocID="{40401CB2-F714-0842-ABD5-834B00700F75}" presName="spacer" presStyleCnt="0"/>
      <dgm:spPr/>
    </dgm:pt>
    <dgm:pt modelId="{EC31FC2B-C2A5-8A44-A1D5-8F62964F4C4E}" type="pres">
      <dgm:prSet presAssocID="{CF5E9083-F5F0-E44F-BEA2-77B682F4467B}" presName="parentText" presStyleLbl="node1" presStyleIdx="4" presStyleCnt="6">
        <dgm:presLayoutVars>
          <dgm:chMax val="0"/>
          <dgm:bulletEnabled val="1"/>
        </dgm:presLayoutVars>
      </dgm:prSet>
      <dgm:spPr/>
    </dgm:pt>
    <dgm:pt modelId="{31C8DB76-1E43-5A4F-A2B9-F0818A1B60B2}" type="pres">
      <dgm:prSet presAssocID="{A8E3F6DD-B424-B040-A919-AD0EB561F544}" presName="spacer" presStyleCnt="0"/>
      <dgm:spPr/>
    </dgm:pt>
    <dgm:pt modelId="{6296A51A-D7B4-0748-815B-590CD603C607}" type="pres">
      <dgm:prSet presAssocID="{F6AF0EF8-1178-BA47-9624-98E3D9E22079}" presName="parentText" presStyleLbl="node1" presStyleIdx="5" presStyleCnt="6">
        <dgm:presLayoutVars>
          <dgm:chMax val="0"/>
          <dgm:bulletEnabled val="1"/>
        </dgm:presLayoutVars>
      </dgm:prSet>
      <dgm:spPr/>
    </dgm:pt>
  </dgm:ptLst>
  <dgm:cxnLst>
    <dgm:cxn modelId="{BA86FC00-F8F0-4A4E-BAC8-E85000B621BC}" type="presOf" srcId="{CF5E9083-F5F0-E44F-BEA2-77B682F4467B}" destId="{EC31FC2B-C2A5-8A44-A1D5-8F62964F4C4E}" srcOrd="0" destOrd="0" presId="urn:microsoft.com/office/officeart/2005/8/layout/vList2"/>
    <dgm:cxn modelId="{128E261A-E99F-2D45-ABE9-6276374EB907}" srcId="{F992E6FC-D398-4248-822A-58C4FFCCF1CD}" destId="{F6AF0EF8-1178-BA47-9624-98E3D9E22079}" srcOrd="5" destOrd="0" parTransId="{03AAFFB8-7F00-484B-AAE1-9CB95D6F443E}" sibTransId="{9E479D4F-3D59-A343-B75D-F230192928F3}"/>
    <dgm:cxn modelId="{F71D4524-2632-8E44-9856-AB332C79F49E}" srcId="{F992E6FC-D398-4248-822A-58C4FFCCF1CD}" destId="{CF5E9083-F5F0-E44F-BEA2-77B682F4467B}" srcOrd="4" destOrd="0" parTransId="{1B7647D8-A2B7-6846-8D8B-8FC5C55DD8B3}" sibTransId="{A8E3F6DD-B424-B040-A919-AD0EB561F544}"/>
    <dgm:cxn modelId="{4001DB34-EE0C-8F46-9ECD-583BC130E635}" type="presOf" srcId="{37538F72-12FA-434D-8341-82F7EE12209F}" destId="{349C5FDD-62A7-AA49-A6BC-96D0C23D8498}" srcOrd="0" destOrd="0" presId="urn:microsoft.com/office/officeart/2005/8/layout/vList2"/>
    <dgm:cxn modelId="{F914B040-199C-084B-A3DC-936E7F1C4484}" srcId="{F992E6FC-D398-4248-822A-58C4FFCCF1CD}" destId="{C774F03B-0598-4947-A670-F57700E928BF}" srcOrd="1" destOrd="0" parTransId="{9246044B-7DA2-814F-806E-52F4E2BC139E}" sibTransId="{0E7040AA-D7AD-B647-B270-A7CE6FBFBC10}"/>
    <dgm:cxn modelId="{5322A661-067D-1B49-8331-27621AFFFF90}" srcId="{F992E6FC-D398-4248-822A-58C4FFCCF1CD}" destId="{37538F72-12FA-434D-8341-82F7EE12209F}" srcOrd="2" destOrd="0" parTransId="{F5C53F6A-19C2-5342-A08F-FC4FC4EA3711}" sibTransId="{668DA880-E3A6-8148-8F65-1CA55205106A}"/>
    <dgm:cxn modelId="{89C1AC47-631E-F842-ACA2-1606CF876B0A}" type="presOf" srcId="{E4C600AD-E9EB-8E41-B94B-EE23450F9D01}" destId="{D60B80AA-76C9-ED4B-B06A-E192CB5D718F}" srcOrd="0" destOrd="0" presId="urn:microsoft.com/office/officeart/2005/8/layout/vList2"/>
    <dgm:cxn modelId="{C15E9A7F-D341-8441-B6E2-0A819C1209C1}" srcId="{F992E6FC-D398-4248-822A-58C4FFCCF1CD}" destId="{C58FF43B-B1D7-8D4F-937C-F924430A1455}" srcOrd="0" destOrd="0" parTransId="{500F35C6-9775-264B-AE3B-29EDF2358491}" sibTransId="{8721C4BC-8E8D-AB46-8DBF-ACEB18DE9E71}"/>
    <dgm:cxn modelId="{18DF508E-58B1-7447-B9B3-105A44E6A6DC}" type="presOf" srcId="{C774F03B-0598-4947-A670-F57700E928BF}" destId="{9235CF04-F17B-CE4F-8006-D53F42DDD509}" srcOrd="0" destOrd="0" presId="urn:microsoft.com/office/officeart/2005/8/layout/vList2"/>
    <dgm:cxn modelId="{A2AE729F-DDE4-E54A-B7C0-852872DA0B21}" srcId="{F992E6FC-D398-4248-822A-58C4FFCCF1CD}" destId="{E4C600AD-E9EB-8E41-B94B-EE23450F9D01}" srcOrd="3" destOrd="0" parTransId="{59858EAA-0AF5-2546-A640-EAF8DEC7EFB2}" sibTransId="{40401CB2-F714-0842-ABD5-834B00700F75}"/>
    <dgm:cxn modelId="{46BF8FB6-19AC-A64F-BA44-C2FDFDC8F8CD}" type="presOf" srcId="{F6AF0EF8-1178-BA47-9624-98E3D9E22079}" destId="{6296A51A-D7B4-0748-815B-590CD603C607}" srcOrd="0" destOrd="0" presId="urn:microsoft.com/office/officeart/2005/8/layout/vList2"/>
    <dgm:cxn modelId="{430CC3C2-B47F-0E45-8247-CDD0DD0E8CEB}" type="presOf" srcId="{F992E6FC-D398-4248-822A-58C4FFCCF1CD}" destId="{9E148616-3708-2641-B95F-6752ED26705C}" srcOrd="0" destOrd="0" presId="urn:microsoft.com/office/officeart/2005/8/layout/vList2"/>
    <dgm:cxn modelId="{D1B242E8-B880-644F-8F2D-BAF7B5F0C555}" type="presOf" srcId="{C58FF43B-B1D7-8D4F-937C-F924430A1455}" destId="{B06039BA-756C-9F4A-9933-97AA695F6C7F}" srcOrd="0" destOrd="0" presId="urn:microsoft.com/office/officeart/2005/8/layout/vList2"/>
    <dgm:cxn modelId="{546A7205-8E16-7145-A2E9-4E4196C8C3FA}" type="presParOf" srcId="{9E148616-3708-2641-B95F-6752ED26705C}" destId="{B06039BA-756C-9F4A-9933-97AA695F6C7F}" srcOrd="0" destOrd="0" presId="urn:microsoft.com/office/officeart/2005/8/layout/vList2"/>
    <dgm:cxn modelId="{E53E1152-9761-0544-951F-F47B4470DFD2}" type="presParOf" srcId="{9E148616-3708-2641-B95F-6752ED26705C}" destId="{27873CA4-1384-7149-81A1-BDFF77F213DE}" srcOrd="1" destOrd="0" presId="urn:microsoft.com/office/officeart/2005/8/layout/vList2"/>
    <dgm:cxn modelId="{5F88F181-A610-D945-8625-AD0EAAC2EED2}" type="presParOf" srcId="{9E148616-3708-2641-B95F-6752ED26705C}" destId="{9235CF04-F17B-CE4F-8006-D53F42DDD509}" srcOrd="2" destOrd="0" presId="urn:microsoft.com/office/officeart/2005/8/layout/vList2"/>
    <dgm:cxn modelId="{CD5FBBD0-0B27-174A-BB36-01477B11D66F}" type="presParOf" srcId="{9E148616-3708-2641-B95F-6752ED26705C}" destId="{443B1573-8A4A-3141-881D-713A317EB8E9}" srcOrd="3" destOrd="0" presId="urn:microsoft.com/office/officeart/2005/8/layout/vList2"/>
    <dgm:cxn modelId="{5BE03B9E-DCFE-2142-9307-588A822A0FF0}" type="presParOf" srcId="{9E148616-3708-2641-B95F-6752ED26705C}" destId="{349C5FDD-62A7-AA49-A6BC-96D0C23D8498}" srcOrd="4" destOrd="0" presId="urn:microsoft.com/office/officeart/2005/8/layout/vList2"/>
    <dgm:cxn modelId="{FA3CEB98-93AA-6B46-A089-15723717430B}" type="presParOf" srcId="{9E148616-3708-2641-B95F-6752ED26705C}" destId="{81958C51-55F5-174C-8FE1-07F890953C65}" srcOrd="5" destOrd="0" presId="urn:microsoft.com/office/officeart/2005/8/layout/vList2"/>
    <dgm:cxn modelId="{903E8823-1940-914A-BAC8-72C32535F22F}" type="presParOf" srcId="{9E148616-3708-2641-B95F-6752ED26705C}" destId="{D60B80AA-76C9-ED4B-B06A-E192CB5D718F}" srcOrd="6" destOrd="0" presId="urn:microsoft.com/office/officeart/2005/8/layout/vList2"/>
    <dgm:cxn modelId="{6944B72F-B797-0F45-82AA-DA78830CEC92}" type="presParOf" srcId="{9E148616-3708-2641-B95F-6752ED26705C}" destId="{391DC9D9-A6E2-C544-B1FE-D6F8550F0586}" srcOrd="7" destOrd="0" presId="urn:microsoft.com/office/officeart/2005/8/layout/vList2"/>
    <dgm:cxn modelId="{3E614777-B589-1340-8627-175C0F7BCE14}" type="presParOf" srcId="{9E148616-3708-2641-B95F-6752ED26705C}" destId="{EC31FC2B-C2A5-8A44-A1D5-8F62964F4C4E}" srcOrd="8" destOrd="0" presId="urn:microsoft.com/office/officeart/2005/8/layout/vList2"/>
    <dgm:cxn modelId="{4ED445B5-44E5-8A4A-8C83-5CFB49390C75}" type="presParOf" srcId="{9E148616-3708-2641-B95F-6752ED26705C}" destId="{31C8DB76-1E43-5A4F-A2B9-F0818A1B60B2}" srcOrd="9" destOrd="0" presId="urn:microsoft.com/office/officeart/2005/8/layout/vList2"/>
    <dgm:cxn modelId="{C7264FBA-9024-B24B-A247-3707B9AEB892}" type="presParOf" srcId="{9E148616-3708-2641-B95F-6752ED26705C}" destId="{6296A51A-D7B4-0748-815B-590CD603C607}" srcOrd="10"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ABBB7F5-2ED4-DD4E-B506-FBA444DF67D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it-IT"/>
        </a:p>
      </dgm:t>
    </dgm:pt>
    <dgm:pt modelId="{387F732D-A4A2-FE46-BC95-FFFBF60B16EE}">
      <dgm:prSet custT="1"/>
      <dgm:spPr>
        <a:solidFill>
          <a:srgbClr val="FF0000"/>
        </a:solidFill>
      </dgm:spPr>
      <dgm:t>
        <a:bodyPr/>
        <a:lstStyle/>
        <a:p>
          <a:pPr rtl="0"/>
          <a:r>
            <a:rPr lang="it-IT" sz="1400" dirty="0"/>
            <a:t>ECONOMIC GOVERNANCE</a:t>
          </a:r>
        </a:p>
      </dgm:t>
    </dgm:pt>
    <dgm:pt modelId="{529516BA-BADC-454A-81D0-98D7BAB053B1}" type="parTrans" cxnId="{FE8189AB-AC79-F24B-86E0-142B1C6804FE}">
      <dgm:prSet/>
      <dgm:spPr/>
      <dgm:t>
        <a:bodyPr/>
        <a:lstStyle/>
        <a:p>
          <a:endParaRPr lang="it-IT" sz="1400"/>
        </a:p>
      </dgm:t>
    </dgm:pt>
    <dgm:pt modelId="{4B9EEC0C-AFAB-524A-830F-227A0E89A210}" type="sibTrans" cxnId="{FE8189AB-AC79-F24B-86E0-142B1C6804FE}">
      <dgm:prSet/>
      <dgm:spPr/>
      <dgm:t>
        <a:bodyPr/>
        <a:lstStyle/>
        <a:p>
          <a:endParaRPr lang="it-IT" sz="1400"/>
        </a:p>
      </dgm:t>
    </dgm:pt>
    <dgm:pt modelId="{1E3587F8-4486-974B-B2A0-4FD20A3A265F}">
      <dgm:prSet custT="1"/>
      <dgm:spPr/>
      <dgm:t>
        <a:bodyPr/>
        <a:lstStyle/>
        <a:p>
          <a:pPr rtl="0"/>
          <a:r>
            <a:rPr lang="it-IT" sz="1400" dirty="0"/>
            <a:t>2017 - </a:t>
          </a:r>
          <a:r>
            <a:rPr lang="it-IT" sz="1400" dirty="0" err="1"/>
            <a:t>All</a:t>
          </a:r>
          <a:r>
            <a:rPr lang="it-IT" sz="1400" dirty="0"/>
            <a:t> Country Reports </a:t>
          </a:r>
          <a:r>
            <a:rPr lang="it-IT" sz="1400" dirty="0" err="1"/>
            <a:t>have</a:t>
          </a:r>
          <a:r>
            <a:rPr lang="it-IT" sz="1400" dirty="0"/>
            <a:t> a </a:t>
          </a:r>
          <a:r>
            <a:rPr lang="it-IT" sz="1400" dirty="0" err="1"/>
            <a:t>clear</a:t>
          </a:r>
          <a:r>
            <a:rPr lang="it-IT" sz="1400" dirty="0"/>
            <a:t> set of social </a:t>
          </a:r>
          <a:r>
            <a:rPr lang="it-IT" sz="1400" dirty="0" err="1"/>
            <a:t>benchmarks</a:t>
          </a:r>
          <a:r>
            <a:rPr lang="it-IT" sz="1400" dirty="0"/>
            <a:t> </a:t>
          </a:r>
          <a:r>
            <a:rPr lang="it-IT" sz="1400" dirty="0" err="1"/>
            <a:t>measuring</a:t>
          </a:r>
          <a:r>
            <a:rPr lang="it-IT" sz="1400" dirty="0"/>
            <a:t> </a:t>
          </a:r>
          <a:r>
            <a:rPr lang="it-IT" sz="1400" dirty="0" err="1"/>
            <a:t>advancements</a:t>
          </a:r>
          <a:r>
            <a:rPr lang="it-IT" sz="1400" dirty="0"/>
            <a:t> </a:t>
          </a:r>
          <a:r>
            <a:rPr lang="it-IT" sz="1400" dirty="0" err="1"/>
            <a:t>toward</a:t>
          </a:r>
          <a:r>
            <a:rPr lang="it-IT" sz="1400" dirty="0"/>
            <a:t> the 20 </a:t>
          </a:r>
          <a:r>
            <a:rPr lang="it-IT" sz="1400" dirty="0" err="1"/>
            <a:t>principles</a:t>
          </a:r>
          <a:r>
            <a:rPr lang="it-IT" sz="1400" dirty="0"/>
            <a:t> of the Pillar.</a:t>
          </a:r>
        </a:p>
      </dgm:t>
    </dgm:pt>
    <dgm:pt modelId="{EBF7CAF5-CD7B-4E47-9526-17E21F52F92F}" type="parTrans" cxnId="{51974386-7A03-314A-A3FC-9BEC263A010D}">
      <dgm:prSet/>
      <dgm:spPr/>
      <dgm:t>
        <a:bodyPr/>
        <a:lstStyle/>
        <a:p>
          <a:endParaRPr lang="it-IT" sz="1400"/>
        </a:p>
      </dgm:t>
    </dgm:pt>
    <dgm:pt modelId="{89631972-165D-404B-8F1B-36F7BDC42A03}" type="sibTrans" cxnId="{51974386-7A03-314A-A3FC-9BEC263A010D}">
      <dgm:prSet/>
      <dgm:spPr/>
      <dgm:t>
        <a:bodyPr/>
        <a:lstStyle/>
        <a:p>
          <a:endParaRPr lang="it-IT" sz="1400"/>
        </a:p>
      </dgm:t>
    </dgm:pt>
    <dgm:pt modelId="{76AA26DE-4747-494E-BA8C-8EE8B2290F65}">
      <dgm:prSet custT="1"/>
      <dgm:spPr/>
      <dgm:t>
        <a:bodyPr/>
        <a:lstStyle/>
        <a:p>
          <a:pPr rtl="0"/>
          <a:r>
            <a:rPr lang="it-IT" sz="1400" dirty="0"/>
            <a:t>2018 - The ETUC </a:t>
          </a:r>
          <a:r>
            <a:rPr lang="it-IT" sz="1400" dirty="0" err="1"/>
            <a:t>definition</a:t>
          </a:r>
          <a:r>
            <a:rPr lang="it-IT" sz="1400" dirty="0"/>
            <a:t> of </a:t>
          </a:r>
          <a:r>
            <a:rPr lang="it-IT" sz="1400" dirty="0" err="1"/>
            <a:t>trade</a:t>
          </a:r>
          <a:r>
            <a:rPr lang="it-IT" sz="1400" dirty="0"/>
            <a:t> union </a:t>
          </a:r>
          <a:r>
            <a:rPr lang="it-IT" sz="1400" dirty="0" err="1"/>
            <a:t>involvement</a:t>
          </a:r>
          <a:r>
            <a:rPr lang="it-IT" sz="1400" dirty="0"/>
            <a:t> (</a:t>
          </a:r>
          <a:r>
            <a:rPr lang="it-IT" sz="1400" dirty="0" err="1"/>
            <a:t>timeliness</a:t>
          </a:r>
          <a:r>
            <a:rPr lang="it-IT" sz="1400" dirty="0"/>
            <a:t>, </a:t>
          </a:r>
          <a:r>
            <a:rPr lang="it-IT" sz="1400" dirty="0" err="1"/>
            <a:t>meaningfulness</a:t>
          </a:r>
          <a:r>
            <a:rPr lang="it-IT" sz="1400" dirty="0"/>
            <a:t> and TU </a:t>
          </a:r>
          <a:r>
            <a:rPr lang="it-IT" sz="1400" dirty="0" err="1"/>
            <a:t>capacities</a:t>
          </a:r>
          <a:r>
            <a:rPr lang="it-IT" sz="1400" dirty="0"/>
            <a:t>) </a:t>
          </a:r>
          <a:r>
            <a:rPr lang="it-IT" sz="1400" dirty="0" err="1"/>
            <a:t>is</a:t>
          </a:r>
          <a:r>
            <a:rPr lang="it-IT" sz="1400" dirty="0"/>
            <a:t> </a:t>
          </a:r>
          <a:r>
            <a:rPr lang="it-IT" sz="1400" dirty="0" err="1"/>
            <a:t>now</a:t>
          </a:r>
          <a:r>
            <a:rPr lang="it-IT" sz="1400" dirty="0"/>
            <a:t> part of the EU </a:t>
          </a:r>
          <a:r>
            <a:rPr lang="it-IT" sz="1400" dirty="0" err="1"/>
            <a:t>acquis</a:t>
          </a:r>
          <a:r>
            <a:rPr lang="it-IT" sz="1400" dirty="0"/>
            <a:t>. TU </a:t>
          </a:r>
          <a:r>
            <a:rPr lang="it-IT" sz="1400" dirty="0" err="1"/>
            <a:t>Inv</a:t>
          </a:r>
          <a:r>
            <a:rPr lang="it-IT" sz="1400" dirty="0"/>
            <a:t> - Index </a:t>
          </a:r>
          <a:r>
            <a:rPr lang="it-IT" sz="1400" dirty="0" err="1"/>
            <a:t>launched</a:t>
          </a:r>
          <a:r>
            <a:rPr lang="it-IT" sz="1400" dirty="0"/>
            <a:t>.</a:t>
          </a:r>
        </a:p>
      </dgm:t>
    </dgm:pt>
    <dgm:pt modelId="{75AD3186-FFCA-8C4B-8FD4-1EA0CF82ECD7}" type="parTrans" cxnId="{0D59191D-E83A-E445-B7A4-84E7C90B33D7}">
      <dgm:prSet/>
      <dgm:spPr/>
      <dgm:t>
        <a:bodyPr/>
        <a:lstStyle/>
        <a:p>
          <a:endParaRPr lang="it-IT" sz="1400"/>
        </a:p>
      </dgm:t>
    </dgm:pt>
    <dgm:pt modelId="{0E144F13-36C2-494F-BA30-9311B0527B38}" type="sibTrans" cxnId="{0D59191D-E83A-E445-B7A4-84E7C90B33D7}">
      <dgm:prSet/>
      <dgm:spPr/>
      <dgm:t>
        <a:bodyPr/>
        <a:lstStyle/>
        <a:p>
          <a:endParaRPr lang="it-IT" sz="1400"/>
        </a:p>
      </dgm:t>
    </dgm:pt>
    <dgm:pt modelId="{45876125-A46A-3C4D-9983-2CE7B3799CD3}">
      <dgm:prSet custT="1"/>
      <dgm:spPr/>
      <dgm:t>
        <a:bodyPr/>
        <a:lstStyle/>
        <a:p>
          <a:pPr rtl="0"/>
          <a:r>
            <a:rPr lang="it-IT" sz="1400" dirty="0"/>
            <a:t>2016 – 2019: 4 Reports on </a:t>
          </a:r>
          <a:r>
            <a:rPr lang="it-IT" sz="1400" dirty="0" err="1"/>
            <a:t>Trade</a:t>
          </a:r>
          <a:r>
            <a:rPr lang="it-IT" sz="1400" dirty="0"/>
            <a:t> Union </a:t>
          </a:r>
          <a:r>
            <a:rPr lang="it-IT" sz="1400" dirty="0" err="1"/>
            <a:t>Inputs</a:t>
          </a:r>
          <a:r>
            <a:rPr lang="it-IT" sz="1400" dirty="0"/>
            <a:t> for Country Reports + 40 </a:t>
          </a:r>
          <a:r>
            <a:rPr lang="it-IT" sz="1400" dirty="0" err="1"/>
            <a:t>meetings</a:t>
          </a:r>
          <a:r>
            <a:rPr lang="it-IT" sz="1400" dirty="0"/>
            <a:t> </a:t>
          </a:r>
          <a:r>
            <a:rPr lang="it-IT" sz="1400" dirty="0" err="1"/>
            <a:t>between</a:t>
          </a:r>
          <a:r>
            <a:rPr lang="it-IT" sz="1400" dirty="0"/>
            <a:t> </a:t>
          </a:r>
          <a:r>
            <a:rPr lang="it-IT" sz="1400" dirty="0" err="1"/>
            <a:t>national</a:t>
          </a:r>
          <a:r>
            <a:rPr lang="it-IT" sz="1400" dirty="0"/>
            <a:t> </a:t>
          </a:r>
          <a:r>
            <a:rPr lang="it-IT" sz="1400" dirty="0" err="1"/>
            <a:t>affiliates</a:t>
          </a:r>
          <a:r>
            <a:rPr lang="it-IT" sz="1400" dirty="0"/>
            <a:t> and </a:t>
          </a:r>
          <a:r>
            <a:rPr lang="it-IT" sz="1400" dirty="0" err="1"/>
            <a:t>their</a:t>
          </a:r>
          <a:r>
            <a:rPr lang="it-IT" sz="1400" dirty="0"/>
            <a:t> country-desks </a:t>
          </a:r>
          <a:r>
            <a:rPr lang="it-IT" sz="1400" dirty="0" err="1"/>
            <a:t>at</a:t>
          </a:r>
          <a:r>
            <a:rPr lang="it-IT" sz="1400" dirty="0"/>
            <a:t> the </a:t>
          </a:r>
          <a:r>
            <a:rPr lang="it-IT" sz="1400" dirty="0" err="1"/>
            <a:t>European</a:t>
          </a:r>
          <a:r>
            <a:rPr lang="it-IT" sz="1400" dirty="0"/>
            <a:t> </a:t>
          </a:r>
          <a:r>
            <a:rPr lang="it-IT" sz="1400" dirty="0" err="1"/>
            <a:t>Commission</a:t>
          </a:r>
          <a:endParaRPr lang="it-IT" sz="1400" dirty="0"/>
        </a:p>
      </dgm:t>
    </dgm:pt>
    <dgm:pt modelId="{2C69FF1A-F766-D245-A6A0-3CF6A0E41CDB}" type="parTrans" cxnId="{F09F293F-BCE1-CD4F-AEA6-683DB9B2A522}">
      <dgm:prSet/>
      <dgm:spPr/>
      <dgm:t>
        <a:bodyPr/>
        <a:lstStyle/>
        <a:p>
          <a:endParaRPr lang="it-IT" sz="1400"/>
        </a:p>
      </dgm:t>
    </dgm:pt>
    <dgm:pt modelId="{07F7C920-EB30-1A48-AEAB-EAC5D62780E6}" type="sibTrans" cxnId="{F09F293F-BCE1-CD4F-AEA6-683DB9B2A522}">
      <dgm:prSet/>
      <dgm:spPr/>
      <dgm:t>
        <a:bodyPr/>
        <a:lstStyle/>
        <a:p>
          <a:endParaRPr lang="it-IT" sz="1400"/>
        </a:p>
      </dgm:t>
    </dgm:pt>
    <dgm:pt modelId="{46B04CA3-8F98-9A42-B3E7-FA2FEE0CD7BB}">
      <dgm:prSet custT="1"/>
      <dgm:spPr/>
      <dgm:t>
        <a:bodyPr/>
        <a:lstStyle/>
        <a:p>
          <a:pPr rtl="0"/>
          <a:r>
            <a:rPr lang="it-IT" sz="1400" dirty="0"/>
            <a:t>2018 – 2019 Peer-</a:t>
          </a:r>
          <a:r>
            <a:rPr lang="it-IT" sz="1400" dirty="0" err="1"/>
            <a:t>review</a:t>
          </a:r>
          <a:r>
            <a:rPr lang="it-IT" sz="1400" dirty="0"/>
            <a:t> on social </a:t>
          </a:r>
          <a:r>
            <a:rPr lang="it-IT" sz="1400" dirty="0" err="1"/>
            <a:t>partners</a:t>
          </a:r>
          <a:r>
            <a:rPr lang="it-IT" sz="1400" dirty="0"/>
            <a:t> </a:t>
          </a:r>
          <a:r>
            <a:rPr lang="it-IT" sz="1400" dirty="0" err="1"/>
            <a:t>involvement</a:t>
          </a:r>
          <a:r>
            <a:rPr lang="it-IT" sz="1400" dirty="0"/>
            <a:t> in the </a:t>
          </a:r>
          <a:r>
            <a:rPr lang="it-IT" sz="1400" dirty="0" err="1"/>
            <a:t>Semester</a:t>
          </a:r>
          <a:r>
            <a:rPr lang="it-IT" sz="1400" dirty="0"/>
            <a:t> with EMCO and </a:t>
          </a:r>
          <a:r>
            <a:rPr lang="it-IT" sz="1400" dirty="0" err="1"/>
            <a:t>specific</a:t>
          </a:r>
          <a:r>
            <a:rPr lang="it-IT" sz="1400" dirty="0"/>
            <a:t> </a:t>
          </a:r>
          <a:r>
            <a:rPr lang="it-IT" sz="1400" dirty="0" err="1"/>
            <a:t>recommendations</a:t>
          </a:r>
          <a:r>
            <a:rPr lang="it-IT" sz="1400" dirty="0"/>
            <a:t> to </a:t>
          </a:r>
          <a:r>
            <a:rPr lang="it-IT" sz="1400" dirty="0" err="1"/>
            <a:t>member</a:t>
          </a:r>
          <a:r>
            <a:rPr lang="it-IT" sz="1400" dirty="0"/>
            <a:t> </a:t>
          </a:r>
          <a:r>
            <a:rPr lang="it-IT" sz="1400" dirty="0" err="1"/>
            <a:t>states</a:t>
          </a:r>
          <a:endParaRPr lang="it-IT" sz="1400" dirty="0"/>
        </a:p>
      </dgm:t>
    </dgm:pt>
    <dgm:pt modelId="{65438B29-6C36-AA4F-964C-B66B00BD8D19}" type="parTrans" cxnId="{7CFC5F2C-B23D-BD47-B88A-09B74821979B}">
      <dgm:prSet/>
      <dgm:spPr/>
      <dgm:t>
        <a:bodyPr/>
        <a:lstStyle/>
        <a:p>
          <a:endParaRPr lang="it-IT" sz="1400"/>
        </a:p>
      </dgm:t>
    </dgm:pt>
    <dgm:pt modelId="{1B5D8DCD-5A88-0645-886D-88BB73F48E42}" type="sibTrans" cxnId="{7CFC5F2C-B23D-BD47-B88A-09B74821979B}">
      <dgm:prSet/>
      <dgm:spPr/>
      <dgm:t>
        <a:bodyPr/>
        <a:lstStyle/>
        <a:p>
          <a:endParaRPr lang="it-IT" sz="1400"/>
        </a:p>
      </dgm:t>
    </dgm:pt>
    <dgm:pt modelId="{278C7E52-3196-EF4D-AC22-9365935AE8EC}">
      <dgm:prSet custT="1"/>
      <dgm:spPr/>
      <dgm:t>
        <a:bodyPr/>
        <a:lstStyle/>
        <a:p>
          <a:pPr rtl="0"/>
          <a:r>
            <a:rPr lang="it-IT" sz="1400" dirty="0" err="1"/>
            <a:t>Half</a:t>
          </a:r>
          <a:r>
            <a:rPr lang="it-IT" sz="1400" dirty="0"/>
            <a:t> of Country </a:t>
          </a:r>
          <a:r>
            <a:rPr lang="it-IT" sz="1400" dirty="0" err="1"/>
            <a:t>Specific</a:t>
          </a:r>
          <a:r>
            <a:rPr lang="it-IT" sz="1400" dirty="0"/>
            <a:t> </a:t>
          </a:r>
          <a:r>
            <a:rPr lang="it-IT" sz="1400" dirty="0" err="1"/>
            <a:t>Recommendations</a:t>
          </a:r>
          <a:r>
            <a:rPr lang="it-IT" sz="1400" dirty="0"/>
            <a:t> in 2019 </a:t>
          </a:r>
          <a:r>
            <a:rPr lang="it-IT" sz="1400" dirty="0" err="1"/>
            <a:t>were</a:t>
          </a:r>
          <a:r>
            <a:rPr lang="it-IT" sz="1400" dirty="0"/>
            <a:t> </a:t>
          </a:r>
          <a:r>
            <a:rPr lang="it-IT" sz="1400" dirty="0" err="1"/>
            <a:t>implementing</a:t>
          </a:r>
          <a:r>
            <a:rPr lang="it-IT" sz="1400" dirty="0"/>
            <a:t> the </a:t>
          </a:r>
          <a:r>
            <a:rPr lang="it-IT" sz="1400" dirty="0" err="1"/>
            <a:t>European</a:t>
          </a:r>
          <a:r>
            <a:rPr lang="it-IT" sz="1400" dirty="0"/>
            <a:t> Pillar of Social </a:t>
          </a:r>
          <a:r>
            <a:rPr lang="it-IT" sz="1400" dirty="0" err="1"/>
            <a:t>Rights</a:t>
          </a:r>
          <a:r>
            <a:rPr lang="it-IT" sz="1400" dirty="0"/>
            <a:t> – First time </a:t>
          </a:r>
          <a:r>
            <a:rPr lang="it-IT" sz="1400" dirty="0" err="1"/>
            <a:t>since</a:t>
          </a:r>
          <a:r>
            <a:rPr lang="it-IT" sz="1400" dirty="0"/>
            <a:t> the </a:t>
          </a:r>
          <a:r>
            <a:rPr lang="it-IT" sz="1400" dirty="0" err="1"/>
            <a:t>crisis</a:t>
          </a:r>
          <a:r>
            <a:rPr lang="it-IT" sz="1400" dirty="0"/>
            <a:t>, positive fiscal </a:t>
          </a:r>
          <a:r>
            <a:rPr lang="it-IT" sz="1400" dirty="0" err="1"/>
            <a:t>stance</a:t>
          </a:r>
          <a:r>
            <a:rPr lang="it-IT" sz="1400" dirty="0"/>
            <a:t> in the Euro Area</a:t>
          </a:r>
        </a:p>
      </dgm:t>
    </dgm:pt>
    <dgm:pt modelId="{C59B0A13-48C7-1F4B-AB3A-672982177907}" type="parTrans" cxnId="{72E05685-44D4-7940-9EEE-CA3E77E05793}">
      <dgm:prSet/>
      <dgm:spPr/>
      <dgm:t>
        <a:bodyPr/>
        <a:lstStyle/>
        <a:p>
          <a:endParaRPr lang="it-IT" sz="1400"/>
        </a:p>
      </dgm:t>
    </dgm:pt>
    <dgm:pt modelId="{CE049BBF-82DB-3A43-8B67-DC14CBBB10F1}" type="sibTrans" cxnId="{72E05685-44D4-7940-9EEE-CA3E77E05793}">
      <dgm:prSet/>
      <dgm:spPr/>
      <dgm:t>
        <a:bodyPr/>
        <a:lstStyle/>
        <a:p>
          <a:endParaRPr lang="it-IT" sz="1400"/>
        </a:p>
      </dgm:t>
    </dgm:pt>
    <dgm:pt modelId="{7085C649-88FF-644F-9140-B692A8B96217}" type="pres">
      <dgm:prSet presAssocID="{BABBB7F5-2ED4-DD4E-B506-FBA444DF67DC}" presName="linear" presStyleCnt="0">
        <dgm:presLayoutVars>
          <dgm:animLvl val="lvl"/>
          <dgm:resizeHandles val="exact"/>
        </dgm:presLayoutVars>
      </dgm:prSet>
      <dgm:spPr/>
    </dgm:pt>
    <dgm:pt modelId="{CFEEDE6E-55B9-454B-BCC0-D07EF60AE11B}" type="pres">
      <dgm:prSet presAssocID="{387F732D-A4A2-FE46-BC95-FFFBF60B16EE}" presName="parentText" presStyleLbl="node1" presStyleIdx="0" presStyleCnt="6" custLinFactNeighborY="90605">
        <dgm:presLayoutVars>
          <dgm:chMax val="0"/>
          <dgm:bulletEnabled val="1"/>
        </dgm:presLayoutVars>
      </dgm:prSet>
      <dgm:spPr/>
    </dgm:pt>
    <dgm:pt modelId="{DFDDF0B9-145C-8548-9003-2D846D6D01FC}" type="pres">
      <dgm:prSet presAssocID="{4B9EEC0C-AFAB-524A-830F-227A0E89A210}" presName="spacer" presStyleCnt="0"/>
      <dgm:spPr/>
    </dgm:pt>
    <dgm:pt modelId="{21378FE2-8E71-9F44-918B-A0B7663BC917}" type="pres">
      <dgm:prSet presAssocID="{1E3587F8-4486-974B-B2A0-4FD20A3A265F}" presName="parentText" presStyleLbl="node1" presStyleIdx="1" presStyleCnt="6" custLinFactNeighborX="-147" custLinFactNeighborY="50214">
        <dgm:presLayoutVars>
          <dgm:chMax val="0"/>
          <dgm:bulletEnabled val="1"/>
        </dgm:presLayoutVars>
      </dgm:prSet>
      <dgm:spPr/>
    </dgm:pt>
    <dgm:pt modelId="{96D2A4DF-A0D9-A345-B071-5F18749386C1}" type="pres">
      <dgm:prSet presAssocID="{89631972-165D-404B-8F1B-36F7BDC42A03}" presName="spacer" presStyleCnt="0"/>
      <dgm:spPr/>
    </dgm:pt>
    <dgm:pt modelId="{0AA29E0A-E2DC-BA41-A79B-E8A0D50FF3F8}" type="pres">
      <dgm:prSet presAssocID="{76AA26DE-4747-494E-BA8C-8EE8B2290F65}" presName="parentText" presStyleLbl="node1" presStyleIdx="2" presStyleCnt="6" custLinFactNeighborY="-33856">
        <dgm:presLayoutVars>
          <dgm:chMax val="0"/>
          <dgm:bulletEnabled val="1"/>
        </dgm:presLayoutVars>
      </dgm:prSet>
      <dgm:spPr/>
    </dgm:pt>
    <dgm:pt modelId="{4A0DB780-C2A7-D746-A783-CE3DEF9676D0}" type="pres">
      <dgm:prSet presAssocID="{0E144F13-36C2-494F-BA30-9311B0527B38}" presName="spacer" presStyleCnt="0"/>
      <dgm:spPr/>
    </dgm:pt>
    <dgm:pt modelId="{3F3C270D-4438-1F41-9AA0-5453725A5A7E}" type="pres">
      <dgm:prSet presAssocID="{45876125-A46A-3C4D-9983-2CE7B3799CD3}" presName="parentText" presStyleLbl="node1" presStyleIdx="3" presStyleCnt="6" custLinFactNeighborX="294" custLinFactNeighborY="-53744">
        <dgm:presLayoutVars>
          <dgm:chMax val="0"/>
          <dgm:bulletEnabled val="1"/>
        </dgm:presLayoutVars>
      </dgm:prSet>
      <dgm:spPr/>
    </dgm:pt>
    <dgm:pt modelId="{11457A13-FF02-3542-9F58-EAB256AD00C1}" type="pres">
      <dgm:prSet presAssocID="{07F7C920-EB30-1A48-AEAB-EAC5D62780E6}" presName="spacer" presStyleCnt="0"/>
      <dgm:spPr/>
    </dgm:pt>
    <dgm:pt modelId="{2B85C74A-D8B7-8F41-B73D-7D69544C7404}" type="pres">
      <dgm:prSet presAssocID="{46B04CA3-8F98-9A42-B3E7-FA2FEE0CD7BB}" presName="parentText" presStyleLbl="node1" presStyleIdx="4" presStyleCnt="6" custLinFactNeighborX="147" custLinFactNeighborY="-56315">
        <dgm:presLayoutVars>
          <dgm:chMax val="0"/>
          <dgm:bulletEnabled val="1"/>
        </dgm:presLayoutVars>
      </dgm:prSet>
      <dgm:spPr/>
    </dgm:pt>
    <dgm:pt modelId="{D840E366-CF68-6644-8CB2-3D3E308ADB3B}" type="pres">
      <dgm:prSet presAssocID="{1B5D8DCD-5A88-0645-886D-88BB73F48E42}" presName="spacer" presStyleCnt="0"/>
      <dgm:spPr/>
    </dgm:pt>
    <dgm:pt modelId="{9FBE96FD-9F20-A04C-AD84-3801528C3F48}" type="pres">
      <dgm:prSet presAssocID="{278C7E52-3196-EF4D-AC22-9365935AE8EC}" presName="parentText" presStyleLbl="node1" presStyleIdx="5" presStyleCnt="6" custLinFactNeighborX="147" custLinFactNeighborY="-76138">
        <dgm:presLayoutVars>
          <dgm:chMax val="0"/>
          <dgm:bulletEnabled val="1"/>
        </dgm:presLayoutVars>
      </dgm:prSet>
      <dgm:spPr/>
    </dgm:pt>
  </dgm:ptLst>
  <dgm:cxnLst>
    <dgm:cxn modelId="{0207CF1A-166C-0D48-8626-CDD93A58AD72}" type="presOf" srcId="{278C7E52-3196-EF4D-AC22-9365935AE8EC}" destId="{9FBE96FD-9F20-A04C-AD84-3801528C3F48}" srcOrd="0" destOrd="0" presId="urn:microsoft.com/office/officeart/2005/8/layout/vList2"/>
    <dgm:cxn modelId="{0D59191D-E83A-E445-B7A4-84E7C90B33D7}" srcId="{BABBB7F5-2ED4-DD4E-B506-FBA444DF67DC}" destId="{76AA26DE-4747-494E-BA8C-8EE8B2290F65}" srcOrd="2" destOrd="0" parTransId="{75AD3186-FFCA-8C4B-8FD4-1EA0CF82ECD7}" sibTransId="{0E144F13-36C2-494F-BA30-9311B0527B38}"/>
    <dgm:cxn modelId="{7B92ED2B-17E6-9745-B7BF-7CA88CE895AA}" type="presOf" srcId="{76AA26DE-4747-494E-BA8C-8EE8B2290F65}" destId="{0AA29E0A-E2DC-BA41-A79B-E8A0D50FF3F8}" srcOrd="0" destOrd="0" presId="urn:microsoft.com/office/officeart/2005/8/layout/vList2"/>
    <dgm:cxn modelId="{7CFC5F2C-B23D-BD47-B88A-09B74821979B}" srcId="{BABBB7F5-2ED4-DD4E-B506-FBA444DF67DC}" destId="{46B04CA3-8F98-9A42-B3E7-FA2FEE0CD7BB}" srcOrd="4" destOrd="0" parTransId="{65438B29-6C36-AA4F-964C-B66B00BD8D19}" sibTransId="{1B5D8DCD-5A88-0645-886D-88BB73F48E42}"/>
    <dgm:cxn modelId="{27DCE52E-9BA5-604F-98D8-8DDF037BBEE0}" type="presOf" srcId="{387F732D-A4A2-FE46-BC95-FFFBF60B16EE}" destId="{CFEEDE6E-55B9-454B-BCC0-D07EF60AE11B}" srcOrd="0" destOrd="0" presId="urn:microsoft.com/office/officeart/2005/8/layout/vList2"/>
    <dgm:cxn modelId="{F09F293F-BCE1-CD4F-AEA6-683DB9B2A522}" srcId="{BABBB7F5-2ED4-DD4E-B506-FBA444DF67DC}" destId="{45876125-A46A-3C4D-9983-2CE7B3799CD3}" srcOrd="3" destOrd="0" parTransId="{2C69FF1A-F766-D245-A6A0-3CF6A0E41CDB}" sibTransId="{07F7C920-EB30-1A48-AEAB-EAC5D62780E6}"/>
    <dgm:cxn modelId="{8C341761-0CB8-EE4C-9199-9CD3A80649A8}" type="presOf" srcId="{46B04CA3-8F98-9A42-B3E7-FA2FEE0CD7BB}" destId="{2B85C74A-D8B7-8F41-B73D-7D69544C7404}" srcOrd="0" destOrd="0" presId="urn:microsoft.com/office/officeart/2005/8/layout/vList2"/>
    <dgm:cxn modelId="{72E05685-44D4-7940-9EEE-CA3E77E05793}" srcId="{BABBB7F5-2ED4-DD4E-B506-FBA444DF67DC}" destId="{278C7E52-3196-EF4D-AC22-9365935AE8EC}" srcOrd="5" destOrd="0" parTransId="{C59B0A13-48C7-1F4B-AB3A-672982177907}" sibTransId="{CE049BBF-82DB-3A43-8B67-DC14CBBB10F1}"/>
    <dgm:cxn modelId="{51974386-7A03-314A-A3FC-9BEC263A010D}" srcId="{BABBB7F5-2ED4-DD4E-B506-FBA444DF67DC}" destId="{1E3587F8-4486-974B-B2A0-4FD20A3A265F}" srcOrd="1" destOrd="0" parTransId="{EBF7CAF5-CD7B-4E47-9526-17E21F52F92F}" sibTransId="{89631972-165D-404B-8F1B-36F7BDC42A03}"/>
    <dgm:cxn modelId="{FE8189AB-AC79-F24B-86E0-142B1C6804FE}" srcId="{BABBB7F5-2ED4-DD4E-B506-FBA444DF67DC}" destId="{387F732D-A4A2-FE46-BC95-FFFBF60B16EE}" srcOrd="0" destOrd="0" parTransId="{529516BA-BADC-454A-81D0-98D7BAB053B1}" sibTransId="{4B9EEC0C-AFAB-524A-830F-227A0E89A210}"/>
    <dgm:cxn modelId="{BE0CB1B9-8F42-7C40-8B14-650E890F123D}" type="presOf" srcId="{1E3587F8-4486-974B-B2A0-4FD20A3A265F}" destId="{21378FE2-8E71-9F44-918B-A0B7663BC917}" srcOrd="0" destOrd="0" presId="urn:microsoft.com/office/officeart/2005/8/layout/vList2"/>
    <dgm:cxn modelId="{5DBD2DDF-5292-B94D-B0DE-1E2109951253}" type="presOf" srcId="{45876125-A46A-3C4D-9983-2CE7B3799CD3}" destId="{3F3C270D-4438-1F41-9AA0-5453725A5A7E}" srcOrd="0" destOrd="0" presId="urn:microsoft.com/office/officeart/2005/8/layout/vList2"/>
    <dgm:cxn modelId="{8D7006EA-F11A-3344-9F4E-0C5202D61883}" type="presOf" srcId="{BABBB7F5-2ED4-DD4E-B506-FBA444DF67DC}" destId="{7085C649-88FF-644F-9140-B692A8B96217}" srcOrd="0" destOrd="0" presId="urn:microsoft.com/office/officeart/2005/8/layout/vList2"/>
    <dgm:cxn modelId="{2F4CC2B7-D31D-6B46-874A-C0E157E4DD43}" type="presParOf" srcId="{7085C649-88FF-644F-9140-B692A8B96217}" destId="{CFEEDE6E-55B9-454B-BCC0-D07EF60AE11B}" srcOrd="0" destOrd="0" presId="urn:microsoft.com/office/officeart/2005/8/layout/vList2"/>
    <dgm:cxn modelId="{6196CB14-8CDA-9241-8BE0-BCB2902DE812}" type="presParOf" srcId="{7085C649-88FF-644F-9140-B692A8B96217}" destId="{DFDDF0B9-145C-8548-9003-2D846D6D01FC}" srcOrd="1" destOrd="0" presId="urn:microsoft.com/office/officeart/2005/8/layout/vList2"/>
    <dgm:cxn modelId="{DDE0AD91-36AC-5E4C-8311-FD7B4C7DABD8}" type="presParOf" srcId="{7085C649-88FF-644F-9140-B692A8B96217}" destId="{21378FE2-8E71-9F44-918B-A0B7663BC917}" srcOrd="2" destOrd="0" presId="urn:microsoft.com/office/officeart/2005/8/layout/vList2"/>
    <dgm:cxn modelId="{6A0C9581-1812-0449-8868-6D3D1BEB4DFA}" type="presParOf" srcId="{7085C649-88FF-644F-9140-B692A8B96217}" destId="{96D2A4DF-A0D9-A345-B071-5F18749386C1}" srcOrd="3" destOrd="0" presId="urn:microsoft.com/office/officeart/2005/8/layout/vList2"/>
    <dgm:cxn modelId="{CB058DC3-73CA-6B4C-8383-65DA734AC636}" type="presParOf" srcId="{7085C649-88FF-644F-9140-B692A8B96217}" destId="{0AA29E0A-E2DC-BA41-A79B-E8A0D50FF3F8}" srcOrd="4" destOrd="0" presId="urn:microsoft.com/office/officeart/2005/8/layout/vList2"/>
    <dgm:cxn modelId="{362BF12F-C04E-F24B-9E48-B0ED34976CE8}" type="presParOf" srcId="{7085C649-88FF-644F-9140-B692A8B96217}" destId="{4A0DB780-C2A7-D746-A783-CE3DEF9676D0}" srcOrd="5" destOrd="0" presId="urn:microsoft.com/office/officeart/2005/8/layout/vList2"/>
    <dgm:cxn modelId="{F1560266-552C-B54D-9498-4BFDCD19B20E}" type="presParOf" srcId="{7085C649-88FF-644F-9140-B692A8B96217}" destId="{3F3C270D-4438-1F41-9AA0-5453725A5A7E}" srcOrd="6" destOrd="0" presId="urn:microsoft.com/office/officeart/2005/8/layout/vList2"/>
    <dgm:cxn modelId="{1CD19FE2-C0BA-A74D-A9CE-67B3598F9193}" type="presParOf" srcId="{7085C649-88FF-644F-9140-B692A8B96217}" destId="{11457A13-FF02-3542-9F58-EAB256AD00C1}" srcOrd="7" destOrd="0" presId="urn:microsoft.com/office/officeart/2005/8/layout/vList2"/>
    <dgm:cxn modelId="{3107141E-506E-7848-9398-C80EAA3ED752}" type="presParOf" srcId="{7085C649-88FF-644F-9140-B692A8B96217}" destId="{2B85C74A-D8B7-8F41-B73D-7D69544C7404}" srcOrd="8" destOrd="0" presId="urn:microsoft.com/office/officeart/2005/8/layout/vList2"/>
    <dgm:cxn modelId="{F06AECB4-EE18-6E4C-BEED-5A165EA5C99F}" type="presParOf" srcId="{7085C649-88FF-644F-9140-B692A8B96217}" destId="{D840E366-CF68-6644-8CB2-3D3E308ADB3B}" srcOrd="9" destOrd="0" presId="urn:microsoft.com/office/officeart/2005/8/layout/vList2"/>
    <dgm:cxn modelId="{6FE2B476-1A23-7840-A3AC-528B7BBC1EF6}" type="presParOf" srcId="{7085C649-88FF-644F-9140-B692A8B96217}" destId="{9FBE96FD-9F20-A04C-AD84-3801528C3F48}" srcOrd="10" destOrd="0" presId="urn:microsoft.com/office/officeart/2005/8/layout/vList2"/>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7629516-9792-794B-A6FD-ABF89CF09BB4}" type="doc">
      <dgm:prSet loTypeId="urn:microsoft.com/office/officeart/2005/8/layout/vList2" loCatId="list" qsTypeId="urn:microsoft.com/office/officeart/2005/8/quickstyle/3D5" qsCatId="3D" csTypeId="urn:microsoft.com/office/officeart/2005/8/colors/accent1_2" csCatId="accent1" phldr="1"/>
      <dgm:spPr/>
      <dgm:t>
        <a:bodyPr/>
        <a:lstStyle/>
        <a:p>
          <a:endParaRPr lang="it-IT"/>
        </a:p>
      </dgm:t>
    </dgm:pt>
    <dgm:pt modelId="{5E5AA68C-0341-4A4A-8CA8-15DAA66AC3A0}">
      <dgm:prSet custT="1"/>
      <dgm:spPr>
        <a:solidFill>
          <a:srgbClr val="FF0000"/>
        </a:solidFill>
      </dgm:spPr>
      <dgm:t>
        <a:bodyPr/>
        <a:lstStyle/>
        <a:p>
          <a:pPr rtl="0"/>
          <a:r>
            <a:rPr lang="it-IT" sz="1600" dirty="0"/>
            <a:t>MIGRATION</a:t>
          </a:r>
        </a:p>
      </dgm:t>
    </dgm:pt>
    <dgm:pt modelId="{AB59C540-2F50-C44A-AA68-3CBFB6013821}" type="parTrans" cxnId="{10755134-4972-BB4A-A6AA-F96284DEEAFB}">
      <dgm:prSet/>
      <dgm:spPr/>
      <dgm:t>
        <a:bodyPr/>
        <a:lstStyle/>
        <a:p>
          <a:endParaRPr lang="it-IT"/>
        </a:p>
      </dgm:t>
    </dgm:pt>
    <dgm:pt modelId="{4769A933-BC1D-354B-B168-C57E9BA10482}" type="sibTrans" cxnId="{10755134-4972-BB4A-A6AA-F96284DEEAFB}">
      <dgm:prSet/>
      <dgm:spPr/>
      <dgm:t>
        <a:bodyPr/>
        <a:lstStyle/>
        <a:p>
          <a:endParaRPr lang="it-IT"/>
        </a:p>
      </dgm:t>
    </dgm:pt>
    <dgm:pt modelId="{BC005B28-41BB-254E-9985-B9F7525F3A1C}">
      <dgm:prSet/>
      <dgm:spPr/>
      <dgm:t>
        <a:bodyPr/>
        <a:lstStyle/>
        <a:p>
          <a:pPr rtl="0"/>
          <a:r>
            <a:rPr lang="it-IT" dirty="0"/>
            <a:t>2017 – </a:t>
          </a:r>
          <a:r>
            <a:rPr lang="it-IT" dirty="0" err="1"/>
            <a:t>European</a:t>
          </a:r>
          <a:r>
            <a:rPr lang="it-IT" dirty="0"/>
            <a:t> Partnership for Integration of </a:t>
          </a:r>
          <a:r>
            <a:rPr lang="it-IT" dirty="0" err="1"/>
            <a:t>Refugees</a:t>
          </a:r>
          <a:r>
            <a:rPr lang="it-IT" dirty="0"/>
            <a:t>. </a:t>
          </a:r>
        </a:p>
      </dgm:t>
    </dgm:pt>
    <dgm:pt modelId="{15692B09-82BA-4E48-8FC4-F306CEF818DC}" type="parTrans" cxnId="{0CD03455-2D6B-F445-A3AE-4A181111E70F}">
      <dgm:prSet/>
      <dgm:spPr/>
      <dgm:t>
        <a:bodyPr/>
        <a:lstStyle/>
        <a:p>
          <a:endParaRPr lang="it-IT"/>
        </a:p>
      </dgm:t>
    </dgm:pt>
    <dgm:pt modelId="{118C82B0-77EA-2648-9961-CB75BA1B4BAF}" type="sibTrans" cxnId="{0CD03455-2D6B-F445-A3AE-4A181111E70F}">
      <dgm:prSet/>
      <dgm:spPr/>
      <dgm:t>
        <a:bodyPr/>
        <a:lstStyle/>
        <a:p>
          <a:endParaRPr lang="it-IT"/>
        </a:p>
      </dgm:t>
    </dgm:pt>
    <dgm:pt modelId="{108F1681-FDAE-314B-BCFE-7C1359698E87}">
      <dgm:prSet/>
      <dgm:spPr/>
      <dgm:t>
        <a:bodyPr/>
        <a:lstStyle/>
        <a:p>
          <a:pPr rtl="0"/>
          <a:r>
            <a:rPr lang="it-IT"/>
            <a:t>Labour-Int Project - BEST PRACTICE!!!</a:t>
          </a:r>
        </a:p>
      </dgm:t>
    </dgm:pt>
    <dgm:pt modelId="{BF1FC5AE-6266-184D-B01C-1180958FC0C8}" type="parTrans" cxnId="{55FFB0BA-09E0-7E43-B368-A90430D071D3}">
      <dgm:prSet/>
      <dgm:spPr/>
      <dgm:t>
        <a:bodyPr/>
        <a:lstStyle/>
        <a:p>
          <a:endParaRPr lang="it-IT"/>
        </a:p>
      </dgm:t>
    </dgm:pt>
    <dgm:pt modelId="{4631E17F-B0A1-514C-87AA-38E8E9FB0F9E}" type="sibTrans" cxnId="{55FFB0BA-09E0-7E43-B368-A90430D071D3}">
      <dgm:prSet/>
      <dgm:spPr/>
      <dgm:t>
        <a:bodyPr/>
        <a:lstStyle/>
        <a:p>
          <a:endParaRPr lang="it-IT"/>
        </a:p>
      </dgm:t>
    </dgm:pt>
    <dgm:pt modelId="{645B2030-99E6-4147-8BFC-A3DF772EE06C}">
      <dgm:prSet/>
      <dgm:spPr/>
      <dgm:t>
        <a:bodyPr/>
        <a:lstStyle/>
        <a:p>
          <a:pPr rtl="0"/>
          <a:r>
            <a:rPr lang="it-IT"/>
            <a:t>UnionMigrantNet</a:t>
          </a:r>
        </a:p>
      </dgm:t>
    </dgm:pt>
    <dgm:pt modelId="{25FAB5AB-C837-034B-963A-A3EFE9D0ABB4}" type="parTrans" cxnId="{11E4F5EF-92E7-FD44-B3F7-57B59010D062}">
      <dgm:prSet/>
      <dgm:spPr/>
      <dgm:t>
        <a:bodyPr/>
        <a:lstStyle/>
        <a:p>
          <a:endParaRPr lang="it-IT"/>
        </a:p>
      </dgm:t>
    </dgm:pt>
    <dgm:pt modelId="{AC40EB41-BA44-3448-B8BB-0121DB025C52}" type="sibTrans" cxnId="{11E4F5EF-92E7-FD44-B3F7-57B59010D062}">
      <dgm:prSet/>
      <dgm:spPr/>
      <dgm:t>
        <a:bodyPr/>
        <a:lstStyle/>
        <a:p>
          <a:endParaRPr lang="it-IT"/>
        </a:p>
      </dgm:t>
    </dgm:pt>
    <dgm:pt modelId="{4C0055C5-CF4E-6741-821B-729FE55793BE}" type="pres">
      <dgm:prSet presAssocID="{A7629516-9792-794B-A6FD-ABF89CF09BB4}" presName="linear" presStyleCnt="0">
        <dgm:presLayoutVars>
          <dgm:animLvl val="lvl"/>
          <dgm:resizeHandles val="exact"/>
        </dgm:presLayoutVars>
      </dgm:prSet>
      <dgm:spPr/>
    </dgm:pt>
    <dgm:pt modelId="{5564CC05-AF5A-F343-A0A4-DE909098486C}" type="pres">
      <dgm:prSet presAssocID="{5E5AA68C-0341-4A4A-8CA8-15DAA66AC3A0}" presName="parentText" presStyleLbl="node1" presStyleIdx="0" presStyleCnt="4">
        <dgm:presLayoutVars>
          <dgm:chMax val="0"/>
          <dgm:bulletEnabled val="1"/>
        </dgm:presLayoutVars>
      </dgm:prSet>
      <dgm:spPr/>
    </dgm:pt>
    <dgm:pt modelId="{7C70BE13-333F-5C49-8D4B-B20F7AB570C7}" type="pres">
      <dgm:prSet presAssocID="{4769A933-BC1D-354B-B168-C57E9BA10482}" presName="spacer" presStyleCnt="0"/>
      <dgm:spPr/>
    </dgm:pt>
    <dgm:pt modelId="{CC1BC851-FAD0-7340-8D0E-6F65FB7AD7A4}" type="pres">
      <dgm:prSet presAssocID="{BC005B28-41BB-254E-9985-B9F7525F3A1C}" presName="parentText" presStyleLbl="node1" presStyleIdx="1" presStyleCnt="4">
        <dgm:presLayoutVars>
          <dgm:chMax val="0"/>
          <dgm:bulletEnabled val="1"/>
        </dgm:presLayoutVars>
      </dgm:prSet>
      <dgm:spPr/>
    </dgm:pt>
    <dgm:pt modelId="{2D18A397-421E-8A4F-9EBE-433D743BEBCE}" type="pres">
      <dgm:prSet presAssocID="{118C82B0-77EA-2648-9961-CB75BA1B4BAF}" presName="spacer" presStyleCnt="0"/>
      <dgm:spPr/>
    </dgm:pt>
    <dgm:pt modelId="{118A5E5B-7796-6348-B18E-2A994CB8C0E8}" type="pres">
      <dgm:prSet presAssocID="{108F1681-FDAE-314B-BCFE-7C1359698E87}" presName="parentText" presStyleLbl="node1" presStyleIdx="2" presStyleCnt="4">
        <dgm:presLayoutVars>
          <dgm:chMax val="0"/>
          <dgm:bulletEnabled val="1"/>
        </dgm:presLayoutVars>
      </dgm:prSet>
      <dgm:spPr/>
    </dgm:pt>
    <dgm:pt modelId="{74C9D0B6-4FB8-1D4C-A874-2C99E2830E36}" type="pres">
      <dgm:prSet presAssocID="{4631E17F-B0A1-514C-87AA-38E8E9FB0F9E}" presName="spacer" presStyleCnt="0"/>
      <dgm:spPr/>
    </dgm:pt>
    <dgm:pt modelId="{B18D1A80-9950-F546-A491-C579DA8CF23E}" type="pres">
      <dgm:prSet presAssocID="{645B2030-99E6-4147-8BFC-A3DF772EE06C}" presName="parentText" presStyleLbl="node1" presStyleIdx="3" presStyleCnt="4" custLinFactNeighborX="-6189" custLinFactNeighborY="30385">
        <dgm:presLayoutVars>
          <dgm:chMax val="0"/>
          <dgm:bulletEnabled val="1"/>
        </dgm:presLayoutVars>
      </dgm:prSet>
      <dgm:spPr/>
    </dgm:pt>
  </dgm:ptLst>
  <dgm:cxnLst>
    <dgm:cxn modelId="{311D7307-CE3D-B141-8E44-16025046D867}" type="presOf" srcId="{645B2030-99E6-4147-8BFC-A3DF772EE06C}" destId="{B18D1A80-9950-F546-A491-C579DA8CF23E}" srcOrd="0" destOrd="0" presId="urn:microsoft.com/office/officeart/2005/8/layout/vList2"/>
    <dgm:cxn modelId="{10755134-4972-BB4A-A6AA-F96284DEEAFB}" srcId="{A7629516-9792-794B-A6FD-ABF89CF09BB4}" destId="{5E5AA68C-0341-4A4A-8CA8-15DAA66AC3A0}" srcOrd="0" destOrd="0" parTransId="{AB59C540-2F50-C44A-AA68-3CBFB6013821}" sibTransId="{4769A933-BC1D-354B-B168-C57E9BA10482}"/>
    <dgm:cxn modelId="{4F8C273F-9820-1F48-91AF-F6E4E2738C7B}" type="presOf" srcId="{5E5AA68C-0341-4A4A-8CA8-15DAA66AC3A0}" destId="{5564CC05-AF5A-F343-A0A4-DE909098486C}" srcOrd="0" destOrd="0" presId="urn:microsoft.com/office/officeart/2005/8/layout/vList2"/>
    <dgm:cxn modelId="{0CD03455-2D6B-F445-A3AE-4A181111E70F}" srcId="{A7629516-9792-794B-A6FD-ABF89CF09BB4}" destId="{BC005B28-41BB-254E-9985-B9F7525F3A1C}" srcOrd="1" destOrd="0" parTransId="{15692B09-82BA-4E48-8FC4-F306CEF818DC}" sibTransId="{118C82B0-77EA-2648-9961-CB75BA1B4BAF}"/>
    <dgm:cxn modelId="{400FE476-883F-E64B-BFC6-315D3FB7F200}" type="presOf" srcId="{108F1681-FDAE-314B-BCFE-7C1359698E87}" destId="{118A5E5B-7796-6348-B18E-2A994CB8C0E8}" srcOrd="0" destOrd="0" presId="urn:microsoft.com/office/officeart/2005/8/layout/vList2"/>
    <dgm:cxn modelId="{8226975A-C105-4441-BAC2-BBC34E7DBF42}" type="presOf" srcId="{BC005B28-41BB-254E-9985-B9F7525F3A1C}" destId="{CC1BC851-FAD0-7340-8D0E-6F65FB7AD7A4}" srcOrd="0" destOrd="0" presId="urn:microsoft.com/office/officeart/2005/8/layout/vList2"/>
    <dgm:cxn modelId="{EDB38495-3D1B-474E-AF0F-B98E13735B38}" type="presOf" srcId="{A7629516-9792-794B-A6FD-ABF89CF09BB4}" destId="{4C0055C5-CF4E-6741-821B-729FE55793BE}" srcOrd="0" destOrd="0" presId="urn:microsoft.com/office/officeart/2005/8/layout/vList2"/>
    <dgm:cxn modelId="{55FFB0BA-09E0-7E43-B368-A90430D071D3}" srcId="{A7629516-9792-794B-A6FD-ABF89CF09BB4}" destId="{108F1681-FDAE-314B-BCFE-7C1359698E87}" srcOrd="2" destOrd="0" parTransId="{BF1FC5AE-6266-184D-B01C-1180958FC0C8}" sibTransId="{4631E17F-B0A1-514C-87AA-38E8E9FB0F9E}"/>
    <dgm:cxn modelId="{11E4F5EF-92E7-FD44-B3F7-57B59010D062}" srcId="{A7629516-9792-794B-A6FD-ABF89CF09BB4}" destId="{645B2030-99E6-4147-8BFC-A3DF772EE06C}" srcOrd="3" destOrd="0" parTransId="{25FAB5AB-C837-034B-963A-A3EFE9D0ABB4}" sibTransId="{AC40EB41-BA44-3448-B8BB-0121DB025C52}"/>
    <dgm:cxn modelId="{08652B3B-1C90-C446-99E5-5DDE518BECA7}" type="presParOf" srcId="{4C0055C5-CF4E-6741-821B-729FE55793BE}" destId="{5564CC05-AF5A-F343-A0A4-DE909098486C}" srcOrd="0" destOrd="0" presId="urn:microsoft.com/office/officeart/2005/8/layout/vList2"/>
    <dgm:cxn modelId="{0870C45D-5975-6842-93FB-CA97D73BE3DC}" type="presParOf" srcId="{4C0055C5-CF4E-6741-821B-729FE55793BE}" destId="{7C70BE13-333F-5C49-8D4B-B20F7AB570C7}" srcOrd="1" destOrd="0" presId="urn:microsoft.com/office/officeart/2005/8/layout/vList2"/>
    <dgm:cxn modelId="{8FACB53C-3D24-2E42-AF86-A33835199D20}" type="presParOf" srcId="{4C0055C5-CF4E-6741-821B-729FE55793BE}" destId="{CC1BC851-FAD0-7340-8D0E-6F65FB7AD7A4}" srcOrd="2" destOrd="0" presId="urn:microsoft.com/office/officeart/2005/8/layout/vList2"/>
    <dgm:cxn modelId="{19F4C2CF-5D6F-CF45-9E46-8C0BDD82D01B}" type="presParOf" srcId="{4C0055C5-CF4E-6741-821B-729FE55793BE}" destId="{2D18A397-421E-8A4F-9EBE-433D743BEBCE}" srcOrd="3" destOrd="0" presId="urn:microsoft.com/office/officeart/2005/8/layout/vList2"/>
    <dgm:cxn modelId="{8BD9FBD5-3B58-664C-BA72-A8AC20E3DB75}" type="presParOf" srcId="{4C0055C5-CF4E-6741-821B-729FE55793BE}" destId="{118A5E5B-7796-6348-B18E-2A994CB8C0E8}" srcOrd="4" destOrd="0" presId="urn:microsoft.com/office/officeart/2005/8/layout/vList2"/>
    <dgm:cxn modelId="{30BCEA44-CB82-7C4C-B73D-3D3E835FDFCD}" type="presParOf" srcId="{4C0055C5-CF4E-6741-821B-729FE55793BE}" destId="{74C9D0B6-4FB8-1D4C-A874-2C99E2830E36}" srcOrd="5" destOrd="0" presId="urn:microsoft.com/office/officeart/2005/8/layout/vList2"/>
    <dgm:cxn modelId="{11F03E67-0AEB-9F4D-B691-14FECDBDA085}" type="presParOf" srcId="{4C0055C5-CF4E-6741-821B-729FE55793BE}" destId="{B18D1A80-9950-F546-A491-C579DA8CF23E}" srcOrd="6" destOrd="0" presId="urn:microsoft.com/office/officeart/2005/8/layout/vList2"/>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050ABB7-110F-C646-9814-3363F83795E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it-IT"/>
        </a:p>
      </dgm:t>
    </dgm:pt>
    <dgm:pt modelId="{E894A225-D74A-E541-B843-1F6C0F1DBBC0}">
      <dgm:prSet/>
      <dgm:spPr/>
      <dgm:t>
        <a:bodyPr/>
        <a:lstStyle/>
        <a:p>
          <a:pPr algn="ctr" rtl="0"/>
          <a:r>
            <a:rPr lang="it-IT" b="1" dirty="0"/>
            <a:t>UN NUOVO INIZIO PER IL DIALOGO SOCIALE</a:t>
          </a:r>
          <a:endParaRPr lang="it-IT" dirty="0"/>
        </a:p>
      </dgm:t>
    </dgm:pt>
    <dgm:pt modelId="{F87D6F48-852E-654E-9193-857E7599AB20}" type="parTrans" cxnId="{7CB628D8-BC0D-7848-AA10-B6A535167CA8}">
      <dgm:prSet/>
      <dgm:spPr/>
      <dgm:t>
        <a:bodyPr/>
        <a:lstStyle/>
        <a:p>
          <a:endParaRPr lang="it-IT"/>
        </a:p>
      </dgm:t>
    </dgm:pt>
    <dgm:pt modelId="{C42AF80D-1E53-1C44-AD8B-1C0591C77D63}" type="sibTrans" cxnId="{7CB628D8-BC0D-7848-AA10-B6A535167CA8}">
      <dgm:prSet/>
      <dgm:spPr/>
      <dgm:t>
        <a:bodyPr/>
        <a:lstStyle/>
        <a:p>
          <a:endParaRPr lang="it-IT"/>
        </a:p>
      </dgm:t>
    </dgm:pt>
    <dgm:pt modelId="{8ED346FE-BBE0-0E4F-9950-1570DC083726}" type="pres">
      <dgm:prSet presAssocID="{C050ABB7-110F-C646-9814-3363F83795EE}" presName="linear" presStyleCnt="0">
        <dgm:presLayoutVars>
          <dgm:animLvl val="lvl"/>
          <dgm:resizeHandles val="exact"/>
        </dgm:presLayoutVars>
      </dgm:prSet>
      <dgm:spPr/>
    </dgm:pt>
    <dgm:pt modelId="{FBF72BC6-1E96-C54B-86FE-BB75C9B19F19}" type="pres">
      <dgm:prSet presAssocID="{E894A225-D74A-E541-B843-1F6C0F1DBBC0}" presName="parentText" presStyleLbl="node1" presStyleIdx="0" presStyleCnt="1" custLinFactNeighborX="-5862" custLinFactNeighborY="1138">
        <dgm:presLayoutVars>
          <dgm:chMax val="0"/>
          <dgm:bulletEnabled val="1"/>
        </dgm:presLayoutVars>
      </dgm:prSet>
      <dgm:spPr/>
    </dgm:pt>
  </dgm:ptLst>
  <dgm:cxnLst>
    <dgm:cxn modelId="{CB34C889-9970-6D4B-8342-C189EB6B7332}" type="presOf" srcId="{E894A225-D74A-E541-B843-1F6C0F1DBBC0}" destId="{FBF72BC6-1E96-C54B-86FE-BB75C9B19F19}" srcOrd="0" destOrd="0" presId="urn:microsoft.com/office/officeart/2005/8/layout/vList2"/>
    <dgm:cxn modelId="{7CB628D8-BC0D-7848-AA10-B6A535167CA8}" srcId="{C050ABB7-110F-C646-9814-3363F83795EE}" destId="{E894A225-D74A-E541-B843-1F6C0F1DBBC0}" srcOrd="0" destOrd="0" parTransId="{F87D6F48-852E-654E-9193-857E7599AB20}" sibTransId="{C42AF80D-1E53-1C44-AD8B-1C0591C77D63}"/>
    <dgm:cxn modelId="{D05DDDFC-D025-9B48-8E25-ED3280C2FA28}" type="presOf" srcId="{C050ABB7-110F-C646-9814-3363F83795EE}" destId="{8ED346FE-BBE0-0E4F-9950-1570DC083726}" srcOrd="0" destOrd="0" presId="urn:microsoft.com/office/officeart/2005/8/layout/vList2"/>
    <dgm:cxn modelId="{45DF771C-15BE-A540-B38B-AF685BB86124}" type="presParOf" srcId="{8ED346FE-BBE0-0E4F-9950-1570DC083726}" destId="{FBF72BC6-1E96-C54B-86FE-BB75C9B19F1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389FDB8-052F-D943-AAAB-70DB8DDE897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it-IT"/>
        </a:p>
      </dgm:t>
    </dgm:pt>
    <dgm:pt modelId="{32804A64-DFC4-5E42-AB17-2F1D227A7AA3}">
      <dgm:prSet/>
      <dgm:spPr/>
      <dgm:t>
        <a:bodyPr/>
        <a:lstStyle/>
        <a:p>
          <a:pPr algn="ctr" rtl="0"/>
          <a:r>
            <a:rPr lang="it-IT" b="1" dirty="0"/>
            <a:t>PILASTRO EUROPEO DEI DIRITTI SOCIALI</a:t>
          </a:r>
          <a:endParaRPr lang="it-IT" dirty="0"/>
        </a:p>
      </dgm:t>
    </dgm:pt>
    <dgm:pt modelId="{9D59CB0D-BAC8-164E-92FA-E51801BC2DBF}" type="parTrans" cxnId="{02B2939A-60F1-D744-8BDB-9129CA3603B0}">
      <dgm:prSet/>
      <dgm:spPr/>
      <dgm:t>
        <a:bodyPr/>
        <a:lstStyle/>
        <a:p>
          <a:endParaRPr lang="it-IT"/>
        </a:p>
      </dgm:t>
    </dgm:pt>
    <dgm:pt modelId="{9C7344CD-C242-5B48-97D4-0F2B320C44E6}" type="sibTrans" cxnId="{02B2939A-60F1-D744-8BDB-9129CA3603B0}">
      <dgm:prSet/>
      <dgm:spPr/>
      <dgm:t>
        <a:bodyPr/>
        <a:lstStyle/>
        <a:p>
          <a:endParaRPr lang="it-IT"/>
        </a:p>
      </dgm:t>
    </dgm:pt>
    <dgm:pt modelId="{C0B9E062-CCA9-8E43-86B3-5026768230FB}" type="pres">
      <dgm:prSet presAssocID="{3389FDB8-052F-D943-AAAB-70DB8DDE897C}" presName="linear" presStyleCnt="0">
        <dgm:presLayoutVars>
          <dgm:animLvl val="lvl"/>
          <dgm:resizeHandles val="exact"/>
        </dgm:presLayoutVars>
      </dgm:prSet>
      <dgm:spPr/>
    </dgm:pt>
    <dgm:pt modelId="{D33FF38E-72AE-E74B-B339-46866B450582}" type="pres">
      <dgm:prSet presAssocID="{32804A64-DFC4-5E42-AB17-2F1D227A7AA3}" presName="parentText" presStyleLbl="node1" presStyleIdx="0" presStyleCnt="1" custLinFactNeighborX="-11820" custLinFactNeighborY="-772">
        <dgm:presLayoutVars>
          <dgm:chMax val="0"/>
          <dgm:bulletEnabled val="1"/>
        </dgm:presLayoutVars>
      </dgm:prSet>
      <dgm:spPr/>
    </dgm:pt>
  </dgm:ptLst>
  <dgm:cxnLst>
    <dgm:cxn modelId="{C67A554C-453A-CF43-A8F9-7F6C0856518B}" type="presOf" srcId="{3389FDB8-052F-D943-AAAB-70DB8DDE897C}" destId="{C0B9E062-CCA9-8E43-86B3-5026768230FB}" srcOrd="0" destOrd="0" presId="urn:microsoft.com/office/officeart/2005/8/layout/vList2"/>
    <dgm:cxn modelId="{5DBCC26C-F784-A646-8765-4F4D1E48A6A5}" type="presOf" srcId="{32804A64-DFC4-5E42-AB17-2F1D227A7AA3}" destId="{D33FF38E-72AE-E74B-B339-46866B450582}" srcOrd="0" destOrd="0" presId="urn:microsoft.com/office/officeart/2005/8/layout/vList2"/>
    <dgm:cxn modelId="{02B2939A-60F1-D744-8BDB-9129CA3603B0}" srcId="{3389FDB8-052F-D943-AAAB-70DB8DDE897C}" destId="{32804A64-DFC4-5E42-AB17-2F1D227A7AA3}" srcOrd="0" destOrd="0" parTransId="{9D59CB0D-BAC8-164E-92FA-E51801BC2DBF}" sibTransId="{9C7344CD-C242-5B48-97D4-0F2B320C44E6}"/>
    <dgm:cxn modelId="{6409F2EA-2D0B-AC4D-B073-68C7CFC42C03}" type="presParOf" srcId="{C0B9E062-CCA9-8E43-86B3-5026768230FB}" destId="{D33FF38E-72AE-E74B-B339-46866B450582}"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7985D-E882-C848-B64D-7C87E56900FA}">
      <dsp:nvSpPr>
        <dsp:cNvPr id="0" name=""/>
        <dsp:cNvSpPr/>
      </dsp:nvSpPr>
      <dsp:spPr>
        <a:xfrm>
          <a:off x="0" y="450265"/>
          <a:ext cx="9930063" cy="1487070"/>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36220" tIns="236220" rIns="236220" bIns="236220" numCol="1" spcCol="1270" anchor="ctr" anchorCtr="0">
          <a:noAutofit/>
        </a:bodyPr>
        <a:lstStyle/>
        <a:p>
          <a:pPr marL="0" lvl="0" indent="0" algn="l" defTabSz="2755900" rtl="0">
            <a:lnSpc>
              <a:spcPct val="90000"/>
            </a:lnSpc>
            <a:spcBef>
              <a:spcPct val="0"/>
            </a:spcBef>
            <a:spcAft>
              <a:spcPct val="35000"/>
            </a:spcAft>
            <a:buNone/>
          </a:pPr>
          <a:r>
            <a:rPr lang="it-IT" sz="6200" kern="1200" dirty="0"/>
            <a:t>40 </a:t>
          </a:r>
          <a:r>
            <a:rPr lang="it-IT" sz="6200" kern="1200" dirty="0" err="1"/>
            <a:t>months</a:t>
          </a:r>
          <a:r>
            <a:rPr lang="it-IT" sz="6200" kern="1200" dirty="0"/>
            <a:t> of social progress</a:t>
          </a:r>
        </a:p>
      </dsp:txBody>
      <dsp:txXfrm>
        <a:off x="72593" y="522858"/>
        <a:ext cx="9784877" cy="134188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6039BA-756C-9F4A-9933-97AA695F6C7F}">
      <dsp:nvSpPr>
        <dsp:cNvPr id="0" name=""/>
        <dsp:cNvSpPr/>
      </dsp:nvSpPr>
      <dsp:spPr>
        <a:xfrm>
          <a:off x="0" y="75134"/>
          <a:ext cx="4756470" cy="710805"/>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it-IT" sz="1300" b="0" i="0" kern="1200" dirty="0"/>
            <a:t>FERMARE LA CONCORRENZA SLEALE SUL LAVORO</a:t>
          </a:r>
          <a:endParaRPr lang="it-IT" sz="1300" kern="1200" dirty="0"/>
        </a:p>
      </dsp:txBody>
      <dsp:txXfrm>
        <a:off x="34699" y="109833"/>
        <a:ext cx="4687072" cy="641407"/>
      </dsp:txXfrm>
    </dsp:sp>
    <dsp:sp modelId="{9235CF04-F17B-CE4F-8006-D53F42DDD509}">
      <dsp:nvSpPr>
        <dsp:cNvPr id="0" name=""/>
        <dsp:cNvSpPr/>
      </dsp:nvSpPr>
      <dsp:spPr>
        <a:xfrm>
          <a:off x="0" y="855960"/>
          <a:ext cx="4756470" cy="51642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it-IT" sz="1300" b="0" i="0" kern="1200" dirty="0"/>
            <a:t>April 2018: Nuove Direttiva sul distacco transnazionale del lavoro</a:t>
          </a:r>
          <a:endParaRPr lang="it-IT" sz="1300" kern="1200" dirty="0"/>
        </a:p>
      </dsp:txBody>
      <dsp:txXfrm>
        <a:off x="25210" y="881170"/>
        <a:ext cx="4706050" cy="466007"/>
      </dsp:txXfrm>
    </dsp:sp>
    <dsp:sp modelId="{349C5FDD-62A7-AA49-A6BC-96D0C23D8498}">
      <dsp:nvSpPr>
        <dsp:cNvPr id="0" name=""/>
        <dsp:cNvSpPr/>
      </dsp:nvSpPr>
      <dsp:spPr>
        <a:xfrm>
          <a:off x="0" y="1409827"/>
          <a:ext cx="4756470" cy="51642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it-IT" sz="1300" kern="1200" dirty="0"/>
            <a:t>Febbraio 2019 – Autorità Europea del Lavoro</a:t>
          </a:r>
        </a:p>
      </dsp:txBody>
      <dsp:txXfrm>
        <a:off x="25210" y="1435037"/>
        <a:ext cx="4706050" cy="466007"/>
      </dsp:txXfrm>
    </dsp:sp>
    <dsp:sp modelId="{D60B80AA-76C9-ED4B-B06A-E192CB5D718F}">
      <dsp:nvSpPr>
        <dsp:cNvPr id="0" name=""/>
        <dsp:cNvSpPr/>
      </dsp:nvSpPr>
      <dsp:spPr>
        <a:xfrm>
          <a:off x="0" y="1963694"/>
          <a:ext cx="4756470" cy="51642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it-IT" sz="1300" kern="1200" dirty="0"/>
            <a:t>Gennaio </a:t>
          </a:r>
          <a:r>
            <a:rPr lang="it-IT" sz="1300" b="0" i="0" kern="1200" dirty="0"/>
            <a:t>2019 – Direttiva su conciliazione vita familiare e lavorativa</a:t>
          </a:r>
          <a:endParaRPr lang="it-IT" sz="1300" kern="1200" dirty="0"/>
        </a:p>
      </dsp:txBody>
      <dsp:txXfrm>
        <a:off x="25210" y="1988904"/>
        <a:ext cx="4706050" cy="466007"/>
      </dsp:txXfrm>
    </dsp:sp>
    <dsp:sp modelId="{EC31FC2B-C2A5-8A44-A1D5-8F62964F4C4E}">
      <dsp:nvSpPr>
        <dsp:cNvPr id="0" name=""/>
        <dsp:cNvSpPr/>
      </dsp:nvSpPr>
      <dsp:spPr>
        <a:xfrm>
          <a:off x="0" y="2517562"/>
          <a:ext cx="4756470" cy="51642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it-IT" sz="1300" kern="1200" dirty="0"/>
            <a:t>Febbraio 2019 – </a:t>
          </a:r>
          <a:r>
            <a:rPr lang="it-IT" sz="1300" b="0" i="0" kern="1200" dirty="0"/>
            <a:t>Direttiva su condizioni di lavoro trasparenti e prevedibili</a:t>
          </a:r>
          <a:endParaRPr lang="it-IT" sz="1300" kern="1200" dirty="0"/>
        </a:p>
      </dsp:txBody>
      <dsp:txXfrm>
        <a:off x="25210" y="2542772"/>
        <a:ext cx="4706050" cy="466007"/>
      </dsp:txXfrm>
    </dsp:sp>
    <dsp:sp modelId="{6296A51A-D7B4-0748-815B-590CD603C607}">
      <dsp:nvSpPr>
        <dsp:cNvPr id="0" name=""/>
        <dsp:cNvSpPr/>
      </dsp:nvSpPr>
      <dsp:spPr>
        <a:xfrm>
          <a:off x="0" y="3071429"/>
          <a:ext cx="4756470" cy="51642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it-IT" sz="1300" kern="1200" dirty="0"/>
            <a:t>Febbraio 2019 – Raccomandazione sull’accesso alla protezione sociale</a:t>
          </a:r>
        </a:p>
      </dsp:txBody>
      <dsp:txXfrm>
        <a:off x="25210" y="3096639"/>
        <a:ext cx="4706050" cy="46600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EEDE6E-55B9-454B-BCC0-D07EF60AE11B}">
      <dsp:nvSpPr>
        <dsp:cNvPr id="0" name=""/>
        <dsp:cNvSpPr/>
      </dsp:nvSpPr>
      <dsp:spPr>
        <a:xfrm>
          <a:off x="0" y="10952"/>
          <a:ext cx="6545178" cy="626946"/>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it-IT" sz="1400" kern="1200" dirty="0"/>
            <a:t>GOVERANCE ECONOMICA</a:t>
          </a:r>
        </a:p>
      </dsp:txBody>
      <dsp:txXfrm>
        <a:off x="30605" y="41557"/>
        <a:ext cx="6483968" cy="565736"/>
      </dsp:txXfrm>
    </dsp:sp>
    <dsp:sp modelId="{21378FE2-8E71-9F44-918B-A0B7663BC917}">
      <dsp:nvSpPr>
        <dsp:cNvPr id="0" name=""/>
        <dsp:cNvSpPr/>
      </dsp:nvSpPr>
      <dsp:spPr>
        <a:xfrm>
          <a:off x="0" y="644839"/>
          <a:ext cx="6545178" cy="626946"/>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it-IT" sz="1400" kern="1200" dirty="0"/>
            <a:t>2017 – Tutti i rapporti paese usano obiettivi sociali con cui misurano l’avanzamento verso i 20 principi del Pilastro</a:t>
          </a:r>
        </a:p>
      </dsp:txBody>
      <dsp:txXfrm>
        <a:off x="30605" y="675444"/>
        <a:ext cx="6483968" cy="565736"/>
      </dsp:txXfrm>
    </dsp:sp>
    <dsp:sp modelId="{0AA29E0A-E2DC-BA41-A79B-E8A0D50FF3F8}">
      <dsp:nvSpPr>
        <dsp:cNvPr id="0" name=""/>
        <dsp:cNvSpPr/>
      </dsp:nvSpPr>
      <dsp:spPr>
        <a:xfrm>
          <a:off x="0" y="1273640"/>
          <a:ext cx="6545178" cy="626946"/>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it-IT" sz="1400" kern="1200" dirty="0"/>
            <a:t>2018 – La definizione della CES di coinvolgimento dei sindacati (tempestività, adeguatezza e capacità) è parte dell’</a:t>
          </a:r>
          <a:r>
            <a:rPr lang="it-IT" sz="1400" kern="1200" dirty="0" err="1"/>
            <a:t>acquis</a:t>
          </a:r>
          <a:r>
            <a:rPr lang="it-IT" sz="1400" kern="1200" dirty="0"/>
            <a:t> comunitario. L’Indice di coinvolgimento sindacale è operativo. </a:t>
          </a:r>
        </a:p>
      </dsp:txBody>
      <dsp:txXfrm>
        <a:off x="30605" y="1304245"/>
        <a:ext cx="6483968" cy="565736"/>
      </dsp:txXfrm>
    </dsp:sp>
    <dsp:sp modelId="{3F3C270D-4438-1F41-9AA0-5453725A5A7E}">
      <dsp:nvSpPr>
        <dsp:cNvPr id="0" name=""/>
        <dsp:cNvSpPr/>
      </dsp:nvSpPr>
      <dsp:spPr>
        <a:xfrm>
          <a:off x="0" y="1909914"/>
          <a:ext cx="6545178" cy="626946"/>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it-IT" sz="1400" kern="1200" dirty="0"/>
            <a:t>2016 – 2019: 4 Rapporti contenti indicazioni sindacali per le Analisi Paese + 40 incontri tra sindacati nazionali e i team-paese della Commissione europea.</a:t>
          </a:r>
        </a:p>
      </dsp:txBody>
      <dsp:txXfrm>
        <a:off x="30605" y="1940519"/>
        <a:ext cx="6483968" cy="565736"/>
      </dsp:txXfrm>
    </dsp:sp>
    <dsp:sp modelId="{2B85C74A-D8B7-8F41-B73D-7D69544C7404}">
      <dsp:nvSpPr>
        <dsp:cNvPr id="0" name=""/>
        <dsp:cNvSpPr/>
      </dsp:nvSpPr>
      <dsp:spPr>
        <a:xfrm>
          <a:off x="0" y="2548204"/>
          <a:ext cx="6545178" cy="626946"/>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it-IT" sz="1400" kern="1200" dirty="0"/>
            <a:t>2018 – 2019: esercizio congiunto per valutare lo stato del dialogo sociale con EMCO e raccomandazioni specifiche per paese</a:t>
          </a:r>
        </a:p>
      </dsp:txBody>
      <dsp:txXfrm>
        <a:off x="30605" y="2578809"/>
        <a:ext cx="6483968" cy="565736"/>
      </dsp:txXfrm>
    </dsp:sp>
    <dsp:sp modelId="{9FBE96FD-9F20-A04C-AD84-3801528C3F48}">
      <dsp:nvSpPr>
        <dsp:cNvPr id="0" name=""/>
        <dsp:cNvSpPr/>
      </dsp:nvSpPr>
      <dsp:spPr>
        <a:xfrm>
          <a:off x="0" y="3184486"/>
          <a:ext cx="6545178" cy="626946"/>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it-IT" sz="1400" kern="1200" dirty="0"/>
            <a:t>Metà delle raccomandazioni specifiche per paese nel 2019 mettono in atto il Pilastro – per la prima volta dall’inizio della crisi l’Area euro ha espansione fiscale</a:t>
          </a:r>
        </a:p>
      </dsp:txBody>
      <dsp:txXfrm>
        <a:off x="30605" y="3215091"/>
        <a:ext cx="6483968" cy="56573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64CC05-AF5A-F343-A0A4-DE909098486C}">
      <dsp:nvSpPr>
        <dsp:cNvPr id="0" name=""/>
        <dsp:cNvSpPr/>
      </dsp:nvSpPr>
      <dsp:spPr>
        <a:xfrm>
          <a:off x="0" y="99417"/>
          <a:ext cx="2954955" cy="434362"/>
        </a:xfrm>
        <a:prstGeom prst="roundRect">
          <a:avLst/>
        </a:prstGeom>
        <a:solidFill>
          <a:srgbClr val="FF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it-IT" sz="1600" kern="1200" dirty="0"/>
            <a:t>IMMIGRAZIONE</a:t>
          </a:r>
        </a:p>
      </dsp:txBody>
      <dsp:txXfrm>
        <a:off x="21204" y="120621"/>
        <a:ext cx="2912547" cy="391954"/>
      </dsp:txXfrm>
    </dsp:sp>
    <dsp:sp modelId="{CC1BC851-FAD0-7340-8D0E-6F65FB7AD7A4}">
      <dsp:nvSpPr>
        <dsp:cNvPr id="0" name=""/>
        <dsp:cNvSpPr/>
      </dsp:nvSpPr>
      <dsp:spPr>
        <a:xfrm>
          <a:off x="0" y="565460"/>
          <a:ext cx="2954955" cy="434362"/>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rtl="0">
            <a:lnSpc>
              <a:spcPct val="90000"/>
            </a:lnSpc>
            <a:spcBef>
              <a:spcPct val="0"/>
            </a:spcBef>
            <a:spcAft>
              <a:spcPct val="35000"/>
            </a:spcAft>
            <a:buNone/>
          </a:pPr>
          <a:r>
            <a:rPr lang="it-IT" sz="1100" kern="1200" dirty="0"/>
            <a:t>2017 – </a:t>
          </a:r>
          <a:r>
            <a:rPr lang="it-IT" sz="1100" kern="1200" dirty="0" err="1"/>
            <a:t>Partneriato</a:t>
          </a:r>
          <a:r>
            <a:rPr lang="it-IT" sz="1100" kern="1200" dirty="0"/>
            <a:t> europeo per l’integrazione dei rifugiati. </a:t>
          </a:r>
        </a:p>
      </dsp:txBody>
      <dsp:txXfrm>
        <a:off x="21204" y="586664"/>
        <a:ext cx="2912547" cy="391954"/>
      </dsp:txXfrm>
    </dsp:sp>
    <dsp:sp modelId="{118A5E5B-7796-6348-B18E-2A994CB8C0E8}">
      <dsp:nvSpPr>
        <dsp:cNvPr id="0" name=""/>
        <dsp:cNvSpPr/>
      </dsp:nvSpPr>
      <dsp:spPr>
        <a:xfrm>
          <a:off x="0" y="1031502"/>
          <a:ext cx="2954955" cy="434362"/>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rtl="0">
            <a:lnSpc>
              <a:spcPct val="90000"/>
            </a:lnSpc>
            <a:spcBef>
              <a:spcPct val="0"/>
            </a:spcBef>
            <a:spcAft>
              <a:spcPct val="35000"/>
            </a:spcAft>
            <a:buNone/>
          </a:pPr>
          <a:r>
            <a:rPr lang="it-IT" sz="1100" kern="1200" dirty="0"/>
            <a:t>Progetto </a:t>
          </a:r>
          <a:r>
            <a:rPr lang="it-IT" sz="1100" kern="1200" dirty="0" err="1"/>
            <a:t>Labour-Int</a:t>
          </a:r>
          <a:r>
            <a:rPr lang="it-IT" sz="1100" kern="1200" dirty="0"/>
            <a:t> - BEST PRACTICE!!!</a:t>
          </a:r>
        </a:p>
      </dsp:txBody>
      <dsp:txXfrm>
        <a:off x="21204" y="1052706"/>
        <a:ext cx="2912547" cy="391954"/>
      </dsp:txXfrm>
    </dsp:sp>
    <dsp:sp modelId="{B18D1A80-9950-F546-A491-C579DA8CF23E}">
      <dsp:nvSpPr>
        <dsp:cNvPr id="0" name=""/>
        <dsp:cNvSpPr/>
      </dsp:nvSpPr>
      <dsp:spPr>
        <a:xfrm>
          <a:off x="0" y="1507170"/>
          <a:ext cx="2954955" cy="434362"/>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rtl="0">
            <a:lnSpc>
              <a:spcPct val="90000"/>
            </a:lnSpc>
            <a:spcBef>
              <a:spcPct val="0"/>
            </a:spcBef>
            <a:spcAft>
              <a:spcPct val="35000"/>
            </a:spcAft>
            <a:buNone/>
          </a:pPr>
          <a:r>
            <a:rPr lang="it-IT" sz="1100" kern="1200"/>
            <a:t>UnionMigrantNet</a:t>
          </a:r>
        </a:p>
      </dsp:txBody>
      <dsp:txXfrm>
        <a:off x="21204" y="1528374"/>
        <a:ext cx="2912547" cy="39195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7985D-E882-C848-B64D-7C87E56900FA}">
      <dsp:nvSpPr>
        <dsp:cNvPr id="0" name=""/>
        <dsp:cNvSpPr/>
      </dsp:nvSpPr>
      <dsp:spPr>
        <a:xfrm>
          <a:off x="0" y="438272"/>
          <a:ext cx="9930063" cy="1511055"/>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marL="0" lvl="0" indent="0" algn="l" defTabSz="2800350" rtl="0">
            <a:lnSpc>
              <a:spcPct val="90000"/>
            </a:lnSpc>
            <a:spcBef>
              <a:spcPct val="0"/>
            </a:spcBef>
            <a:spcAft>
              <a:spcPct val="35000"/>
            </a:spcAft>
            <a:buNone/>
          </a:pPr>
          <a:r>
            <a:rPr lang="it-IT" sz="6300" kern="1200" dirty="0"/>
            <a:t>40 mesi di progresso sociale </a:t>
          </a:r>
        </a:p>
      </dsp:txBody>
      <dsp:txXfrm>
        <a:off x="73764" y="512036"/>
        <a:ext cx="9782535" cy="136352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75F3BC-BBF5-894B-B134-CC2D2FA188CB}">
      <dsp:nvSpPr>
        <dsp:cNvPr id="0" name=""/>
        <dsp:cNvSpPr/>
      </dsp:nvSpPr>
      <dsp:spPr>
        <a:xfrm>
          <a:off x="0" y="48368"/>
          <a:ext cx="9144000" cy="1559025"/>
        </a:xfrm>
        <a:prstGeom prst="roundRect">
          <a:avLst/>
        </a:prstGeom>
        <a:solidFill>
          <a:schemeClr val="accent1">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rtl="0">
            <a:lnSpc>
              <a:spcPct val="90000"/>
            </a:lnSpc>
            <a:spcBef>
              <a:spcPct val="0"/>
            </a:spcBef>
            <a:spcAft>
              <a:spcPct val="35000"/>
            </a:spcAft>
            <a:buNone/>
          </a:pPr>
          <a:r>
            <a:rPr lang="it-IT" sz="6500" kern="1200" dirty="0"/>
            <a:t>CES 2015-2019</a:t>
          </a:r>
        </a:p>
      </dsp:txBody>
      <dsp:txXfrm>
        <a:off x="76105" y="124473"/>
        <a:ext cx="8991790" cy="14068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75F3BC-BBF5-894B-B134-CC2D2FA188CB}">
      <dsp:nvSpPr>
        <dsp:cNvPr id="0" name=""/>
        <dsp:cNvSpPr/>
      </dsp:nvSpPr>
      <dsp:spPr>
        <a:xfrm>
          <a:off x="0" y="48368"/>
          <a:ext cx="9144000" cy="1559025"/>
        </a:xfrm>
        <a:prstGeom prst="roundRect">
          <a:avLst/>
        </a:prstGeom>
        <a:solidFill>
          <a:schemeClr val="accent1">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rtl="0">
            <a:lnSpc>
              <a:spcPct val="90000"/>
            </a:lnSpc>
            <a:spcBef>
              <a:spcPct val="0"/>
            </a:spcBef>
            <a:spcAft>
              <a:spcPct val="35000"/>
            </a:spcAft>
            <a:buNone/>
          </a:pPr>
          <a:r>
            <a:rPr lang="it-IT" sz="6500" kern="1200"/>
            <a:t>ETUC 2015-2019</a:t>
          </a:r>
        </a:p>
      </dsp:txBody>
      <dsp:txXfrm>
        <a:off x="76105" y="124473"/>
        <a:ext cx="8991790" cy="14068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F72BC6-1E96-C54B-86FE-BB75C9B19F19}">
      <dsp:nvSpPr>
        <dsp:cNvPr id="0" name=""/>
        <dsp:cNvSpPr/>
      </dsp:nvSpPr>
      <dsp:spPr>
        <a:xfrm>
          <a:off x="0" y="17470"/>
          <a:ext cx="8412480" cy="76752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it-IT" sz="3200" b="1" kern="1200" dirty="0"/>
            <a:t>A NEW START FOR SOCIAL DIALOGUE</a:t>
          </a:r>
          <a:endParaRPr lang="it-IT" sz="3200" kern="1200" dirty="0"/>
        </a:p>
      </dsp:txBody>
      <dsp:txXfrm>
        <a:off x="37467" y="54937"/>
        <a:ext cx="8337546" cy="6925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3FF38E-72AE-E74B-B339-46866B450582}">
      <dsp:nvSpPr>
        <dsp:cNvPr id="0" name=""/>
        <dsp:cNvSpPr/>
      </dsp:nvSpPr>
      <dsp:spPr>
        <a:xfrm>
          <a:off x="0" y="724"/>
          <a:ext cx="8412480" cy="839474"/>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rtl="0">
            <a:lnSpc>
              <a:spcPct val="90000"/>
            </a:lnSpc>
            <a:spcBef>
              <a:spcPct val="0"/>
            </a:spcBef>
            <a:spcAft>
              <a:spcPct val="35000"/>
            </a:spcAft>
            <a:buNone/>
          </a:pPr>
          <a:r>
            <a:rPr lang="it-IT" sz="3500" b="1" kern="1200" dirty="0"/>
            <a:t>EUROPEAN PILLAR OF SOCIAL RIGHTS</a:t>
          </a:r>
          <a:endParaRPr lang="it-IT" sz="3500" kern="1200" dirty="0"/>
        </a:p>
      </dsp:txBody>
      <dsp:txXfrm>
        <a:off x="40980" y="41704"/>
        <a:ext cx="8330520" cy="7575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6039BA-756C-9F4A-9933-97AA695F6C7F}">
      <dsp:nvSpPr>
        <dsp:cNvPr id="0" name=""/>
        <dsp:cNvSpPr/>
      </dsp:nvSpPr>
      <dsp:spPr>
        <a:xfrm>
          <a:off x="0" y="75134"/>
          <a:ext cx="4756470" cy="710805"/>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it-IT" sz="1300" b="0" i="0" kern="1200" dirty="0"/>
            <a:t>STOP SOCIAL DUMPING</a:t>
          </a:r>
          <a:endParaRPr lang="it-IT" sz="1300" kern="1200" dirty="0"/>
        </a:p>
      </dsp:txBody>
      <dsp:txXfrm>
        <a:off x="34699" y="109833"/>
        <a:ext cx="4687072" cy="641407"/>
      </dsp:txXfrm>
    </dsp:sp>
    <dsp:sp modelId="{9235CF04-F17B-CE4F-8006-D53F42DDD509}">
      <dsp:nvSpPr>
        <dsp:cNvPr id="0" name=""/>
        <dsp:cNvSpPr/>
      </dsp:nvSpPr>
      <dsp:spPr>
        <a:xfrm>
          <a:off x="0" y="855960"/>
          <a:ext cx="4756470" cy="51642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it-IT" sz="1300" b="0" i="0" kern="1200" dirty="0"/>
            <a:t>April 2018: A new Directive on Cross </a:t>
          </a:r>
          <a:r>
            <a:rPr lang="it-IT" sz="1300" b="0" i="0" kern="1200" dirty="0" err="1"/>
            <a:t>Border</a:t>
          </a:r>
          <a:r>
            <a:rPr lang="it-IT" sz="1300" b="0" i="0" kern="1200" dirty="0"/>
            <a:t> </a:t>
          </a:r>
          <a:r>
            <a:rPr lang="it-IT" sz="1300" b="0" i="0" kern="1200" dirty="0" err="1"/>
            <a:t>Posting</a:t>
          </a:r>
          <a:r>
            <a:rPr lang="it-IT" sz="1300" b="0" i="0" kern="1200" dirty="0"/>
            <a:t> of </a:t>
          </a:r>
          <a:r>
            <a:rPr lang="it-IT" sz="1300" b="0" i="0" kern="1200" dirty="0" err="1"/>
            <a:t>Workers</a:t>
          </a:r>
          <a:r>
            <a:rPr lang="it-IT" sz="1300" b="0" i="0" kern="1200" dirty="0"/>
            <a:t> and</a:t>
          </a:r>
          <a:endParaRPr lang="it-IT" sz="1300" kern="1200" dirty="0"/>
        </a:p>
      </dsp:txBody>
      <dsp:txXfrm>
        <a:off x="25210" y="881170"/>
        <a:ext cx="4706050" cy="466007"/>
      </dsp:txXfrm>
    </dsp:sp>
    <dsp:sp modelId="{349C5FDD-62A7-AA49-A6BC-96D0C23D8498}">
      <dsp:nvSpPr>
        <dsp:cNvPr id="0" name=""/>
        <dsp:cNvSpPr/>
      </dsp:nvSpPr>
      <dsp:spPr>
        <a:xfrm>
          <a:off x="0" y="1409827"/>
          <a:ext cx="4756470" cy="51642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it-IT" sz="1300" kern="1200"/>
            <a:t>February 2019 - European Labour Authority </a:t>
          </a:r>
        </a:p>
      </dsp:txBody>
      <dsp:txXfrm>
        <a:off x="25210" y="1435037"/>
        <a:ext cx="4706050" cy="466007"/>
      </dsp:txXfrm>
    </dsp:sp>
    <dsp:sp modelId="{D60B80AA-76C9-ED4B-B06A-E192CB5D718F}">
      <dsp:nvSpPr>
        <dsp:cNvPr id="0" name=""/>
        <dsp:cNvSpPr/>
      </dsp:nvSpPr>
      <dsp:spPr>
        <a:xfrm>
          <a:off x="0" y="1963694"/>
          <a:ext cx="4756470" cy="51642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it-IT" sz="1300" kern="1200" dirty="0" err="1"/>
            <a:t>J</a:t>
          </a:r>
          <a:r>
            <a:rPr lang="it-IT" sz="1300" b="0" i="0" kern="1200" dirty="0" err="1"/>
            <a:t>anuary</a:t>
          </a:r>
          <a:r>
            <a:rPr lang="it-IT" sz="1300" b="0" i="0" kern="1200"/>
            <a:t> 2019 - A Directive on Work-Life Balance</a:t>
          </a:r>
          <a:endParaRPr lang="it-IT" sz="1300" kern="1200"/>
        </a:p>
      </dsp:txBody>
      <dsp:txXfrm>
        <a:off x="25210" y="1988904"/>
        <a:ext cx="4706050" cy="466007"/>
      </dsp:txXfrm>
    </dsp:sp>
    <dsp:sp modelId="{EC31FC2B-C2A5-8A44-A1D5-8F62964F4C4E}">
      <dsp:nvSpPr>
        <dsp:cNvPr id="0" name=""/>
        <dsp:cNvSpPr/>
      </dsp:nvSpPr>
      <dsp:spPr>
        <a:xfrm>
          <a:off x="0" y="2517562"/>
          <a:ext cx="4756470" cy="51642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it-IT" sz="1300" kern="1200" dirty="0" err="1"/>
            <a:t>February</a:t>
          </a:r>
          <a:r>
            <a:rPr lang="it-IT" sz="1300" kern="1200" dirty="0"/>
            <a:t> 2019 - </a:t>
          </a:r>
          <a:r>
            <a:rPr lang="it-IT" sz="1300" b="0" i="0" kern="1200" dirty="0"/>
            <a:t>A Directive on </a:t>
          </a:r>
          <a:r>
            <a:rPr lang="it-IT" sz="1300" b="0" i="0" kern="1200" dirty="0" err="1"/>
            <a:t>Transparent</a:t>
          </a:r>
          <a:r>
            <a:rPr lang="it-IT" sz="1300" b="0" i="0" kern="1200" dirty="0"/>
            <a:t> and </a:t>
          </a:r>
          <a:r>
            <a:rPr lang="it-IT" sz="1300" b="0" i="0" kern="1200" dirty="0" err="1"/>
            <a:t>Predictable</a:t>
          </a:r>
          <a:r>
            <a:rPr lang="it-IT" sz="1300" b="0" i="0" kern="1200" dirty="0"/>
            <a:t> </a:t>
          </a:r>
          <a:r>
            <a:rPr lang="it-IT" sz="1300" b="0" i="0" kern="1200" dirty="0" err="1"/>
            <a:t>Working</a:t>
          </a:r>
          <a:r>
            <a:rPr lang="it-IT" sz="1300" b="0" i="0" kern="1200" dirty="0"/>
            <a:t> </a:t>
          </a:r>
          <a:r>
            <a:rPr lang="it-IT" sz="1300" b="0" i="0" kern="1200" dirty="0" err="1"/>
            <a:t>Conditions</a:t>
          </a:r>
          <a:endParaRPr lang="it-IT" sz="1300" kern="1200" dirty="0"/>
        </a:p>
      </dsp:txBody>
      <dsp:txXfrm>
        <a:off x="25210" y="2542772"/>
        <a:ext cx="4706050" cy="466007"/>
      </dsp:txXfrm>
    </dsp:sp>
    <dsp:sp modelId="{6296A51A-D7B4-0748-815B-590CD603C607}">
      <dsp:nvSpPr>
        <dsp:cNvPr id="0" name=""/>
        <dsp:cNvSpPr/>
      </dsp:nvSpPr>
      <dsp:spPr>
        <a:xfrm>
          <a:off x="0" y="3071429"/>
          <a:ext cx="4756470" cy="51642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it-IT" sz="1300" kern="1200" dirty="0" err="1"/>
            <a:t>February</a:t>
          </a:r>
          <a:r>
            <a:rPr lang="it-IT" sz="1300" kern="1200" dirty="0"/>
            <a:t> 2019 – </a:t>
          </a:r>
          <a:r>
            <a:rPr lang="it-IT" sz="1300" kern="1200" dirty="0" err="1"/>
            <a:t>Recommandation</a:t>
          </a:r>
          <a:r>
            <a:rPr lang="it-IT" sz="1300" kern="1200" dirty="0"/>
            <a:t> on </a:t>
          </a:r>
          <a:r>
            <a:rPr lang="it-IT" sz="1300" kern="1200" dirty="0" err="1"/>
            <a:t>access</a:t>
          </a:r>
          <a:r>
            <a:rPr lang="it-IT" sz="1300" kern="1200" dirty="0"/>
            <a:t> to social </a:t>
          </a:r>
          <a:r>
            <a:rPr lang="it-IT" sz="1300" kern="1200" dirty="0" err="1"/>
            <a:t>protection</a:t>
          </a:r>
          <a:endParaRPr lang="it-IT" sz="1300" kern="1200" dirty="0"/>
        </a:p>
      </dsp:txBody>
      <dsp:txXfrm>
        <a:off x="25210" y="3096639"/>
        <a:ext cx="4706050" cy="4660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EEDE6E-55B9-454B-BCC0-D07EF60AE11B}">
      <dsp:nvSpPr>
        <dsp:cNvPr id="0" name=""/>
        <dsp:cNvSpPr/>
      </dsp:nvSpPr>
      <dsp:spPr>
        <a:xfrm>
          <a:off x="0" y="87833"/>
          <a:ext cx="6545178" cy="561600"/>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it-IT" sz="1400" kern="1200" dirty="0"/>
            <a:t>ECONOMIC GOVERNANCE</a:t>
          </a:r>
        </a:p>
      </dsp:txBody>
      <dsp:txXfrm>
        <a:off x="27415" y="115248"/>
        <a:ext cx="6490348" cy="506770"/>
      </dsp:txXfrm>
    </dsp:sp>
    <dsp:sp modelId="{21378FE2-8E71-9F44-918B-A0B7663BC917}">
      <dsp:nvSpPr>
        <dsp:cNvPr id="0" name=""/>
        <dsp:cNvSpPr/>
      </dsp:nvSpPr>
      <dsp:spPr>
        <a:xfrm>
          <a:off x="0" y="700935"/>
          <a:ext cx="6545178" cy="5616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it-IT" sz="1400" kern="1200" dirty="0"/>
            <a:t>2017 - </a:t>
          </a:r>
          <a:r>
            <a:rPr lang="it-IT" sz="1400" kern="1200" dirty="0" err="1"/>
            <a:t>All</a:t>
          </a:r>
          <a:r>
            <a:rPr lang="it-IT" sz="1400" kern="1200" dirty="0"/>
            <a:t> Country Reports </a:t>
          </a:r>
          <a:r>
            <a:rPr lang="it-IT" sz="1400" kern="1200" dirty="0" err="1"/>
            <a:t>have</a:t>
          </a:r>
          <a:r>
            <a:rPr lang="it-IT" sz="1400" kern="1200" dirty="0"/>
            <a:t> a </a:t>
          </a:r>
          <a:r>
            <a:rPr lang="it-IT" sz="1400" kern="1200" dirty="0" err="1"/>
            <a:t>clear</a:t>
          </a:r>
          <a:r>
            <a:rPr lang="it-IT" sz="1400" kern="1200" dirty="0"/>
            <a:t> set of social </a:t>
          </a:r>
          <a:r>
            <a:rPr lang="it-IT" sz="1400" kern="1200" dirty="0" err="1"/>
            <a:t>benchmarks</a:t>
          </a:r>
          <a:r>
            <a:rPr lang="it-IT" sz="1400" kern="1200" dirty="0"/>
            <a:t> </a:t>
          </a:r>
          <a:r>
            <a:rPr lang="it-IT" sz="1400" kern="1200" dirty="0" err="1"/>
            <a:t>measuring</a:t>
          </a:r>
          <a:r>
            <a:rPr lang="it-IT" sz="1400" kern="1200" dirty="0"/>
            <a:t> </a:t>
          </a:r>
          <a:r>
            <a:rPr lang="it-IT" sz="1400" kern="1200" dirty="0" err="1"/>
            <a:t>advancements</a:t>
          </a:r>
          <a:r>
            <a:rPr lang="it-IT" sz="1400" kern="1200" dirty="0"/>
            <a:t> </a:t>
          </a:r>
          <a:r>
            <a:rPr lang="it-IT" sz="1400" kern="1200" dirty="0" err="1"/>
            <a:t>toward</a:t>
          </a:r>
          <a:r>
            <a:rPr lang="it-IT" sz="1400" kern="1200" dirty="0"/>
            <a:t> the 20 </a:t>
          </a:r>
          <a:r>
            <a:rPr lang="it-IT" sz="1400" kern="1200" dirty="0" err="1"/>
            <a:t>principles</a:t>
          </a:r>
          <a:r>
            <a:rPr lang="it-IT" sz="1400" kern="1200" dirty="0"/>
            <a:t> of the Pillar.</a:t>
          </a:r>
        </a:p>
      </dsp:txBody>
      <dsp:txXfrm>
        <a:off x="27415" y="728350"/>
        <a:ext cx="6490348" cy="506770"/>
      </dsp:txXfrm>
    </dsp:sp>
    <dsp:sp modelId="{0AA29E0A-E2DC-BA41-A79B-E8A0D50FF3F8}">
      <dsp:nvSpPr>
        <dsp:cNvPr id="0" name=""/>
        <dsp:cNvSpPr/>
      </dsp:nvSpPr>
      <dsp:spPr>
        <a:xfrm>
          <a:off x="0" y="1276298"/>
          <a:ext cx="6545178" cy="5616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it-IT" sz="1400" kern="1200" dirty="0"/>
            <a:t>2018 - The ETUC </a:t>
          </a:r>
          <a:r>
            <a:rPr lang="it-IT" sz="1400" kern="1200" dirty="0" err="1"/>
            <a:t>definition</a:t>
          </a:r>
          <a:r>
            <a:rPr lang="it-IT" sz="1400" kern="1200" dirty="0"/>
            <a:t> of </a:t>
          </a:r>
          <a:r>
            <a:rPr lang="it-IT" sz="1400" kern="1200" dirty="0" err="1"/>
            <a:t>trade</a:t>
          </a:r>
          <a:r>
            <a:rPr lang="it-IT" sz="1400" kern="1200" dirty="0"/>
            <a:t> union </a:t>
          </a:r>
          <a:r>
            <a:rPr lang="it-IT" sz="1400" kern="1200" dirty="0" err="1"/>
            <a:t>involvement</a:t>
          </a:r>
          <a:r>
            <a:rPr lang="it-IT" sz="1400" kern="1200" dirty="0"/>
            <a:t> (</a:t>
          </a:r>
          <a:r>
            <a:rPr lang="it-IT" sz="1400" kern="1200" dirty="0" err="1"/>
            <a:t>timeliness</a:t>
          </a:r>
          <a:r>
            <a:rPr lang="it-IT" sz="1400" kern="1200" dirty="0"/>
            <a:t>, </a:t>
          </a:r>
          <a:r>
            <a:rPr lang="it-IT" sz="1400" kern="1200" dirty="0" err="1"/>
            <a:t>meaningfulness</a:t>
          </a:r>
          <a:r>
            <a:rPr lang="it-IT" sz="1400" kern="1200" dirty="0"/>
            <a:t> and TU </a:t>
          </a:r>
          <a:r>
            <a:rPr lang="it-IT" sz="1400" kern="1200" dirty="0" err="1"/>
            <a:t>capacities</a:t>
          </a:r>
          <a:r>
            <a:rPr lang="it-IT" sz="1400" kern="1200" dirty="0"/>
            <a:t>) </a:t>
          </a:r>
          <a:r>
            <a:rPr lang="it-IT" sz="1400" kern="1200" dirty="0" err="1"/>
            <a:t>is</a:t>
          </a:r>
          <a:r>
            <a:rPr lang="it-IT" sz="1400" kern="1200" dirty="0"/>
            <a:t> </a:t>
          </a:r>
          <a:r>
            <a:rPr lang="it-IT" sz="1400" kern="1200" dirty="0" err="1"/>
            <a:t>now</a:t>
          </a:r>
          <a:r>
            <a:rPr lang="it-IT" sz="1400" kern="1200" dirty="0"/>
            <a:t> part of the EU </a:t>
          </a:r>
          <a:r>
            <a:rPr lang="it-IT" sz="1400" kern="1200" dirty="0" err="1"/>
            <a:t>acquis</a:t>
          </a:r>
          <a:r>
            <a:rPr lang="it-IT" sz="1400" kern="1200" dirty="0"/>
            <a:t>. TU </a:t>
          </a:r>
          <a:r>
            <a:rPr lang="it-IT" sz="1400" kern="1200" dirty="0" err="1"/>
            <a:t>Inv</a:t>
          </a:r>
          <a:r>
            <a:rPr lang="it-IT" sz="1400" kern="1200" dirty="0"/>
            <a:t> - Index </a:t>
          </a:r>
          <a:r>
            <a:rPr lang="it-IT" sz="1400" kern="1200" dirty="0" err="1"/>
            <a:t>launched</a:t>
          </a:r>
          <a:r>
            <a:rPr lang="it-IT" sz="1400" kern="1200" dirty="0"/>
            <a:t>.</a:t>
          </a:r>
        </a:p>
      </dsp:txBody>
      <dsp:txXfrm>
        <a:off x="27415" y="1303713"/>
        <a:ext cx="6490348" cy="506770"/>
      </dsp:txXfrm>
    </dsp:sp>
    <dsp:sp modelId="{3F3C270D-4438-1F41-9AA0-5453725A5A7E}">
      <dsp:nvSpPr>
        <dsp:cNvPr id="0" name=""/>
        <dsp:cNvSpPr/>
      </dsp:nvSpPr>
      <dsp:spPr>
        <a:xfrm>
          <a:off x="0" y="1907115"/>
          <a:ext cx="6545178" cy="5616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it-IT" sz="1400" kern="1200" dirty="0"/>
            <a:t>2016 – 2019: 4 Reports on </a:t>
          </a:r>
          <a:r>
            <a:rPr lang="it-IT" sz="1400" kern="1200" dirty="0" err="1"/>
            <a:t>Trade</a:t>
          </a:r>
          <a:r>
            <a:rPr lang="it-IT" sz="1400" kern="1200" dirty="0"/>
            <a:t> Union </a:t>
          </a:r>
          <a:r>
            <a:rPr lang="it-IT" sz="1400" kern="1200" dirty="0" err="1"/>
            <a:t>Inputs</a:t>
          </a:r>
          <a:r>
            <a:rPr lang="it-IT" sz="1400" kern="1200" dirty="0"/>
            <a:t> for Country Reports + 40 </a:t>
          </a:r>
          <a:r>
            <a:rPr lang="it-IT" sz="1400" kern="1200" dirty="0" err="1"/>
            <a:t>meetings</a:t>
          </a:r>
          <a:r>
            <a:rPr lang="it-IT" sz="1400" kern="1200" dirty="0"/>
            <a:t> </a:t>
          </a:r>
          <a:r>
            <a:rPr lang="it-IT" sz="1400" kern="1200" dirty="0" err="1"/>
            <a:t>between</a:t>
          </a:r>
          <a:r>
            <a:rPr lang="it-IT" sz="1400" kern="1200" dirty="0"/>
            <a:t> </a:t>
          </a:r>
          <a:r>
            <a:rPr lang="it-IT" sz="1400" kern="1200" dirty="0" err="1"/>
            <a:t>national</a:t>
          </a:r>
          <a:r>
            <a:rPr lang="it-IT" sz="1400" kern="1200" dirty="0"/>
            <a:t> </a:t>
          </a:r>
          <a:r>
            <a:rPr lang="it-IT" sz="1400" kern="1200" dirty="0" err="1"/>
            <a:t>affiliates</a:t>
          </a:r>
          <a:r>
            <a:rPr lang="it-IT" sz="1400" kern="1200" dirty="0"/>
            <a:t> and </a:t>
          </a:r>
          <a:r>
            <a:rPr lang="it-IT" sz="1400" kern="1200" dirty="0" err="1"/>
            <a:t>their</a:t>
          </a:r>
          <a:r>
            <a:rPr lang="it-IT" sz="1400" kern="1200" dirty="0"/>
            <a:t> country-desks </a:t>
          </a:r>
          <a:r>
            <a:rPr lang="it-IT" sz="1400" kern="1200" dirty="0" err="1"/>
            <a:t>at</a:t>
          </a:r>
          <a:r>
            <a:rPr lang="it-IT" sz="1400" kern="1200" dirty="0"/>
            <a:t> the </a:t>
          </a:r>
          <a:r>
            <a:rPr lang="it-IT" sz="1400" kern="1200" dirty="0" err="1"/>
            <a:t>European</a:t>
          </a:r>
          <a:r>
            <a:rPr lang="it-IT" sz="1400" kern="1200" dirty="0"/>
            <a:t> </a:t>
          </a:r>
          <a:r>
            <a:rPr lang="it-IT" sz="1400" kern="1200" dirty="0" err="1"/>
            <a:t>Commission</a:t>
          </a:r>
          <a:endParaRPr lang="it-IT" sz="1400" kern="1200" dirty="0"/>
        </a:p>
      </dsp:txBody>
      <dsp:txXfrm>
        <a:off x="27415" y="1934530"/>
        <a:ext cx="6490348" cy="506770"/>
      </dsp:txXfrm>
    </dsp:sp>
    <dsp:sp modelId="{2B85C74A-D8B7-8F41-B73D-7D69544C7404}">
      <dsp:nvSpPr>
        <dsp:cNvPr id="0" name=""/>
        <dsp:cNvSpPr/>
      </dsp:nvSpPr>
      <dsp:spPr>
        <a:xfrm>
          <a:off x="0" y="2552894"/>
          <a:ext cx="6545178" cy="5616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it-IT" sz="1400" kern="1200" dirty="0"/>
            <a:t>2018 – 2019 Peer-</a:t>
          </a:r>
          <a:r>
            <a:rPr lang="it-IT" sz="1400" kern="1200" dirty="0" err="1"/>
            <a:t>review</a:t>
          </a:r>
          <a:r>
            <a:rPr lang="it-IT" sz="1400" kern="1200" dirty="0"/>
            <a:t> on social </a:t>
          </a:r>
          <a:r>
            <a:rPr lang="it-IT" sz="1400" kern="1200" dirty="0" err="1"/>
            <a:t>partners</a:t>
          </a:r>
          <a:r>
            <a:rPr lang="it-IT" sz="1400" kern="1200" dirty="0"/>
            <a:t> </a:t>
          </a:r>
          <a:r>
            <a:rPr lang="it-IT" sz="1400" kern="1200" dirty="0" err="1"/>
            <a:t>involvement</a:t>
          </a:r>
          <a:r>
            <a:rPr lang="it-IT" sz="1400" kern="1200" dirty="0"/>
            <a:t> in the </a:t>
          </a:r>
          <a:r>
            <a:rPr lang="it-IT" sz="1400" kern="1200" dirty="0" err="1"/>
            <a:t>Semester</a:t>
          </a:r>
          <a:r>
            <a:rPr lang="it-IT" sz="1400" kern="1200" dirty="0"/>
            <a:t> with EMCO and </a:t>
          </a:r>
          <a:r>
            <a:rPr lang="it-IT" sz="1400" kern="1200" dirty="0" err="1"/>
            <a:t>specific</a:t>
          </a:r>
          <a:r>
            <a:rPr lang="it-IT" sz="1400" kern="1200" dirty="0"/>
            <a:t> </a:t>
          </a:r>
          <a:r>
            <a:rPr lang="it-IT" sz="1400" kern="1200" dirty="0" err="1"/>
            <a:t>recommendations</a:t>
          </a:r>
          <a:r>
            <a:rPr lang="it-IT" sz="1400" kern="1200" dirty="0"/>
            <a:t> to </a:t>
          </a:r>
          <a:r>
            <a:rPr lang="it-IT" sz="1400" kern="1200" dirty="0" err="1"/>
            <a:t>member</a:t>
          </a:r>
          <a:r>
            <a:rPr lang="it-IT" sz="1400" kern="1200" dirty="0"/>
            <a:t> </a:t>
          </a:r>
          <a:r>
            <a:rPr lang="it-IT" sz="1400" kern="1200" dirty="0" err="1"/>
            <a:t>states</a:t>
          </a:r>
          <a:endParaRPr lang="it-IT" sz="1400" kern="1200" dirty="0"/>
        </a:p>
      </dsp:txBody>
      <dsp:txXfrm>
        <a:off x="27415" y="2580309"/>
        <a:ext cx="6490348" cy="506770"/>
      </dsp:txXfrm>
    </dsp:sp>
    <dsp:sp modelId="{9FBE96FD-9F20-A04C-AD84-3801528C3F48}">
      <dsp:nvSpPr>
        <dsp:cNvPr id="0" name=""/>
        <dsp:cNvSpPr/>
      </dsp:nvSpPr>
      <dsp:spPr>
        <a:xfrm>
          <a:off x="0" y="3183767"/>
          <a:ext cx="6545178" cy="5616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it-IT" sz="1400" kern="1200" dirty="0" err="1"/>
            <a:t>Half</a:t>
          </a:r>
          <a:r>
            <a:rPr lang="it-IT" sz="1400" kern="1200" dirty="0"/>
            <a:t> of Country </a:t>
          </a:r>
          <a:r>
            <a:rPr lang="it-IT" sz="1400" kern="1200" dirty="0" err="1"/>
            <a:t>Specific</a:t>
          </a:r>
          <a:r>
            <a:rPr lang="it-IT" sz="1400" kern="1200" dirty="0"/>
            <a:t> </a:t>
          </a:r>
          <a:r>
            <a:rPr lang="it-IT" sz="1400" kern="1200" dirty="0" err="1"/>
            <a:t>Recommendations</a:t>
          </a:r>
          <a:r>
            <a:rPr lang="it-IT" sz="1400" kern="1200" dirty="0"/>
            <a:t> in 2019 </a:t>
          </a:r>
          <a:r>
            <a:rPr lang="it-IT" sz="1400" kern="1200" dirty="0" err="1"/>
            <a:t>were</a:t>
          </a:r>
          <a:r>
            <a:rPr lang="it-IT" sz="1400" kern="1200" dirty="0"/>
            <a:t> </a:t>
          </a:r>
          <a:r>
            <a:rPr lang="it-IT" sz="1400" kern="1200" dirty="0" err="1"/>
            <a:t>implementing</a:t>
          </a:r>
          <a:r>
            <a:rPr lang="it-IT" sz="1400" kern="1200" dirty="0"/>
            <a:t> the </a:t>
          </a:r>
          <a:r>
            <a:rPr lang="it-IT" sz="1400" kern="1200" dirty="0" err="1"/>
            <a:t>European</a:t>
          </a:r>
          <a:r>
            <a:rPr lang="it-IT" sz="1400" kern="1200" dirty="0"/>
            <a:t> Pillar of Social </a:t>
          </a:r>
          <a:r>
            <a:rPr lang="it-IT" sz="1400" kern="1200" dirty="0" err="1"/>
            <a:t>Rights</a:t>
          </a:r>
          <a:r>
            <a:rPr lang="it-IT" sz="1400" kern="1200" dirty="0"/>
            <a:t> – First time </a:t>
          </a:r>
          <a:r>
            <a:rPr lang="it-IT" sz="1400" kern="1200" dirty="0" err="1"/>
            <a:t>since</a:t>
          </a:r>
          <a:r>
            <a:rPr lang="it-IT" sz="1400" kern="1200" dirty="0"/>
            <a:t> the </a:t>
          </a:r>
          <a:r>
            <a:rPr lang="it-IT" sz="1400" kern="1200" dirty="0" err="1"/>
            <a:t>crisis</a:t>
          </a:r>
          <a:r>
            <a:rPr lang="it-IT" sz="1400" kern="1200" dirty="0"/>
            <a:t>, positive fiscal </a:t>
          </a:r>
          <a:r>
            <a:rPr lang="it-IT" sz="1400" kern="1200" dirty="0" err="1"/>
            <a:t>stance</a:t>
          </a:r>
          <a:r>
            <a:rPr lang="it-IT" sz="1400" kern="1200" dirty="0"/>
            <a:t> in the Euro Area</a:t>
          </a:r>
        </a:p>
      </dsp:txBody>
      <dsp:txXfrm>
        <a:off x="27415" y="3211182"/>
        <a:ext cx="6490348" cy="5067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64CC05-AF5A-F343-A0A4-DE909098486C}">
      <dsp:nvSpPr>
        <dsp:cNvPr id="0" name=""/>
        <dsp:cNvSpPr/>
      </dsp:nvSpPr>
      <dsp:spPr>
        <a:xfrm>
          <a:off x="0" y="99417"/>
          <a:ext cx="2954955" cy="434362"/>
        </a:xfrm>
        <a:prstGeom prst="roundRect">
          <a:avLst/>
        </a:prstGeom>
        <a:solidFill>
          <a:srgbClr val="FF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it-IT" sz="1600" kern="1200" dirty="0"/>
            <a:t>MIGRATION</a:t>
          </a:r>
        </a:p>
      </dsp:txBody>
      <dsp:txXfrm>
        <a:off x="21204" y="120621"/>
        <a:ext cx="2912547" cy="391954"/>
      </dsp:txXfrm>
    </dsp:sp>
    <dsp:sp modelId="{CC1BC851-FAD0-7340-8D0E-6F65FB7AD7A4}">
      <dsp:nvSpPr>
        <dsp:cNvPr id="0" name=""/>
        <dsp:cNvSpPr/>
      </dsp:nvSpPr>
      <dsp:spPr>
        <a:xfrm>
          <a:off x="0" y="565460"/>
          <a:ext cx="2954955" cy="434362"/>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rtl="0">
            <a:lnSpc>
              <a:spcPct val="90000"/>
            </a:lnSpc>
            <a:spcBef>
              <a:spcPct val="0"/>
            </a:spcBef>
            <a:spcAft>
              <a:spcPct val="35000"/>
            </a:spcAft>
            <a:buNone/>
          </a:pPr>
          <a:r>
            <a:rPr lang="it-IT" sz="1100" kern="1200" dirty="0"/>
            <a:t>2017 – </a:t>
          </a:r>
          <a:r>
            <a:rPr lang="it-IT" sz="1100" kern="1200" dirty="0" err="1"/>
            <a:t>European</a:t>
          </a:r>
          <a:r>
            <a:rPr lang="it-IT" sz="1100" kern="1200" dirty="0"/>
            <a:t> Partnership for Integration of </a:t>
          </a:r>
          <a:r>
            <a:rPr lang="it-IT" sz="1100" kern="1200" dirty="0" err="1"/>
            <a:t>Refugees</a:t>
          </a:r>
          <a:r>
            <a:rPr lang="it-IT" sz="1100" kern="1200" dirty="0"/>
            <a:t>. </a:t>
          </a:r>
        </a:p>
      </dsp:txBody>
      <dsp:txXfrm>
        <a:off x="21204" y="586664"/>
        <a:ext cx="2912547" cy="391954"/>
      </dsp:txXfrm>
    </dsp:sp>
    <dsp:sp modelId="{118A5E5B-7796-6348-B18E-2A994CB8C0E8}">
      <dsp:nvSpPr>
        <dsp:cNvPr id="0" name=""/>
        <dsp:cNvSpPr/>
      </dsp:nvSpPr>
      <dsp:spPr>
        <a:xfrm>
          <a:off x="0" y="1031502"/>
          <a:ext cx="2954955" cy="434362"/>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rtl="0">
            <a:lnSpc>
              <a:spcPct val="90000"/>
            </a:lnSpc>
            <a:spcBef>
              <a:spcPct val="0"/>
            </a:spcBef>
            <a:spcAft>
              <a:spcPct val="35000"/>
            </a:spcAft>
            <a:buNone/>
          </a:pPr>
          <a:r>
            <a:rPr lang="it-IT" sz="1100" kern="1200"/>
            <a:t>Labour-Int Project - BEST PRACTICE!!!</a:t>
          </a:r>
        </a:p>
      </dsp:txBody>
      <dsp:txXfrm>
        <a:off x="21204" y="1052706"/>
        <a:ext cx="2912547" cy="391954"/>
      </dsp:txXfrm>
    </dsp:sp>
    <dsp:sp modelId="{B18D1A80-9950-F546-A491-C579DA8CF23E}">
      <dsp:nvSpPr>
        <dsp:cNvPr id="0" name=""/>
        <dsp:cNvSpPr/>
      </dsp:nvSpPr>
      <dsp:spPr>
        <a:xfrm>
          <a:off x="0" y="1507170"/>
          <a:ext cx="2954955" cy="434362"/>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rtl="0">
            <a:lnSpc>
              <a:spcPct val="90000"/>
            </a:lnSpc>
            <a:spcBef>
              <a:spcPct val="0"/>
            </a:spcBef>
            <a:spcAft>
              <a:spcPct val="35000"/>
            </a:spcAft>
            <a:buNone/>
          </a:pPr>
          <a:r>
            <a:rPr lang="it-IT" sz="1100" kern="1200"/>
            <a:t>UnionMigrantNet</a:t>
          </a:r>
        </a:p>
      </dsp:txBody>
      <dsp:txXfrm>
        <a:off x="21204" y="1528374"/>
        <a:ext cx="2912547" cy="39195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F72BC6-1E96-C54B-86FE-BB75C9B19F19}">
      <dsp:nvSpPr>
        <dsp:cNvPr id="0" name=""/>
        <dsp:cNvSpPr/>
      </dsp:nvSpPr>
      <dsp:spPr>
        <a:xfrm>
          <a:off x="0" y="17470"/>
          <a:ext cx="8412480" cy="76752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it-IT" sz="3200" b="1" kern="1200" dirty="0"/>
            <a:t>UN NUOVO INIZIO PER IL DIALOGO SOCIALE</a:t>
          </a:r>
          <a:endParaRPr lang="it-IT" sz="3200" kern="1200" dirty="0"/>
        </a:p>
      </dsp:txBody>
      <dsp:txXfrm>
        <a:off x="37467" y="54937"/>
        <a:ext cx="8337546" cy="69258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3FF38E-72AE-E74B-B339-46866B450582}">
      <dsp:nvSpPr>
        <dsp:cNvPr id="0" name=""/>
        <dsp:cNvSpPr/>
      </dsp:nvSpPr>
      <dsp:spPr>
        <a:xfrm>
          <a:off x="0" y="724"/>
          <a:ext cx="8412480" cy="839474"/>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rtl="0">
            <a:lnSpc>
              <a:spcPct val="90000"/>
            </a:lnSpc>
            <a:spcBef>
              <a:spcPct val="0"/>
            </a:spcBef>
            <a:spcAft>
              <a:spcPct val="35000"/>
            </a:spcAft>
            <a:buNone/>
          </a:pPr>
          <a:r>
            <a:rPr lang="it-IT" sz="3500" b="1" kern="1200" dirty="0"/>
            <a:t>PILASTRO EUROPEO DEI DIRITTI SOCIALI</a:t>
          </a:r>
          <a:endParaRPr lang="it-IT" sz="3500" kern="1200" dirty="0"/>
        </a:p>
      </dsp:txBody>
      <dsp:txXfrm>
        <a:off x="40980" y="41704"/>
        <a:ext cx="8330520" cy="75751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19883E-5B28-144D-9AED-A5A849733F1E}" type="datetimeFigureOut">
              <a:rPr lang="it-IT" smtClean="0"/>
              <a:t>07/03/2019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50987-0717-C14A-A8D7-4E6097FB49F1}" type="slidenum">
              <a:rPr lang="it-IT" smtClean="0"/>
              <a:t>‹#›</a:t>
            </a:fld>
            <a:endParaRPr lang="it-IT"/>
          </a:p>
        </p:txBody>
      </p:sp>
    </p:spTree>
    <p:extLst>
      <p:ext uri="{BB962C8B-B14F-4D97-AF65-F5344CB8AC3E}">
        <p14:creationId xmlns:p14="http://schemas.microsoft.com/office/powerpoint/2010/main" val="111925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3C50987-0717-C14A-A8D7-4E6097FB49F1}" type="slidenum">
              <a:rPr lang="it-IT" smtClean="0"/>
              <a:t>2</a:t>
            </a:fld>
            <a:endParaRPr lang="it-IT"/>
          </a:p>
        </p:txBody>
      </p:sp>
    </p:spTree>
    <p:extLst>
      <p:ext uri="{BB962C8B-B14F-4D97-AF65-F5344CB8AC3E}">
        <p14:creationId xmlns:p14="http://schemas.microsoft.com/office/powerpoint/2010/main" val="2076813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3C50987-0717-C14A-A8D7-4E6097FB49F1}" type="slidenum">
              <a:rPr lang="it-IT" smtClean="0"/>
              <a:t>3</a:t>
            </a:fld>
            <a:endParaRPr lang="it-IT"/>
          </a:p>
        </p:txBody>
      </p:sp>
    </p:spTree>
    <p:extLst>
      <p:ext uri="{BB962C8B-B14F-4D97-AF65-F5344CB8AC3E}">
        <p14:creationId xmlns:p14="http://schemas.microsoft.com/office/powerpoint/2010/main" val="2114289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A747563A-1215-2A4C-8ADD-4CDAFD67DBBB}" type="datetimeFigureOut">
              <a:rPr lang="it-IT" smtClean="0"/>
              <a:t>07/03/2019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D1D3CA-65E6-5B43-906A-9928D83391E3}" type="slidenum">
              <a:rPr lang="it-IT" smtClean="0"/>
              <a:t>‹#›</a:t>
            </a:fld>
            <a:endParaRPr lang="it-IT"/>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747563A-1215-2A4C-8ADD-4CDAFD67DBBB}" type="datetimeFigureOut">
              <a:rPr lang="it-IT" smtClean="0"/>
              <a:t>07/03/2019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D1D3CA-65E6-5B43-906A-9928D83391E3}" type="slidenum">
              <a:rPr lang="it-IT" smtClean="0"/>
              <a:t>‹#›</a:t>
            </a:fld>
            <a:endParaRPr lang="it-IT"/>
          </a:p>
        </p:txBody>
      </p:sp>
    </p:spTree>
    <p:extLst>
      <p:ext uri="{BB962C8B-B14F-4D97-AF65-F5344CB8AC3E}">
        <p14:creationId xmlns:p14="http://schemas.microsoft.com/office/powerpoint/2010/main" val="1324552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747563A-1215-2A4C-8ADD-4CDAFD67DBBB}" type="datetimeFigureOut">
              <a:rPr lang="it-IT" smtClean="0"/>
              <a:t>07/03/2019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D1D3CA-65E6-5B43-906A-9928D83391E3}" type="slidenum">
              <a:rPr lang="it-IT" smtClean="0"/>
              <a:t>‹#›</a:t>
            </a:fld>
            <a:endParaRPr lang="it-IT"/>
          </a:p>
        </p:txBody>
      </p:sp>
    </p:spTree>
    <p:extLst>
      <p:ext uri="{BB962C8B-B14F-4D97-AF65-F5344CB8AC3E}">
        <p14:creationId xmlns:p14="http://schemas.microsoft.com/office/powerpoint/2010/main" val="942853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747563A-1215-2A4C-8ADD-4CDAFD67DBBB}" type="datetimeFigureOut">
              <a:rPr lang="it-IT" smtClean="0"/>
              <a:t>07/03/2019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D1D3CA-65E6-5B43-906A-9928D83391E3}" type="slidenum">
              <a:rPr lang="it-IT" smtClean="0"/>
              <a:t>‹#›</a:t>
            </a:fld>
            <a:endParaRPr lang="it-IT"/>
          </a:p>
        </p:txBody>
      </p:sp>
    </p:spTree>
    <p:extLst>
      <p:ext uri="{BB962C8B-B14F-4D97-AF65-F5344CB8AC3E}">
        <p14:creationId xmlns:p14="http://schemas.microsoft.com/office/powerpoint/2010/main" val="1381484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A747563A-1215-2A4C-8ADD-4CDAFD67DBBB}" type="datetimeFigureOut">
              <a:rPr lang="it-IT" smtClean="0"/>
              <a:t>07/03/2019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D1D3CA-65E6-5B43-906A-9928D83391E3}" type="slidenum">
              <a:rPr lang="it-IT" smtClean="0"/>
              <a:t>‹#›</a:t>
            </a:fld>
            <a:endParaRPr lang="it-IT"/>
          </a:p>
        </p:txBody>
      </p:sp>
    </p:spTree>
    <p:extLst>
      <p:ext uri="{BB962C8B-B14F-4D97-AF65-F5344CB8AC3E}">
        <p14:creationId xmlns:p14="http://schemas.microsoft.com/office/powerpoint/2010/main" val="177659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A747563A-1215-2A4C-8ADD-4CDAFD67DBBB}" type="datetimeFigureOut">
              <a:rPr lang="it-IT" smtClean="0"/>
              <a:t>07/03/2019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D1D3CA-65E6-5B43-906A-9928D83391E3}" type="slidenum">
              <a:rPr lang="it-IT" smtClean="0"/>
              <a:t>‹#›</a:t>
            </a:fld>
            <a:endParaRPr lang="it-IT"/>
          </a:p>
        </p:txBody>
      </p:sp>
    </p:spTree>
    <p:extLst>
      <p:ext uri="{BB962C8B-B14F-4D97-AF65-F5344CB8AC3E}">
        <p14:creationId xmlns:p14="http://schemas.microsoft.com/office/powerpoint/2010/main" val="922241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A747563A-1215-2A4C-8ADD-4CDAFD67DBBB}" type="datetimeFigureOut">
              <a:rPr lang="it-IT" smtClean="0"/>
              <a:t>07/03/2019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AD1D3CA-65E6-5B43-906A-9928D83391E3}" type="slidenum">
              <a:rPr lang="it-IT" smtClean="0"/>
              <a:t>‹#›</a:t>
            </a:fld>
            <a:endParaRPr lang="it-IT"/>
          </a:p>
        </p:txBody>
      </p:sp>
    </p:spTree>
    <p:extLst>
      <p:ext uri="{BB962C8B-B14F-4D97-AF65-F5344CB8AC3E}">
        <p14:creationId xmlns:p14="http://schemas.microsoft.com/office/powerpoint/2010/main" val="1720199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A747563A-1215-2A4C-8ADD-4CDAFD67DBBB}" type="datetimeFigureOut">
              <a:rPr lang="it-IT" smtClean="0"/>
              <a:t>07/03/2019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AD1D3CA-65E6-5B43-906A-9928D83391E3}" type="slidenum">
              <a:rPr lang="it-IT" smtClean="0"/>
              <a:t>‹#›</a:t>
            </a:fld>
            <a:endParaRPr lang="it-IT"/>
          </a:p>
        </p:txBody>
      </p:sp>
    </p:spTree>
    <p:extLst>
      <p:ext uri="{BB962C8B-B14F-4D97-AF65-F5344CB8AC3E}">
        <p14:creationId xmlns:p14="http://schemas.microsoft.com/office/powerpoint/2010/main" val="1975939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747563A-1215-2A4C-8ADD-4CDAFD67DBBB}" type="datetimeFigureOut">
              <a:rPr lang="it-IT" smtClean="0"/>
              <a:t>07/03/2019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AD1D3CA-65E6-5B43-906A-9928D83391E3}" type="slidenum">
              <a:rPr lang="it-IT" smtClean="0"/>
              <a:t>‹#›</a:t>
            </a:fld>
            <a:endParaRPr lang="it-IT"/>
          </a:p>
        </p:txBody>
      </p:sp>
    </p:spTree>
    <p:extLst>
      <p:ext uri="{BB962C8B-B14F-4D97-AF65-F5344CB8AC3E}">
        <p14:creationId xmlns:p14="http://schemas.microsoft.com/office/powerpoint/2010/main" val="920227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A747563A-1215-2A4C-8ADD-4CDAFD67DBBB}" type="datetimeFigureOut">
              <a:rPr lang="it-IT" smtClean="0"/>
              <a:t>07/03/2019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D1D3CA-65E6-5B43-906A-9928D83391E3}" type="slidenum">
              <a:rPr lang="it-IT" smtClean="0"/>
              <a:t>‹#›</a:t>
            </a:fld>
            <a:endParaRPr lang="it-IT"/>
          </a:p>
        </p:txBody>
      </p:sp>
    </p:spTree>
    <p:extLst>
      <p:ext uri="{BB962C8B-B14F-4D97-AF65-F5344CB8AC3E}">
        <p14:creationId xmlns:p14="http://schemas.microsoft.com/office/powerpoint/2010/main" val="81828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A747563A-1215-2A4C-8ADD-4CDAFD67DBBB}" type="datetimeFigureOut">
              <a:rPr lang="it-IT" smtClean="0"/>
              <a:t>07/03/2019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D1D3CA-65E6-5B43-906A-9928D83391E3}" type="slidenum">
              <a:rPr lang="it-IT" smtClean="0"/>
              <a:t>‹#›</a:t>
            </a:fld>
            <a:endParaRPr lang="it-IT"/>
          </a:p>
        </p:txBody>
      </p:sp>
    </p:spTree>
    <p:extLst>
      <p:ext uri="{BB962C8B-B14F-4D97-AF65-F5344CB8AC3E}">
        <p14:creationId xmlns:p14="http://schemas.microsoft.com/office/powerpoint/2010/main" val="909057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47563A-1215-2A4C-8ADD-4CDAFD67DBBB}" type="datetimeFigureOut">
              <a:rPr lang="it-IT" smtClean="0"/>
              <a:t>07/03/2019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D1D3CA-65E6-5B43-906A-9928D83391E3}" type="slidenum">
              <a:rPr lang="it-IT" smtClean="0"/>
              <a:t>‹#›</a:t>
            </a:fld>
            <a:endParaRPr lang="it-IT"/>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diagramData" Target="../diagrams/data5.xml"/><Relationship Id="rId18" Type="http://schemas.openxmlformats.org/officeDocument/2006/relationships/diagramData" Target="../diagrams/data6.xml"/><Relationship Id="rId26" Type="http://schemas.openxmlformats.org/officeDocument/2006/relationships/diagramColors" Target="../diagrams/colors7.xml"/><Relationship Id="rId3" Type="http://schemas.openxmlformats.org/officeDocument/2006/relationships/diagramData" Target="../diagrams/data3.xml"/><Relationship Id="rId21" Type="http://schemas.openxmlformats.org/officeDocument/2006/relationships/diagramColors" Target="../diagrams/colors6.xml"/><Relationship Id="rId7" Type="http://schemas.microsoft.com/office/2007/relationships/diagramDrawing" Target="../diagrams/drawing3.xml"/><Relationship Id="rId12" Type="http://schemas.microsoft.com/office/2007/relationships/diagramDrawing" Target="../diagrams/drawing4.xml"/><Relationship Id="rId17" Type="http://schemas.microsoft.com/office/2007/relationships/diagramDrawing" Target="../diagrams/drawing5.xml"/><Relationship Id="rId25" Type="http://schemas.openxmlformats.org/officeDocument/2006/relationships/diagramQuickStyle" Target="../diagrams/quickStyle7.xml"/><Relationship Id="rId2" Type="http://schemas.openxmlformats.org/officeDocument/2006/relationships/notesSlide" Target="../notesSlides/notesSlide1.xml"/><Relationship Id="rId16" Type="http://schemas.openxmlformats.org/officeDocument/2006/relationships/diagramColors" Target="../diagrams/colors5.xml"/><Relationship Id="rId20" Type="http://schemas.openxmlformats.org/officeDocument/2006/relationships/diagramQuickStyle" Target="../diagrams/quickStyle6.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24" Type="http://schemas.openxmlformats.org/officeDocument/2006/relationships/diagramLayout" Target="../diagrams/layout7.xml"/><Relationship Id="rId5" Type="http://schemas.openxmlformats.org/officeDocument/2006/relationships/diagramQuickStyle" Target="../diagrams/quickStyle3.xml"/><Relationship Id="rId15" Type="http://schemas.openxmlformats.org/officeDocument/2006/relationships/diagramQuickStyle" Target="../diagrams/quickStyle5.xml"/><Relationship Id="rId23" Type="http://schemas.openxmlformats.org/officeDocument/2006/relationships/diagramData" Target="../diagrams/data7.xml"/><Relationship Id="rId10" Type="http://schemas.openxmlformats.org/officeDocument/2006/relationships/diagramQuickStyle" Target="../diagrams/quickStyle4.xml"/><Relationship Id="rId19" Type="http://schemas.openxmlformats.org/officeDocument/2006/relationships/diagramLayout" Target="../diagrams/layout6.xml"/><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diagramLayout" Target="../diagrams/layout5.xml"/><Relationship Id="rId22" Type="http://schemas.microsoft.com/office/2007/relationships/diagramDrawing" Target="../diagrams/drawing6.xml"/><Relationship Id="rId27" Type="http://schemas.microsoft.com/office/2007/relationships/diagramDrawing" Target="../diagrams/drawing7.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9.xml"/><Relationship Id="rId13" Type="http://schemas.openxmlformats.org/officeDocument/2006/relationships/diagramData" Target="../diagrams/data10.xml"/><Relationship Id="rId18" Type="http://schemas.openxmlformats.org/officeDocument/2006/relationships/diagramData" Target="../diagrams/data11.xml"/><Relationship Id="rId26" Type="http://schemas.openxmlformats.org/officeDocument/2006/relationships/diagramColors" Target="../diagrams/colors12.xml"/><Relationship Id="rId3" Type="http://schemas.openxmlformats.org/officeDocument/2006/relationships/diagramData" Target="../diagrams/data8.xml"/><Relationship Id="rId21" Type="http://schemas.openxmlformats.org/officeDocument/2006/relationships/diagramColors" Target="../diagrams/colors11.xml"/><Relationship Id="rId7" Type="http://schemas.microsoft.com/office/2007/relationships/diagramDrawing" Target="../diagrams/drawing8.xml"/><Relationship Id="rId12" Type="http://schemas.microsoft.com/office/2007/relationships/diagramDrawing" Target="../diagrams/drawing9.xml"/><Relationship Id="rId17" Type="http://schemas.microsoft.com/office/2007/relationships/diagramDrawing" Target="../diagrams/drawing10.xml"/><Relationship Id="rId25" Type="http://schemas.openxmlformats.org/officeDocument/2006/relationships/diagramQuickStyle" Target="../diagrams/quickStyle12.xml"/><Relationship Id="rId2" Type="http://schemas.openxmlformats.org/officeDocument/2006/relationships/notesSlide" Target="../notesSlides/notesSlide2.xml"/><Relationship Id="rId16" Type="http://schemas.openxmlformats.org/officeDocument/2006/relationships/diagramColors" Target="../diagrams/colors10.xml"/><Relationship Id="rId20" Type="http://schemas.openxmlformats.org/officeDocument/2006/relationships/diagramQuickStyle" Target="../diagrams/quickStyle11.xml"/><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diagramColors" Target="../diagrams/colors9.xml"/><Relationship Id="rId24" Type="http://schemas.openxmlformats.org/officeDocument/2006/relationships/diagramLayout" Target="../diagrams/layout12.xml"/><Relationship Id="rId5" Type="http://schemas.openxmlformats.org/officeDocument/2006/relationships/diagramQuickStyle" Target="../diagrams/quickStyle8.xml"/><Relationship Id="rId15" Type="http://schemas.openxmlformats.org/officeDocument/2006/relationships/diagramQuickStyle" Target="../diagrams/quickStyle10.xml"/><Relationship Id="rId23" Type="http://schemas.openxmlformats.org/officeDocument/2006/relationships/diagramData" Target="../diagrams/data12.xml"/><Relationship Id="rId10" Type="http://schemas.openxmlformats.org/officeDocument/2006/relationships/diagramQuickStyle" Target="../diagrams/quickStyle9.xml"/><Relationship Id="rId19" Type="http://schemas.openxmlformats.org/officeDocument/2006/relationships/diagramLayout" Target="../diagrams/layout11.xml"/><Relationship Id="rId4" Type="http://schemas.openxmlformats.org/officeDocument/2006/relationships/diagramLayout" Target="../diagrams/layout8.xml"/><Relationship Id="rId9" Type="http://schemas.openxmlformats.org/officeDocument/2006/relationships/diagramLayout" Target="../diagrams/layout9.xml"/><Relationship Id="rId14" Type="http://schemas.openxmlformats.org/officeDocument/2006/relationships/diagramLayout" Target="../diagrams/layout10.xml"/><Relationship Id="rId22" Type="http://schemas.microsoft.com/office/2007/relationships/diagramDrawing" Target="../diagrams/drawing11.xml"/><Relationship Id="rId27" Type="http://schemas.microsoft.com/office/2007/relationships/diagramDrawing" Target="../diagrams/drawing1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extLst>
              <p:ext uri="{D42A27DB-BD31-4B8C-83A1-F6EECF244321}">
                <p14:modId xmlns:p14="http://schemas.microsoft.com/office/powerpoint/2010/main" val="697439608"/>
              </p:ext>
            </p:extLst>
          </p:nvPr>
        </p:nvGraphicFramePr>
        <p:xfrm>
          <a:off x="1523999" y="1122363"/>
          <a:ext cx="9930063" cy="238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ma 4"/>
          <p:cNvGraphicFramePr/>
          <p:nvPr>
            <p:extLst>
              <p:ext uri="{D42A27DB-BD31-4B8C-83A1-F6EECF244321}">
                <p14:modId xmlns:p14="http://schemas.microsoft.com/office/powerpoint/2010/main" val="2024388079"/>
              </p:ext>
            </p:extLst>
          </p:nvPr>
        </p:nvGraphicFramePr>
        <p:xfrm>
          <a:off x="1524000" y="3602038"/>
          <a:ext cx="9144000" cy="16557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13951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Diagramma 21"/>
          <p:cNvGraphicFramePr/>
          <p:nvPr>
            <p:extLst>
              <p:ext uri="{D42A27DB-BD31-4B8C-83A1-F6EECF244321}">
                <p14:modId xmlns:p14="http://schemas.microsoft.com/office/powerpoint/2010/main" val="1312238420"/>
              </p:ext>
            </p:extLst>
          </p:nvPr>
        </p:nvGraphicFramePr>
        <p:xfrm>
          <a:off x="115503" y="569854"/>
          <a:ext cx="8412480" cy="7849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3" name="Diagramma 22"/>
          <p:cNvGraphicFramePr/>
          <p:nvPr>
            <p:extLst>
              <p:ext uri="{D42A27DB-BD31-4B8C-83A1-F6EECF244321}">
                <p14:modId xmlns:p14="http://schemas.microsoft.com/office/powerpoint/2010/main" val="302368562"/>
              </p:ext>
            </p:extLst>
          </p:nvPr>
        </p:nvGraphicFramePr>
        <p:xfrm>
          <a:off x="115504" y="1632236"/>
          <a:ext cx="8412480" cy="85388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2" name="Diagramma 11"/>
          <p:cNvGraphicFramePr/>
          <p:nvPr>
            <p:extLst>
              <p:ext uri="{D42A27DB-BD31-4B8C-83A1-F6EECF244321}">
                <p14:modId xmlns:p14="http://schemas.microsoft.com/office/powerpoint/2010/main" val="44563259"/>
              </p:ext>
            </p:extLst>
          </p:nvPr>
        </p:nvGraphicFramePr>
        <p:xfrm>
          <a:off x="258292" y="2878483"/>
          <a:ext cx="4756470" cy="3695572"/>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21" name="Diagramma 20"/>
          <p:cNvGraphicFramePr/>
          <p:nvPr>
            <p:extLst>
              <p:ext uri="{D42A27DB-BD31-4B8C-83A1-F6EECF244321}">
                <p14:modId xmlns:p14="http://schemas.microsoft.com/office/powerpoint/2010/main" val="388935707"/>
              </p:ext>
            </p:extLst>
          </p:nvPr>
        </p:nvGraphicFramePr>
        <p:xfrm>
          <a:off x="5274643" y="2878482"/>
          <a:ext cx="6545179" cy="3820701"/>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26" name="Freccia giù 25"/>
          <p:cNvSpPr/>
          <p:nvPr/>
        </p:nvSpPr>
        <p:spPr>
          <a:xfrm>
            <a:off x="4321743" y="1354713"/>
            <a:ext cx="279132" cy="2775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Freccia giù 26"/>
          <p:cNvSpPr/>
          <p:nvPr/>
        </p:nvSpPr>
        <p:spPr>
          <a:xfrm>
            <a:off x="2454442" y="2486121"/>
            <a:ext cx="587141" cy="4688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Freccia giù 27"/>
          <p:cNvSpPr/>
          <p:nvPr/>
        </p:nvSpPr>
        <p:spPr>
          <a:xfrm>
            <a:off x="6424861" y="2486121"/>
            <a:ext cx="587141" cy="4688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35" name="Diagramma 34"/>
          <p:cNvGraphicFramePr/>
          <p:nvPr>
            <p:extLst>
              <p:ext uri="{D42A27DB-BD31-4B8C-83A1-F6EECF244321}">
                <p14:modId xmlns:p14="http://schemas.microsoft.com/office/powerpoint/2010/main" val="617375897"/>
              </p:ext>
            </p:extLst>
          </p:nvPr>
        </p:nvGraphicFramePr>
        <p:xfrm>
          <a:off x="8903368" y="433137"/>
          <a:ext cx="2954955" cy="2031325"/>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38" name="Freccia destra 37"/>
          <p:cNvSpPr/>
          <p:nvPr/>
        </p:nvSpPr>
        <p:spPr>
          <a:xfrm>
            <a:off x="8527983" y="875899"/>
            <a:ext cx="510139" cy="2887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 name="CasellaDiTesto 38"/>
          <p:cNvSpPr txBox="1"/>
          <p:nvPr/>
        </p:nvSpPr>
        <p:spPr>
          <a:xfrm rot="19615041">
            <a:off x="258292" y="777684"/>
            <a:ext cx="790862"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it-IT"/>
              <a:t>2016</a:t>
            </a:r>
          </a:p>
        </p:txBody>
      </p:sp>
      <p:sp>
        <p:nvSpPr>
          <p:cNvPr id="40" name="CasellaDiTesto 39"/>
          <p:cNvSpPr txBox="1"/>
          <p:nvPr/>
        </p:nvSpPr>
        <p:spPr>
          <a:xfrm rot="19234654">
            <a:off x="46553" y="1771774"/>
            <a:ext cx="790862"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it-IT" dirty="0"/>
              <a:t>2017</a:t>
            </a:r>
          </a:p>
        </p:txBody>
      </p:sp>
    </p:spTree>
    <p:extLst>
      <p:ext uri="{BB962C8B-B14F-4D97-AF65-F5344CB8AC3E}">
        <p14:creationId xmlns:p14="http://schemas.microsoft.com/office/powerpoint/2010/main" val="20380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Diagramma 21"/>
          <p:cNvGraphicFramePr/>
          <p:nvPr>
            <p:extLst>
              <p:ext uri="{D42A27DB-BD31-4B8C-83A1-F6EECF244321}">
                <p14:modId xmlns:p14="http://schemas.microsoft.com/office/powerpoint/2010/main" val="1079007378"/>
              </p:ext>
            </p:extLst>
          </p:nvPr>
        </p:nvGraphicFramePr>
        <p:xfrm>
          <a:off x="115503" y="569854"/>
          <a:ext cx="8412480" cy="7849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3" name="Diagramma 22"/>
          <p:cNvGraphicFramePr/>
          <p:nvPr>
            <p:extLst>
              <p:ext uri="{D42A27DB-BD31-4B8C-83A1-F6EECF244321}">
                <p14:modId xmlns:p14="http://schemas.microsoft.com/office/powerpoint/2010/main" val="1725669955"/>
              </p:ext>
            </p:extLst>
          </p:nvPr>
        </p:nvGraphicFramePr>
        <p:xfrm>
          <a:off x="115504" y="1632236"/>
          <a:ext cx="8412480" cy="85388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2" name="Diagramma 11"/>
          <p:cNvGraphicFramePr/>
          <p:nvPr>
            <p:extLst>
              <p:ext uri="{D42A27DB-BD31-4B8C-83A1-F6EECF244321}">
                <p14:modId xmlns:p14="http://schemas.microsoft.com/office/powerpoint/2010/main" val="296896704"/>
              </p:ext>
            </p:extLst>
          </p:nvPr>
        </p:nvGraphicFramePr>
        <p:xfrm>
          <a:off x="258292" y="2878483"/>
          <a:ext cx="4756470" cy="3695572"/>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21" name="Diagramma 20"/>
          <p:cNvGraphicFramePr/>
          <p:nvPr>
            <p:extLst>
              <p:ext uri="{D42A27DB-BD31-4B8C-83A1-F6EECF244321}">
                <p14:modId xmlns:p14="http://schemas.microsoft.com/office/powerpoint/2010/main" val="51586008"/>
              </p:ext>
            </p:extLst>
          </p:nvPr>
        </p:nvGraphicFramePr>
        <p:xfrm>
          <a:off x="5274643" y="2878482"/>
          <a:ext cx="6545179" cy="3820701"/>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26" name="Freccia giù 25"/>
          <p:cNvSpPr/>
          <p:nvPr/>
        </p:nvSpPr>
        <p:spPr>
          <a:xfrm>
            <a:off x="4321743" y="1354713"/>
            <a:ext cx="279132" cy="2775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Freccia giù 26"/>
          <p:cNvSpPr/>
          <p:nvPr/>
        </p:nvSpPr>
        <p:spPr>
          <a:xfrm>
            <a:off x="2454442" y="2486121"/>
            <a:ext cx="587141" cy="4688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Freccia giù 27"/>
          <p:cNvSpPr/>
          <p:nvPr/>
        </p:nvSpPr>
        <p:spPr>
          <a:xfrm>
            <a:off x="6424861" y="2486121"/>
            <a:ext cx="587141" cy="4688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35" name="Diagramma 34"/>
          <p:cNvGraphicFramePr/>
          <p:nvPr>
            <p:extLst>
              <p:ext uri="{D42A27DB-BD31-4B8C-83A1-F6EECF244321}">
                <p14:modId xmlns:p14="http://schemas.microsoft.com/office/powerpoint/2010/main" val="564515670"/>
              </p:ext>
            </p:extLst>
          </p:nvPr>
        </p:nvGraphicFramePr>
        <p:xfrm>
          <a:off x="8903368" y="433137"/>
          <a:ext cx="2954955" cy="2031325"/>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38" name="Freccia destra 37"/>
          <p:cNvSpPr/>
          <p:nvPr/>
        </p:nvSpPr>
        <p:spPr>
          <a:xfrm>
            <a:off x="8527983" y="875899"/>
            <a:ext cx="510139" cy="2887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 name="CasellaDiTesto 38"/>
          <p:cNvSpPr txBox="1"/>
          <p:nvPr/>
        </p:nvSpPr>
        <p:spPr>
          <a:xfrm rot="19615041">
            <a:off x="258292" y="777684"/>
            <a:ext cx="790862"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it-IT"/>
              <a:t>2016</a:t>
            </a:r>
          </a:p>
        </p:txBody>
      </p:sp>
      <p:sp>
        <p:nvSpPr>
          <p:cNvPr id="40" name="CasellaDiTesto 39"/>
          <p:cNvSpPr txBox="1"/>
          <p:nvPr/>
        </p:nvSpPr>
        <p:spPr>
          <a:xfrm rot="19234654">
            <a:off x="46553" y="1771774"/>
            <a:ext cx="790862"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it-IT" dirty="0"/>
              <a:t>2017</a:t>
            </a:r>
          </a:p>
        </p:txBody>
      </p:sp>
    </p:spTree>
    <p:extLst>
      <p:ext uri="{BB962C8B-B14F-4D97-AF65-F5344CB8AC3E}">
        <p14:creationId xmlns:p14="http://schemas.microsoft.com/office/powerpoint/2010/main" val="1398603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extLst>
              <p:ext uri="{D42A27DB-BD31-4B8C-83A1-F6EECF244321}">
                <p14:modId xmlns:p14="http://schemas.microsoft.com/office/powerpoint/2010/main" val="1918209068"/>
              </p:ext>
            </p:extLst>
          </p:nvPr>
        </p:nvGraphicFramePr>
        <p:xfrm>
          <a:off x="1523999" y="1122363"/>
          <a:ext cx="9930063" cy="238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ma 4"/>
          <p:cNvGraphicFramePr/>
          <p:nvPr>
            <p:extLst>
              <p:ext uri="{D42A27DB-BD31-4B8C-83A1-F6EECF244321}">
                <p14:modId xmlns:p14="http://schemas.microsoft.com/office/powerpoint/2010/main" val="1150187089"/>
              </p:ext>
            </p:extLst>
          </p:nvPr>
        </p:nvGraphicFramePr>
        <p:xfrm>
          <a:off x="1524000" y="3602038"/>
          <a:ext cx="9144000" cy="16557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534200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4 </a:t>
            </a:r>
            <a:r>
              <a:rPr lang="it-IT" b="1" dirty="0" err="1"/>
              <a:t>years</a:t>
            </a:r>
            <a:r>
              <a:rPr lang="it-IT" b="1" dirty="0"/>
              <a:t> of social progress </a:t>
            </a:r>
            <a:r>
              <a:rPr lang="it-IT" b="1" dirty="0" err="1"/>
              <a:t>projecting</a:t>
            </a:r>
            <a:r>
              <a:rPr lang="it-IT" b="1" dirty="0"/>
              <a:t> </a:t>
            </a:r>
            <a:r>
              <a:rPr lang="it-IT" b="1" dirty="0" err="1"/>
              <a:t>us</a:t>
            </a:r>
            <a:r>
              <a:rPr lang="it-IT" b="1" dirty="0"/>
              <a:t> </a:t>
            </a:r>
            <a:r>
              <a:rPr lang="it-IT" b="1" dirty="0" err="1"/>
              <a:t>toward</a:t>
            </a:r>
            <a:r>
              <a:rPr lang="it-IT" b="1" dirty="0"/>
              <a:t> 4 </a:t>
            </a:r>
            <a:r>
              <a:rPr lang="it-IT" b="1" dirty="0" err="1"/>
              <a:t>years</a:t>
            </a:r>
            <a:r>
              <a:rPr lang="it-IT" b="1" dirty="0"/>
              <a:t> of </a:t>
            </a:r>
            <a:r>
              <a:rPr lang="it-IT" b="1" dirty="0" err="1"/>
              <a:t>committing</a:t>
            </a:r>
            <a:r>
              <a:rPr lang="it-IT" b="1" dirty="0"/>
              <a:t> </a:t>
            </a:r>
            <a:r>
              <a:rPr lang="it-IT" b="1" dirty="0" err="1"/>
              <a:t>challenges</a:t>
            </a:r>
            <a:br>
              <a:rPr lang="it-IT" dirty="0"/>
            </a:br>
            <a:endParaRPr lang="it-IT" dirty="0"/>
          </a:p>
        </p:txBody>
      </p:sp>
      <p:sp>
        <p:nvSpPr>
          <p:cNvPr id="3" name="Segnaposto contenuto 2"/>
          <p:cNvSpPr>
            <a:spLocks noGrp="1"/>
          </p:cNvSpPr>
          <p:nvPr>
            <p:ph idx="1"/>
          </p:nvPr>
        </p:nvSpPr>
        <p:spPr>
          <a:xfrm>
            <a:off x="838200" y="1520792"/>
            <a:ext cx="10789118" cy="4976261"/>
          </a:xfrm>
        </p:spPr>
        <p:txBody>
          <a:bodyPr>
            <a:noAutofit/>
          </a:bodyPr>
          <a:lstStyle/>
          <a:p>
            <a:pPr marL="0" indent="0">
              <a:buNone/>
            </a:pPr>
            <a:r>
              <a:rPr lang="it-IT" sz="1200" dirty="0"/>
              <a:t>The 2015-2019 mandate of the ETUC </a:t>
            </a:r>
            <a:r>
              <a:rPr lang="it-IT" sz="1200" dirty="0" err="1"/>
              <a:t>starts</a:t>
            </a:r>
            <a:r>
              <a:rPr lang="it-IT" sz="1200" dirty="0"/>
              <a:t> with the </a:t>
            </a:r>
            <a:r>
              <a:rPr lang="it-IT" sz="1200" dirty="0" err="1"/>
              <a:t>signature</a:t>
            </a:r>
            <a:r>
              <a:rPr lang="it-IT" sz="1200" dirty="0"/>
              <a:t> of the Quadripartite Agreement A New Start for Social </a:t>
            </a:r>
            <a:r>
              <a:rPr lang="it-IT" sz="1200" dirty="0" err="1"/>
              <a:t>Dialogue</a:t>
            </a:r>
            <a:r>
              <a:rPr lang="it-IT" sz="1200" dirty="0"/>
              <a:t> (2016). </a:t>
            </a:r>
            <a:r>
              <a:rPr lang="it-IT" sz="1200" dirty="0" err="1"/>
              <a:t>It</a:t>
            </a:r>
            <a:r>
              <a:rPr lang="it-IT" sz="1200" dirty="0"/>
              <a:t> </a:t>
            </a:r>
            <a:r>
              <a:rPr lang="it-IT" sz="1200" dirty="0" err="1"/>
              <a:t>was</a:t>
            </a:r>
            <a:r>
              <a:rPr lang="it-IT" sz="1200" dirty="0"/>
              <a:t> the </a:t>
            </a:r>
            <a:r>
              <a:rPr lang="it-IT" sz="1200" dirty="0" err="1"/>
              <a:t>basis</a:t>
            </a:r>
            <a:r>
              <a:rPr lang="it-IT" sz="1200" dirty="0"/>
              <a:t> of a </a:t>
            </a:r>
            <a:r>
              <a:rPr lang="it-IT" sz="1200" dirty="0" err="1"/>
              <a:t>binding</a:t>
            </a:r>
            <a:r>
              <a:rPr lang="it-IT" sz="1200" dirty="0"/>
              <a:t> social </a:t>
            </a:r>
            <a:r>
              <a:rPr lang="it-IT" sz="1200" dirty="0" err="1"/>
              <a:t>programme</a:t>
            </a:r>
            <a:r>
              <a:rPr lang="it-IT" sz="1200" dirty="0"/>
              <a:t> </a:t>
            </a:r>
            <a:r>
              <a:rPr lang="it-IT" sz="1200" dirty="0" err="1"/>
              <a:t>which</a:t>
            </a:r>
            <a:r>
              <a:rPr lang="it-IT" sz="1200" dirty="0"/>
              <a:t> </a:t>
            </a:r>
            <a:r>
              <a:rPr lang="it-IT" sz="1200" dirty="0" err="1"/>
              <a:t>took</a:t>
            </a:r>
            <a:r>
              <a:rPr lang="it-IT" sz="1200" dirty="0"/>
              <a:t> the </a:t>
            </a:r>
            <a:r>
              <a:rPr lang="it-IT" sz="1200" dirty="0" err="1"/>
              <a:t>name</a:t>
            </a:r>
            <a:r>
              <a:rPr lang="it-IT" sz="1200" dirty="0"/>
              <a:t> of </a:t>
            </a:r>
            <a:r>
              <a:rPr lang="it-IT" sz="1200" dirty="0" err="1"/>
              <a:t>European</a:t>
            </a:r>
            <a:r>
              <a:rPr lang="it-IT" sz="1200" dirty="0"/>
              <a:t> Pillar of Social </a:t>
            </a:r>
            <a:r>
              <a:rPr lang="it-IT" sz="1200" dirty="0" err="1"/>
              <a:t>Rights</a:t>
            </a:r>
            <a:r>
              <a:rPr lang="it-IT" sz="1200" dirty="0"/>
              <a:t> (2017). The ETUC </a:t>
            </a:r>
            <a:r>
              <a:rPr lang="it-IT" sz="1200" dirty="0" err="1"/>
              <a:t>was</a:t>
            </a:r>
            <a:r>
              <a:rPr lang="it-IT" sz="1200" dirty="0"/>
              <a:t> </a:t>
            </a:r>
            <a:r>
              <a:rPr lang="it-IT" sz="1200" dirty="0" err="1"/>
              <a:t>directly</a:t>
            </a:r>
            <a:r>
              <a:rPr lang="it-IT" sz="1200" dirty="0"/>
              <a:t> </a:t>
            </a:r>
            <a:r>
              <a:rPr lang="it-IT" sz="1200" dirty="0" err="1"/>
              <a:t>participating</a:t>
            </a:r>
            <a:r>
              <a:rPr lang="it-IT" sz="1200" dirty="0"/>
              <a:t> in the </a:t>
            </a:r>
            <a:r>
              <a:rPr lang="it-IT" sz="1200" dirty="0" err="1"/>
              <a:t>drafting</a:t>
            </a:r>
            <a:r>
              <a:rPr lang="it-IT" sz="1200" dirty="0"/>
              <a:t> of the 20 </a:t>
            </a:r>
            <a:r>
              <a:rPr lang="it-IT" sz="1200" dirty="0" err="1"/>
              <a:t>principles</a:t>
            </a:r>
            <a:r>
              <a:rPr lang="it-IT" sz="1200" dirty="0"/>
              <a:t> and </a:t>
            </a:r>
            <a:r>
              <a:rPr lang="it-IT" sz="1200" dirty="0" err="1"/>
              <a:t>its</a:t>
            </a:r>
            <a:r>
              <a:rPr lang="it-IT" sz="1200" dirty="0"/>
              <a:t> </a:t>
            </a:r>
            <a:r>
              <a:rPr lang="it-IT" sz="1200" dirty="0" err="1"/>
              <a:t>Preamble</a:t>
            </a:r>
            <a:r>
              <a:rPr lang="it-IT" sz="1200" dirty="0"/>
              <a:t> </a:t>
            </a:r>
            <a:r>
              <a:rPr lang="it-IT" sz="1200" dirty="0" err="1"/>
              <a:t>that</a:t>
            </a:r>
            <a:r>
              <a:rPr lang="it-IT" sz="1200" dirty="0"/>
              <a:t> </a:t>
            </a:r>
            <a:r>
              <a:rPr lang="it-IT" sz="1200" dirty="0" err="1"/>
              <a:t>makes</a:t>
            </a:r>
            <a:r>
              <a:rPr lang="it-IT" sz="1200" dirty="0"/>
              <a:t> of the Pillar a </a:t>
            </a:r>
            <a:r>
              <a:rPr lang="it-IT" sz="1200" dirty="0" err="1"/>
              <a:t>politically</a:t>
            </a:r>
            <a:r>
              <a:rPr lang="it-IT" sz="1200" dirty="0"/>
              <a:t> </a:t>
            </a:r>
            <a:r>
              <a:rPr lang="it-IT" sz="1200" dirty="0" err="1"/>
              <a:t>binding</a:t>
            </a:r>
            <a:r>
              <a:rPr lang="it-IT" sz="1200" dirty="0"/>
              <a:t> </a:t>
            </a:r>
            <a:r>
              <a:rPr lang="it-IT" sz="1200" dirty="0" err="1"/>
              <a:t>instrument</a:t>
            </a:r>
            <a:r>
              <a:rPr lang="it-IT" sz="1200" dirty="0"/>
              <a:t> and a </a:t>
            </a:r>
            <a:r>
              <a:rPr lang="it-IT" sz="1200" dirty="0" err="1"/>
              <a:t>compass</a:t>
            </a:r>
            <a:r>
              <a:rPr lang="it-IT" sz="1200" dirty="0"/>
              <a:t> for </a:t>
            </a:r>
            <a:r>
              <a:rPr lang="it-IT" sz="1200" dirty="0" err="1"/>
              <a:t>reforms</a:t>
            </a:r>
            <a:r>
              <a:rPr lang="it-IT" sz="1200" dirty="0"/>
              <a:t> </a:t>
            </a:r>
            <a:r>
              <a:rPr lang="it-IT" sz="1200" dirty="0" err="1"/>
              <a:t>at</a:t>
            </a:r>
            <a:r>
              <a:rPr lang="it-IT" sz="1200" dirty="0"/>
              <a:t> EU and </a:t>
            </a:r>
            <a:r>
              <a:rPr lang="it-IT" sz="1200" dirty="0" err="1"/>
              <a:t>national</a:t>
            </a:r>
            <a:r>
              <a:rPr lang="it-IT" sz="1200" dirty="0"/>
              <a:t> </a:t>
            </a:r>
            <a:r>
              <a:rPr lang="it-IT" sz="1200" dirty="0" err="1"/>
              <a:t>level</a:t>
            </a:r>
            <a:r>
              <a:rPr lang="it-IT" sz="1200" dirty="0"/>
              <a:t>. The Pillar </a:t>
            </a:r>
            <a:r>
              <a:rPr lang="it-IT" sz="1200" dirty="0" err="1"/>
              <a:t>was</a:t>
            </a:r>
            <a:r>
              <a:rPr lang="it-IT" sz="1200" dirty="0"/>
              <a:t> </a:t>
            </a:r>
            <a:r>
              <a:rPr lang="it-IT" sz="1200" dirty="0" err="1"/>
              <a:t>immediately</a:t>
            </a:r>
            <a:r>
              <a:rPr lang="it-IT" sz="1200" dirty="0"/>
              <a:t> </a:t>
            </a:r>
            <a:r>
              <a:rPr lang="it-IT" sz="1200" dirty="0" err="1"/>
              <a:t>used</a:t>
            </a:r>
            <a:r>
              <a:rPr lang="it-IT" sz="1200" dirty="0"/>
              <a:t> </a:t>
            </a:r>
            <a:r>
              <a:rPr lang="it-IT" sz="1200" dirty="0" err="1"/>
              <a:t>as</a:t>
            </a:r>
            <a:r>
              <a:rPr lang="it-IT" sz="1200" dirty="0"/>
              <a:t> </a:t>
            </a:r>
            <a:r>
              <a:rPr lang="it-IT" sz="1200" dirty="0" err="1"/>
              <a:t>legal</a:t>
            </a:r>
            <a:r>
              <a:rPr lang="it-IT" sz="1200" dirty="0"/>
              <a:t> and </a:t>
            </a:r>
            <a:r>
              <a:rPr lang="it-IT" sz="1200" dirty="0" err="1"/>
              <a:t>political</a:t>
            </a:r>
            <a:r>
              <a:rPr lang="it-IT" sz="1200" dirty="0"/>
              <a:t> </a:t>
            </a:r>
            <a:r>
              <a:rPr lang="it-IT" sz="1200" dirty="0" err="1"/>
              <a:t>basis</a:t>
            </a:r>
            <a:r>
              <a:rPr lang="it-IT" sz="1200" dirty="0"/>
              <a:t> to trigger legislative </a:t>
            </a:r>
            <a:r>
              <a:rPr lang="it-IT" sz="1200" dirty="0" err="1"/>
              <a:t>initiatives</a:t>
            </a:r>
            <a:r>
              <a:rPr lang="it-IT" sz="1200" dirty="0"/>
              <a:t> </a:t>
            </a:r>
            <a:r>
              <a:rPr lang="it-IT" sz="1200" dirty="0" err="1"/>
              <a:t>that</a:t>
            </a:r>
            <a:r>
              <a:rPr lang="it-IT" sz="1200" dirty="0"/>
              <a:t> are </a:t>
            </a:r>
            <a:r>
              <a:rPr lang="it-IT" sz="1200" dirty="0" err="1"/>
              <a:t>now</a:t>
            </a:r>
            <a:r>
              <a:rPr lang="it-IT" sz="1200" dirty="0"/>
              <a:t> part of the EU </a:t>
            </a:r>
            <a:r>
              <a:rPr lang="it-IT" sz="1200" i="1" dirty="0" err="1"/>
              <a:t>aquis</a:t>
            </a:r>
            <a:r>
              <a:rPr lang="it-IT" sz="1200" dirty="0"/>
              <a:t>: </a:t>
            </a:r>
          </a:p>
          <a:p>
            <a:r>
              <a:rPr lang="it-IT" sz="1200" dirty="0"/>
              <a:t>A new Directive on Cross </a:t>
            </a:r>
            <a:r>
              <a:rPr lang="it-IT" sz="1200" dirty="0" err="1"/>
              <a:t>Border</a:t>
            </a:r>
            <a:r>
              <a:rPr lang="it-IT" sz="1200" dirty="0"/>
              <a:t> </a:t>
            </a:r>
            <a:r>
              <a:rPr lang="it-IT" sz="1200" dirty="0" err="1"/>
              <a:t>Posting</a:t>
            </a:r>
            <a:r>
              <a:rPr lang="it-IT" sz="1200" dirty="0"/>
              <a:t> of </a:t>
            </a:r>
            <a:r>
              <a:rPr lang="it-IT" sz="1200" dirty="0" err="1"/>
              <a:t>Workers</a:t>
            </a:r>
            <a:r>
              <a:rPr lang="it-IT" sz="1200" dirty="0"/>
              <a:t> (2018) and</a:t>
            </a:r>
          </a:p>
          <a:p>
            <a:r>
              <a:rPr lang="it-IT" sz="1200" dirty="0"/>
              <a:t>A </a:t>
            </a:r>
            <a:r>
              <a:rPr lang="it-IT" sz="1200" dirty="0" err="1"/>
              <a:t>Regulation</a:t>
            </a:r>
            <a:r>
              <a:rPr lang="it-IT" sz="1200" dirty="0"/>
              <a:t> </a:t>
            </a:r>
            <a:r>
              <a:rPr lang="it-IT" sz="1200" dirty="0" err="1"/>
              <a:t>establishing</a:t>
            </a:r>
            <a:r>
              <a:rPr lang="it-IT" sz="1200" dirty="0"/>
              <a:t> a </a:t>
            </a:r>
            <a:r>
              <a:rPr lang="it-IT" sz="1200" dirty="0" err="1"/>
              <a:t>European</a:t>
            </a:r>
            <a:r>
              <a:rPr lang="it-IT" sz="1200" dirty="0"/>
              <a:t> </a:t>
            </a:r>
            <a:r>
              <a:rPr lang="it-IT" sz="1200" dirty="0" err="1"/>
              <a:t>Labour</a:t>
            </a:r>
            <a:r>
              <a:rPr lang="it-IT" sz="1200" dirty="0"/>
              <a:t> Authority (2019)</a:t>
            </a:r>
          </a:p>
          <a:p>
            <a:r>
              <a:rPr lang="it-IT" sz="1200" dirty="0"/>
              <a:t>A Directive on Work-Life Balance (2019)</a:t>
            </a:r>
          </a:p>
          <a:p>
            <a:r>
              <a:rPr lang="it-IT" sz="1200" dirty="0"/>
              <a:t>A Directive on </a:t>
            </a:r>
            <a:r>
              <a:rPr lang="it-IT" sz="1200" dirty="0" err="1"/>
              <a:t>Transparent</a:t>
            </a:r>
            <a:r>
              <a:rPr lang="it-IT" sz="1200" dirty="0"/>
              <a:t> and </a:t>
            </a:r>
            <a:r>
              <a:rPr lang="it-IT" sz="1200" dirty="0" err="1"/>
              <a:t>Predictable</a:t>
            </a:r>
            <a:r>
              <a:rPr lang="it-IT" sz="1200" dirty="0"/>
              <a:t> </a:t>
            </a:r>
            <a:r>
              <a:rPr lang="it-IT" sz="1200" dirty="0" err="1"/>
              <a:t>Working</a:t>
            </a:r>
            <a:r>
              <a:rPr lang="it-IT" sz="1200" dirty="0"/>
              <a:t> </a:t>
            </a:r>
            <a:r>
              <a:rPr lang="it-IT" sz="1200" dirty="0" err="1"/>
              <a:t>Conditions</a:t>
            </a:r>
            <a:r>
              <a:rPr lang="it-IT" sz="1200" dirty="0"/>
              <a:t> (2019)</a:t>
            </a:r>
          </a:p>
          <a:p>
            <a:r>
              <a:rPr lang="it-IT" sz="1200" dirty="0"/>
              <a:t>A </a:t>
            </a:r>
            <a:r>
              <a:rPr lang="it-IT" sz="1200" dirty="0" err="1"/>
              <a:t>Recommendation</a:t>
            </a:r>
            <a:r>
              <a:rPr lang="it-IT" sz="1200" dirty="0"/>
              <a:t> on Access to Social </a:t>
            </a:r>
            <a:r>
              <a:rPr lang="it-IT" sz="1200" dirty="0" err="1"/>
              <a:t>Protection</a:t>
            </a:r>
            <a:r>
              <a:rPr lang="it-IT" sz="1200" dirty="0"/>
              <a:t> (2019)</a:t>
            </a:r>
          </a:p>
          <a:p>
            <a:pPr marL="0" indent="0">
              <a:buNone/>
            </a:pPr>
            <a:r>
              <a:rPr lang="it-IT" sz="1200" dirty="0"/>
              <a:t>In the </a:t>
            </a:r>
            <a:r>
              <a:rPr lang="it-IT" sz="1200" dirty="0" err="1"/>
              <a:t>meantime</a:t>
            </a:r>
            <a:r>
              <a:rPr lang="it-IT" sz="1200" dirty="0"/>
              <a:t>, the ETUC </a:t>
            </a:r>
            <a:r>
              <a:rPr lang="it-IT" sz="1200" dirty="0" err="1"/>
              <a:t>worked</a:t>
            </a:r>
            <a:r>
              <a:rPr lang="it-IT" sz="1200" dirty="0"/>
              <a:t> to </a:t>
            </a:r>
            <a:r>
              <a:rPr lang="it-IT" sz="1200" dirty="0" err="1"/>
              <a:t>change</a:t>
            </a:r>
            <a:r>
              <a:rPr lang="it-IT" sz="1200" dirty="0"/>
              <a:t> the </a:t>
            </a:r>
            <a:r>
              <a:rPr lang="it-IT" sz="1200" dirty="0" err="1"/>
              <a:t>European</a:t>
            </a:r>
            <a:r>
              <a:rPr lang="it-IT" sz="1200" dirty="0"/>
              <a:t> </a:t>
            </a:r>
            <a:r>
              <a:rPr lang="it-IT" sz="1200" dirty="0" err="1"/>
              <a:t>Semester</a:t>
            </a:r>
            <a:r>
              <a:rPr lang="it-IT" sz="1200" dirty="0"/>
              <a:t> in </a:t>
            </a:r>
            <a:r>
              <a:rPr lang="it-IT" sz="1200" dirty="0" err="1"/>
              <a:t>order</a:t>
            </a:r>
            <a:r>
              <a:rPr lang="it-IT" sz="1200" dirty="0"/>
              <a:t> to </a:t>
            </a:r>
            <a:r>
              <a:rPr lang="it-IT" sz="1200" dirty="0" err="1"/>
              <a:t>align</a:t>
            </a:r>
            <a:r>
              <a:rPr lang="it-IT" sz="1200" dirty="0"/>
              <a:t> </a:t>
            </a:r>
            <a:r>
              <a:rPr lang="it-IT" sz="1200" dirty="0" err="1"/>
              <a:t>its</a:t>
            </a:r>
            <a:r>
              <a:rPr lang="it-IT" sz="1200" dirty="0"/>
              <a:t> </a:t>
            </a:r>
            <a:r>
              <a:rPr lang="it-IT" sz="1200" dirty="0" err="1"/>
              <a:t>outputs</a:t>
            </a:r>
            <a:r>
              <a:rPr lang="it-IT" sz="1200" dirty="0"/>
              <a:t> to the </a:t>
            </a:r>
            <a:r>
              <a:rPr lang="it-IT" sz="1200" dirty="0" err="1"/>
              <a:t>expectation</a:t>
            </a:r>
            <a:r>
              <a:rPr lang="it-IT" sz="1200" dirty="0"/>
              <a:t> of the </a:t>
            </a:r>
            <a:r>
              <a:rPr lang="it-IT" sz="1200" dirty="0" err="1"/>
              <a:t>European</a:t>
            </a:r>
            <a:r>
              <a:rPr lang="it-IT" sz="1200" dirty="0"/>
              <a:t> </a:t>
            </a:r>
            <a:r>
              <a:rPr lang="it-IT" sz="1200" dirty="0" err="1"/>
              <a:t>Workers</a:t>
            </a:r>
            <a:r>
              <a:rPr lang="it-IT" sz="1200" dirty="0"/>
              <a:t>. </a:t>
            </a:r>
            <a:r>
              <a:rPr lang="it-IT" sz="1200" dirty="0" err="1"/>
              <a:t>All</a:t>
            </a:r>
            <a:r>
              <a:rPr lang="it-IT" sz="1200" dirty="0"/>
              <a:t> country-</a:t>
            </a:r>
            <a:r>
              <a:rPr lang="it-IT" sz="1200" dirty="0" err="1"/>
              <a:t>based</a:t>
            </a:r>
            <a:r>
              <a:rPr lang="it-IT" sz="1200" dirty="0"/>
              <a:t> </a:t>
            </a:r>
            <a:r>
              <a:rPr lang="it-IT" sz="1200" dirty="0" err="1"/>
              <a:t>analyses</a:t>
            </a:r>
            <a:r>
              <a:rPr lang="it-IT" sz="1200" dirty="0"/>
              <a:t> </a:t>
            </a:r>
            <a:r>
              <a:rPr lang="it-IT" sz="1200" dirty="0" err="1"/>
              <a:t>have</a:t>
            </a:r>
            <a:r>
              <a:rPr lang="it-IT" sz="1200" dirty="0"/>
              <a:t> </a:t>
            </a:r>
            <a:r>
              <a:rPr lang="it-IT" sz="1200" dirty="0" err="1"/>
              <a:t>now</a:t>
            </a:r>
            <a:r>
              <a:rPr lang="it-IT" sz="1200" dirty="0"/>
              <a:t> a </a:t>
            </a:r>
            <a:r>
              <a:rPr lang="it-IT" sz="1200" dirty="0" err="1"/>
              <a:t>clear</a:t>
            </a:r>
            <a:r>
              <a:rPr lang="it-IT" sz="1200" dirty="0"/>
              <a:t> set of social </a:t>
            </a:r>
            <a:r>
              <a:rPr lang="it-IT" sz="1200" dirty="0" err="1"/>
              <a:t>benchmarks</a:t>
            </a:r>
            <a:r>
              <a:rPr lang="it-IT" sz="1200" dirty="0"/>
              <a:t> </a:t>
            </a:r>
            <a:r>
              <a:rPr lang="it-IT" sz="1200" dirty="0" err="1"/>
              <a:t>measuring</a:t>
            </a:r>
            <a:r>
              <a:rPr lang="it-IT" sz="1200" dirty="0"/>
              <a:t> </a:t>
            </a:r>
            <a:r>
              <a:rPr lang="it-IT" sz="1200" dirty="0" err="1"/>
              <a:t>advancements</a:t>
            </a:r>
            <a:r>
              <a:rPr lang="it-IT" sz="1200" dirty="0"/>
              <a:t> </a:t>
            </a:r>
            <a:r>
              <a:rPr lang="it-IT" sz="1200" dirty="0" err="1"/>
              <a:t>toward</a:t>
            </a:r>
            <a:r>
              <a:rPr lang="it-IT" sz="1200" dirty="0"/>
              <a:t> the 20 </a:t>
            </a:r>
            <a:r>
              <a:rPr lang="it-IT" sz="1200" dirty="0" err="1"/>
              <a:t>principles</a:t>
            </a:r>
            <a:r>
              <a:rPr lang="it-IT" sz="1200" dirty="0"/>
              <a:t> of the Pillar (2018). The ETUC </a:t>
            </a:r>
            <a:r>
              <a:rPr lang="it-IT" sz="1200" dirty="0" err="1"/>
              <a:t>measures</a:t>
            </a:r>
            <a:r>
              <a:rPr lang="it-IT" sz="1200" dirty="0"/>
              <a:t> the </a:t>
            </a:r>
            <a:r>
              <a:rPr lang="it-IT" sz="1200" dirty="0" err="1"/>
              <a:t>level</a:t>
            </a:r>
            <a:r>
              <a:rPr lang="it-IT" sz="1200" dirty="0"/>
              <a:t> of </a:t>
            </a:r>
            <a:r>
              <a:rPr lang="it-IT" sz="1200" dirty="0" err="1"/>
              <a:t>involvement</a:t>
            </a:r>
            <a:r>
              <a:rPr lang="it-IT" sz="1200" dirty="0"/>
              <a:t> of social </a:t>
            </a:r>
            <a:r>
              <a:rPr lang="it-IT" sz="1200" dirty="0" err="1"/>
              <a:t>partners</a:t>
            </a:r>
            <a:r>
              <a:rPr lang="it-IT" sz="1200" dirty="0"/>
              <a:t> </a:t>
            </a:r>
            <a:r>
              <a:rPr lang="it-IT" sz="1200" dirty="0" err="1"/>
              <a:t>at</a:t>
            </a:r>
            <a:r>
              <a:rPr lang="it-IT" sz="1200" dirty="0"/>
              <a:t> </a:t>
            </a:r>
            <a:r>
              <a:rPr lang="it-IT" sz="1200" dirty="0" err="1"/>
              <a:t>national</a:t>
            </a:r>
            <a:r>
              <a:rPr lang="it-IT" sz="1200" dirty="0"/>
              <a:t> </a:t>
            </a:r>
            <a:r>
              <a:rPr lang="it-IT" sz="1200" dirty="0" err="1"/>
              <a:t>level</a:t>
            </a:r>
            <a:r>
              <a:rPr lang="it-IT" sz="1200" dirty="0"/>
              <a:t> </a:t>
            </a:r>
            <a:r>
              <a:rPr lang="it-IT" sz="1200" dirty="0" err="1"/>
              <a:t>through</a:t>
            </a:r>
            <a:r>
              <a:rPr lang="it-IT" sz="1200" dirty="0"/>
              <a:t> the TU-</a:t>
            </a:r>
            <a:r>
              <a:rPr lang="it-IT" sz="1200" dirty="0" err="1"/>
              <a:t>Involvement</a:t>
            </a:r>
            <a:r>
              <a:rPr lang="it-IT" sz="1200" dirty="0"/>
              <a:t> Index. The TU-INV </a:t>
            </a:r>
            <a:r>
              <a:rPr lang="it-IT" sz="1200" dirty="0" err="1"/>
              <a:t>index</a:t>
            </a:r>
            <a:r>
              <a:rPr lang="it-IT" sz="1200" dirty="0"/>
              <a:t> </a:t>
            </a:r>
            <a:r>
              <a:rPr lang="it-IT" sz="1200" dirty="0" err="1"/>
              <a:t>is</a:t>
            </a:r>
            <a:r>
              <a:rPr lang="it-IT" sz="1200" dirty="0"/>
              <a:t> </a:t>
            </a:r>
            <a:r>
              <a:rPr lang="it-IT" sz="1200" dirty="0" err="1"/>
              <a:t>based</a:t>
            </a:r>
            <a:r>
              <a:rPr lang="it-IT" sz="1200" dirty="0"/>
              <a:t> on a </a:t>
            </a:r>
            <a:r>
              <a:rPr lang="it-IT" sz="1200" dirty="0" err="1"/>
              <a:t>definition</a:t>
            </a:r>
            <a:r>
              <a:rPr lang="it-IT" sz="1200" dirty="0"/>
              <a:t> of </a:t>
            </a:r>
            <a:r>
              <a:rPr lang="it-IT" sz="1200" dirty="0" err="1"/>
              <a:t>trade</a:t>
            </a:r>
            <a:r>
              <a:rPr lang="it-IT" sz="1200" dirty="0"/>
              <a:t> union </a:t>
            </a:r>
            <a:r>
              <a:rPr lang="it-IT" sz="1200" dirty="0" err="1"/>
              <a:t>involvement</a:t>
            </a:r>
            <a:r>
              <a:rPr lang="it-IT" sz="1200" dirty="0"/>
              <a:t> </a:t>
            </a:r>
            <a:r>
              <a:rPr lang="it-IT" sz="1200" dirty="0" err="1"/>
              <a:t>which</a:t>
            </a:r>
            <a:r>
              <a:rPr lang="it-IT" sz="1200" dirty="0"/>
              <a:t> </a:t>
            </a:r>
            <a:r>
              <a:rPr lang="it-IT" sz="1200" dirty="0" err="1"/>
              <a:t>refers</a:t>
            </a:r>
            <a:r>
              <a:rPr lang="it-IT" sz="1200" dirty="0"/>
              <a:t> to </a:t>
            </a:r>
            <a:r>
              <a:rPr lang="it-IT" sz="1200" dirty="0" err="1"/>
              <a:t>timeliness</a:t>
            </a:r>
            <a:r>
              <a:rPr lang="it-IT" sz="1200" dirty="0"/>
              <a:t>, </a:t>
            </a:r>
            <a:r>
              <a:rPr lang="it-IT" sz="1200" dirty="0" err="1"/>
              <a:t>meaningfulness</a:t>
            </a:r>
            <a:r>
              <a:rPr lang="it-IT" sz="1200" dirty="0"/>
              <a:t> and TU </a:t>
            </a:r>
            <a:r>
              <a:rPr lang="it-IT" sz="1200" dirty="0" err="1"/>
              <a:t>capacities</a:t>
            </a:r>
            <a:r>
              <a:rPr lang="it-IT" sz="1200" dirty="0"/>
              <a:t> </a:t>
            </a:r>
            <a:r>
              <a:rPr lang="it-IT" sz="1200" dirty="0" err="1"/>
              <a:t>that</a:t>
            </a:r>
            <a:r>
              <a:rPr lang="it-IT" sz="1200" dirty="0"/>
              <a:t> </a:t>
            </a:r>
            <a:r>
              <a:rPr lang="it-IT" sz="1200" dirty="0" err="1"/>
              <a:t>is</a:t>
            </a:r>
            <a:r>
              <a:rPr lang="it-IT" sz="1200" dirty="0"/>
              <a:t> </a:t>
            </a:r>
            <a:r>
              <a:rPr lang="it-IT" sz="1200" dirty="0" err="1"/>
              <a:t>now</a:t>
            </a:r>
            <a:r>
              <a:rPr lang="it-IT" sz="1200" dirty="0"/>
              <a:t> part of the EU </a:t>
            </a:r>
            <a:r>
              <a:rPr lang="it-IT" sz="1200" dirty="0" err="1"/>
              <a:t>acquis</a:t>
            </a:r>
            <a:r>
              <a:rPr lang="it-IT" sz="1200" dirty="0"/>
              <a:t> (2017).  </a:t>
            </a:r>
          </a:p>
          <a:p>
            <a:pPr marL="0" indent="0">
              <a:buNone/>
            </a:pPr>
            <a:r>
              <a:rPr lang="it-IT" sz="1200" dirty="0" err="1"/>
              <a:t>As</a:t>
            </a:r>
            <a:r>
              <a:rPr lang="it-IT" sz="1200" dirty="0"/>
              <a:t> </a:t>
            </a:r>
            <a:r>
              <a:rPr lang="it-IT" sz="1200" dirty="0" err="1"/>
              <a:t>national</a:t>
            </a:r>
            <a:r>
              <a:rPr lang="it-IT" sz="1200" dirty="0"/>
              <a:t> </a:t>
            </a:r>
            <a:r>
              <a:rPr lang="it-IT" sz="1200" dirty="0" err="1"/>
              <a:t>governments</a:t>
            </a:r>
            <a:r>
              <a:rPr lang="it-IT" sz="1200" dirty="0"/>
              <a:t> are </a:t>
            </a:r>
            <a:r>
              <a:rPr lang="it-IT" sz="1200" dirty="0" err="1"/>
              <a:t>showing</a:t>
            </a:r>
            <a:r>
              <a:rPr lang="it-IT" sz="1200" dirty="0"/>
              <a:t> </a:t>
            </a:r>
            <a:r>
              <a:rPr lang="it-IT" sz="1200" dirty="0" err="1"/>
              <a:t>little</a:t>
            </a:r>
            <a:r>
              <a:rPr lang="it-IT" sz="1200" dirty="0"/>
              <a:t> </a:t>
            </a:r>
            <a:r>
              <a:rPr lang="it-IT" sz="1200" dirty="0" err="1"/>
              <a:t>interest</a:t>
            </a:r>
            <a:r>
              <a:rPr lang="it-IT" sz="1200" dirty="0"/>
              <a:t> in </a:t>
            </a:r>
            <a:r>
              <a:rPr lang="it-IT" sz="1200" dirty="0" err="1"/>
              <a:t>dialogue</a:t>
            </a:r>
            <a:r>
              <a:rPr lang="it-IT" sz="1200" dirty="0"/>
              <a:t> with social </a:t>
            </a:r>
            <a:r>
              <a:rPr lang="it-IT" sz="1200" dirty="0" err="1"/>
              <a:t>partners</a:t>
            </a:r>
            <a:r>
              <a:rPr lang="it-IT" sz="1200" dirty="0"/>
              <a:t>, the ETUC from 2015 to 2019 </a:t>
            </a:r>
            <a:r>
              <a:rPr lang="it-IT" sz="1200" dirty="0" err="1"/>
              <a:t>has</a:t>
            </a:r>
            <a:r>
              <a:rPr lang="it-IT" sz="1200" dirty="0"/>
              <a:t> </a:t>
            </a:r>
            <a:r>
              <a:rPr lang="it-IT" sz="1200" dirty="0" err="1"/>
              <a:t>given</a:t>
            </a:r>
            <a:r>
              <a:rPr lang="it-IT" sz="1200" dirty="0"/>
              <a:t> voice to </a:t>
            </a:r>
            <a:r>
              <a:rPr lang="it-IT" sz="1200" dirty="0" err="1"/>
              <a:t>its</a:t>
            </a:r>
            <a:r>
              <a:rPr lang="it-IT" sz="1200" dirty="0"/>
              <a:t> </a:t>
            </a:r>
            <a:r>
              <a:rPr lang="it-IT" sz="1200" dirty="0" err="1"/>
              <a:t>affiliates</a:t>
            </a:r>
            <a:r>
              <a:rPr lang="it-IT" sz="1200" dirty="0"/>
              <a:t> with 4 Reports on </a:t>
            </a:r>
            <a:r>
              <a:rPr lang="it-IT" sz="1200" dirty="0" err="1"/>
              <a:t>Trade</a:t>
            </a:r>
            <a:r>
              <a:rPr lang="it-IT" sz="1200" dirty="0"/>
              <a:t> Union </a:t>
            </a:r>
            <a:r>
              <a:rPr lang="it-IT" sz="1200" dirty="0" err="1"/>
              <a:t>Inputs</a:t>
            </a:r>
            <a:r>
              <a:rPr lang="it-IT" sz="1200" dirty="0"/>
              <a:t> to Country Reports, 40 </a:t>
            </a:r>
            <a:r>
              <a:rPr lang="it-IT" sz="1200" dirty="0" err="1"/>
              <a:t>meetings</a:t>
            </a:r>
            <a:r>
              <a:rPr lang="it-IT" sz="1200" dirty="0"/>
              <a:t> </a:t>
            </a:r>
            <a:r>
              <a:rPr lang="it-IT" sz="1200" dirty="0" err="1"/>
              <a:t>between</a:t>
            </a:r>
            <a:r>
              <a:rPr lang="it-IT" sz="1200" dirty="0"/>
              <a:t> </a:t>
            </a:r>
            <a:r>
              <a:rPr lang="it-IT" sz="1200" dirty="0" err="1"/>
              <a:t>national</a:t>
            </a:r>
            <a:r>
              <a:rPr lang="it-IT" sz="1200" dirty="0"/>
              <a:t> </a:t>
            </a:r>
            <a:r>
              <a:rPr lang="it-IT" sz="1200" dirty="0" err="1"/>
              <a:t>affiliates</a:t>
            </a:r>
            <a:r>
              <a:rPr lang="it-IT" sz="1200" dirty="0"/>
              <a:t> and </a:t>
            </a:r>
            <a:r>
              <a:rPr lang="it-IT" sz="1200" dirty="0" err="1"/>
              <a:t>their</a:t>
            </a:r>
            <a:r>
              <a:rPr lang="it-IT" sz="1200" dirty="0"/>
              <a:t> country-desks </a:t>
            </a:r>
            <a:r>
              <a:rPr lang="it-IT" sz="1200" dirty="0" err="1"/>
              <a:t>at</a:t>
            </a:r>
            <a:r>
              <a:rPr lang="it-IT" sz="1200" dirty="0"/>
              <a:t> the </a:t>
            </a:r>
            <a:r>
              <a:rPr lang="it-IT" sz="1200" dirty="0" err="1"/>
              <a:t>European</a:t>
            </a:r>
            <a:r>
              <a:rPr lang="it-IT" sz="1200" dirty="0"/>
              <a:t> </a:t>
            </a:r>
            <a:r>
              <a:rPr lang="it-IT" sz="1200" dirty="0" err="1"/>
              <a:t>Commission</a:t>
            </a:r>
            <a:r>
              <a:rPr lang="it-IT" sz="1200" dirty="0"/>
              <a:t>. Peer-</a:t>
            </a:r>
            <a:r>
              <a:rPr lang="it-IT" sz="1200" dirty="0" err="1"/>
              <a:t>review</a:t>
            </a:r>
            <a:r>
              <a:rPr lang="it-IT" sz="1200" dirty="0"/>
              <a:t> on social </a:t>
            </a:r>
            <a:r>
              <a:rPr lang="it-IT" sz="1200" dirty="0" err="1"/>
              <a:t>partners</a:t>
            </a:r>
            <a:r>
              <a:rPr lang="it-IT" sz="1200" dirty="0"/>
              <a:t> </a:t>
            </a:r>
            <a:r>
              <a:rPr lang="it-IT" sz="1200" dirty="0" err="1"/>
              <a:t>involvement</a:t>
            </a:r>
            <a:r>
              <a:rPr lang="it-IT" sz="1200" dirty="0"/>
              <a:t> in the </a:t>
            </a:r>
            <a:r>
              <a:rPr lang="it-IT" sz="1200" dirty="0" err="1"/>
              <a:t>Semester</a:t>
            </a:r>
            <a:r>
              <a:rPr lang="it-IT" sz="1200" dirty="0"/>
              <a:t> </a:t>
            </a:r>
            <a:r>
              <a:rPr lang="it-IT" sz="1200" dirty="0" err="1"/>
              <a:t>were</a:t>
            </a:r>
            <a:r>
              <a:rPr lang="it-IT" sz="1200" dirty="0"/>
              <a:t> </a:t>
            </a:r>
            <a:r>
              <a:rPr lang="it-IT" sz="1200" dirty="0" err="1"/>
              <a:t>run</a:t>
            </a:r>
            <a:r>
              <a:rPr lang="it-IT" sz="1200" dirty="0"/>
              <a:t> in </a:t>
            </a:r>
            <a:r>
              <a:rPr lang="it-IT" sz="1200" dirty="0" err="1"/>
              <a:t>cooperation</a:t>
            </a:r>
            <a:r>
              <a:rPr lang="it-IT" sz="1200" dirty="0"/>
              <a:t> with EMCO </a:t>
            </a:r>
            <a:r>
              <a:rPr lang="it-IT" sz="1200" dirty="0" err="1"/>
              <a:t>involving</a:t>
            </a:r>
            <a:r>
              <a:rPr lang="it-IT" sz="1200" dirty="0"/>
              <a:t> </a:t>
            </a:r>
            <a:r>
              <a:rPr lang="it-IT" sz="1200" dirty="0" err="1"/>
              <a:t>labour</a:t>
            </a:r>
            <a:r>
              <a:rPr lang="it-IT" sz="1200" dirty="0"/>
              <a:t> </a:t>
            </a:r>
            <a:r>
              <a:rPr lang="it-IT" sz="1200" dirty="0" err="1"/>
              <a:t>ministries</a:t>
            </a:r>
            <a:r>
              <a:rPr lang="it-IT" sz="1200" dirty="0"/>
              <a:t>, </a:t>
            </a:r>
            <a:r>
              <a:rPr lang="it-IT" sz="1200" dirty="0" err="1"/>
              <a:t>employers</a:t>
            </a:r>
            <a:r>
              <a:rPr lang="it-IT" sz="1200" dirty="0"/>
              <a:t> and </a:t>
            </a:r>
            <a:r>
              <a:rPr lang="it-IT" sz="1200" dirty="0" err="1"/>
              <a:t>trade</a:t>
            </a:r>
            <a:r>
              <a:rPr lang="it-IT" sz="1200" dirty="0"/>
              <a:t> </a:t>
            </a:r>
            <a:r>
              <a:rPr lang="it-IT" sz="1200" dirty="0" err="1"/>
              <a:t>unions</a:t>
            </a:r>
            <a:r>
              <a:rPr lang="it-IT" sz="1200" dirty="0"/>
              <a:t>. </a:t>
            </a:r>
            <a:r>
              <a:rPr lang="it-IT" sz="1200" dirty="0" err="1"/>
              <a:t>Each</a:t>
            </a:r>
            <a:r>
              <a:rPr lang="it-IT" sz="1200" dirty="0"/>
              <a:t> </a:t>
            </a:r>
            <a:r>
              <a:rPr lang="it-IT" sz="1200" dirty="0" err="1"/>
              <a:t>member</a:t>
            </a:r>
            <a:r>
              <a:rPr lang="it-IT" sz="1200" dirty="0"/>
              <a:t> state </a:t>
            </a:r>
            <a:r>
              <a:rPr lang="it-IT" sz="1200" dirty="0" err="1"/>
              <a:t>was</a:t>
            </a:r>
            <a:r>
              <a:rPr lang="it-IT" sz="1200" dirty="0"/>
              <a:t> </a:t>
            </a:r>
            <a:r>
              <a:rPr lang="it-IT" sz="1200" dirty="0" err="1"/>
              <a:t>subject</a:t>
            </a:r>
            <a:r>
              <a:rPr lang="it-IT" sz="1200" dirty="0"/>
              <a:t> to </a:t>
            </a:r>
            <a:r>
              <a:rPr lang="it-IT" sz="1200" dirty="0" err="1"/>
              <a:t>review</a:t>
            </a:r>
            <a:r>
              <a:rPr lang="it-IT" sz="1200" dirty="0"/>
              <a:t> </a:t>
            </a:r>
            <a:r>
              <a:rPr lang="it-IT" sz="1200" dirty="0" err="1"/>
              <a:t>at</a:t>
            </a:r>
            <a:r>
              <a:rPr lang="it-IT" sz="1200" dirty="0"/>
              <a:t> </a:t>
            </a:r>
            <a:r>
              <a:rPr lang="it-IT" sz="1200" dirty="0" err="1"/>
              <a:t>least</a:t>
            </a:r>
            <a:r>
              <a:rPr lang="it-IT" sz="1200" dirty="0"/>
              <a:t> once over the 3 </a:t>
            </a:r>
            <a:r>
              <a:rPr lang="it-IT" sz="1200" dirty="0" err="1"/>
              <a:t>years</a:t>
            </a:r>
            <a:r>
              <a:rPr lang="it-IT" sz="1200" dirty="0"/>
              <a:t>. </a:t>
            </a:r>
            <a:r>
              <a:rPr lang="it-IT" sz="1200" dirty="0" err="1"/>
              <a:t>It</a:t>
            </a:r>
            <a:r>
              <a:rPr lang="it-IT" sz="1200" dirty="0"/>
              <a:t> </a:t>
            </a:r>
            <a:r>
              <a:rPr lang="it-IT" sz="1200" dirty="0" err="1"/>
              <a:t>brought</a:t>
            </a:r>
            <a:r>
              <a:rPr lang="it-IT" sz="1200" dirty="0"/>
              <a:t> to </a:t>
            </a:r>
            <a:r>
              <a:rPr lang="it-IT" sz="1200" dirty="0" err="1"/>
              <a:t>specific</a:t>
            </a:r>
            <a:r>
              <a:rPr lang="it-IT" sz="1200" dirty="0"/>
              <a:t> </a:t>
            </a:r>
            <a:r>
              <a:rPr lang="it-IT" sz="1200" dirty="0" err="1"/>
              <a:t>recommendations</a:t>
            </a:r>
            <a:r>
              <a:rPr lang="it-IT" sz="1200" dirty="0"/>
              <a:t> to </a:t>
            </a:r>
            <a:r>
              <a:rPr lang="it-IT" sz="1200" dirty="0" err="1"/>
              <a:t>member</a:t>
            </a:r>
            <a:r>
              <a:rPr lang="it-IT" sz="1200" dirty="0"/>
              <a:t> state </a:t>
            </a:r>
            <a:r>
              <a:rPr lang="it-IT" sz="1200" dirty="0" err="1"/>
              <a:t>then</a:t>
            </a:r>
            <a:r>
              <a:rPr lang="it-IT" sz="1200" dirty="0"/>
              <a:t> </a:t>
            </a:r>
            <a:r>
              <a:rPr lang="it-IT" sz="1200" dirty="0" err="1"/>
              <a:t>appearing</a:t>
            </a:r>
            <a:r>
              <a:rPr lang="it-IT" sz="1200" dirty="0"/>
              <a:t> in country reports or in country </a:t>
            </a:r>
            <a:r>
              <a:rPr lang="it-IT" sz="1200" dirty="0" err="1"/>
              <a:t>specific</a:t>
            </a:r>
            <a:r>
              <a:rPr lang="it-IT" sz="1200" dirty="0"/>
              <a:t> </a:t>
            </a:r>
            <a:r>
              <a:rPr lang="it-IT" sz="1200" dirty="0" err="1"/>
              <a:t>recommendations</a:t>
            </a:r>
            <a:r>
              <a:rPr lang="it-IT" sz="1200" dirty="0"/>
              <a:t>. </a:t>
            </a:r>
            <a:r>
              <a:rPr lang="it-IT" sz="1200" dirty="0" err="1"/>
              <a:t>Half</a:t>
            </a:r>
            <a:r>
              <a:rPr lang="it-IT" sz="1200" dirty="0"/>
              <a:t> of Country </a:t>
            </a:r>
            <a:r>
              <a:rPr lang="it-IT" sz="1200" dirty="0" err="1"/>
              <a:t>Specific</a:t>
            </a:r>
            <a:r>
              <a:rPr lang="it-IT" sz="1200" dirty="0"/>
              <a:t> </a:t>
            </a:r>
            <a:r>
              <a:rPr lang="it-IT" sz="1200" dirty="0" err="1"/>
              <a:t>Recommendations</a:t>
            </a:r>
            <a:r>
              <a:rPr lang="it-IT" sz="1200" dirty="0"/>
              <a:t> in 2019 </a:t>
            </a:r>
            <a:r>
              <a:rPr lang="it-IT" sz="1200" dirty="0" err="1"/>
              <a:t>were</a:t>
            </a:r>
            <a:r>
              <a:rPr lang="it-IT" sz="1200" dirty="0"/>
              <a:t> </a:t>
            </a:r>
            <a:r>
              <a:rPr lang="it-IT" sz="1200" dirty="0" err="1"/>
              <a:t>implementing</a:t>
            </a:r>
            <a:r>
              <a:rPr lang="it-IT" sz="1200" dirty="0"/>
              <a:t> the </a:t>
            </a:r>
            <a:r>
              <a:rPr lang="it-IT" sz="1200" dirty="0" err="1"/>
              <a:t>European</a:t>
            </a:r>
            <a:r>
              <a:rPr lang="it-IT" sz="1200" dirty="0"/>
              <a:t> Pillar of Social </a:t>
            </a:r>
            <a:r>
              <a:rPr lang="it-IT" sz="1200" dirty="0" err="1"/>
              <a:t>Rights</a:t>
            </a:r>
            <a:r>
              <a:rPr lang="it-IT" sz="1200" dirty="0"/>
              <a:t>. </a:t>
            </a:r>
          </a:p>
          <a:p>
            <a:pPr marL="0" indent="0">
              <a:buNone/>
            </a:pPr>
            <a:r>
              <a:rPr lang="it-IT" sz="1200" dirty="0"/>
              <a:t>In the </a:t>
            </a:r>
            <a:r>
              <a:rPr lang="it-IT" sz="1200" dirty="0" err="1"/>
              <a:t>migration</a:t>
            </a:r>
            <a:r>
              <a:rPr lang="it-IT" sz="1200" dirty="0"/>
              <a:t> </a:t>
            </a:r>
            <a:r>
              <a:rPr lang="it-IT" sz="1200" dirty="0" err="1"/>
              <a:t>field</a:t>
            </a:r>
            <a:r>
              <a:rPr lang="it-IT" sz="1200" dirty="0"/>
              <a:t>, the ETUC </a:t>
            </a:r>
            <a:r>
              <a:rPr lang="it-IT" sz="1200" dirty="0" err="1"/>
              <a:t>was</a:t>
            </a:r>
            <a:r>
              <a:rPr lang="it-IT" sz="1200" dirty="0"/>
              <a:t> the </a:t>
            </a:r>
            <a:r>
              <a:rPr lang="it-IT" sz="1200" dirty="0" err="1"/>
              <a:t>frontrunner</a:t>
            </a:r>
            <a:r>
              <a:rPr lang="it-IT" sz="1200" dirty="0"/>
              <a:t> of the </a:t>
            </a:r>
            <a:r>
              <a:rPr lang="it-IT" sz="1200" dirty="0" err="1"/>
              <a:t>initiative</a:t>
            </a:r>
            <a:r>
              <a:rPr lang="it-IT" sz="1200" dirty="0"/>
              <a:t> </a:t>
            </a:r>
            <a:r>
              <a:rPr lang="it-IT" sz="1200" dirty="0" err="1"/>
              <a:t>which</a:t>
            </a:r>
            <a:r>
              <a:rPr lang="it-IT" sz="1200" dirty="0"/>
              <a:t> </a:t>
            </a:r>
            <a:r>
              <a:rPr lang="it-IT" sz="1200" dirty="0" err="1"/>
              <a:t>brought</a:t>
            </a:r>
            <a:r>
              <a:rPr lang="it-IT" sz="1200" dirty="0"/>
              <a:t> to the </a:t>
            </a:r>
            <a:r>
              <a:rPr lang="it-IT" sz="1200" dirty="0" err="1"/>
              <a:t>signature</a:t>
            </a:r>
            <a:r>
              <a:rPr lang="it-IT" sz="1200" dirty="0"/>
              <a:t> of the </a:t>
            </a:r>
            <a:r>
              <a:rPr lang="it-IT" sz="1200" dirty="0" err="1"/>
              <a:t>European</a:t>
            </a:r>
            <a:r>
              <a:rPr lang="it-IT" sz="1200" dirty="0"/>
              <a:t> Partnership for Integration of </a:t>
            </a:r>
            <a:r>
              <a:rPr lang="it-IT" sz="1200" dirty="0" err="1"/>
              <a:t>Refugees</a:t>
            </a:r>
            <a:r>
              <a:rPr lang="it-IT" sz="1200" dirty="0"/>
              <a:t> in 2017. </a:t>
            </a:r>
            <a:r>
              <a:rPr lang="it-IT" sz="1200" dirty="0" err="1"/>
              <a:t>It</a:t>
            </a:r>
            <a:r>
              <a:rPr lang="it-IT" sz="1200" dirty="0"/>
              <a:t> </a:t>
            </a:r>
            <a:r>
              <a:rPr lang="it-IT" sz="1200" dirty="0" err="1"/>
              <a:t>gave</a:t>
            </a:r>
            <a:r>
              <a:rPr lang="it-IT" sz="1200" dirty="0"/>
              <a:t> </a:t>
            </a:r>
            <a:r>
              <a:rPr lang="it-IT" sz="1200" dirty="0" err="1"/>
              <a:t>political</a:t>
            </a:r>
            <a:r>
              <a:rPr lang="it-IT" sz="1200" dirty="0"/>
              <a:t> </a:t>
            </a:r>
            <a:r>
              <a:rPr lang="it-IT" sz="1200" dirty="0" err="1"/>
              <a:t>support</a:t>
            </a:r>
            <a:r>
              <a:rPr lang="it-IT" sz="1200" dirty="0"/>
              <a:t> to the </a:t>
            </a:r>
            <a:r>
              <a:rPr lang="it-IT" sz="1200" dirty="0" err="1"/>
              <a:t>Labour-Int</a:t>
            </a:r>
            <a:r>
              <a:rPr lang="it-IT" sz="1200" dirty="0"/>
              <a:t> Project </a:t>
            </a:r>
            <a:r>
              <a:rPr lang="it-IT" sz="1200" dirty="0" err="1"/>
              <a:t>that</a:t>
            </a:r>
            <a:r>
              <a:rPr lang="it-IT" sz="1200" dirty="0"/>
              <a:t>, </a:t>
            </a:r>
            <a:r>
              <a:rPr lang="it-IT" sz="1200" dirty="0" err="1"/>
              <a:t>activating</a:t>
            </a:r>
            <a:r>
              <a:rPr lang="it-IT" sz="1200" dirty="0"/>
              <a:t> social </a:t>
            </a:r>
            <a:r>
              <a:rPr lang="it-IT" sz="1200" dirty="0" err="1"/>
              <a:t>partners</a:t>
            </a:r>
            <a:r>
              <a:rPr lang="it-IT" sz="1200" dirty="0"/>
              <a:t> for </a:t>
            </a:r>
            <a:r>
              <a:rPr lang="it-IT" sz="1200" dirty="0" err="1"/>
              <a:t>labour</a:t>
            </a:r>
            <a:r>
              <a:rPr lang="it-IT" sz="1200" dirty="0"/>
              <a:t> market </a:t>
            </a:r>
            <a:r>
              <a:rPr lang="it-IT" sz="1200" dirty="0" err="1"/>
              <a:t>integration</a:t>
            </a:r>
            <a:r>
              <a:rPr lang="it-IT" sz="1200" dirty="0"/>
              <a:t> of </a:t>
            </a:r>
            <a:r>
              <a:rPr lang="it-IT" sz="1200" dirty="0" err="1"/>
              <a:t>recently</a:t>
            </a:r>
            <a:r>
              <a:rPr lang="it-IT" sz="1200" dirty="0"/>
              <a:t> </a:t>
            </a:r>
            <a:r>
              <a:rPr lang="it-IT" sz="1200" dirty="0" err="1"/>
              <a:t>arrived</a:t>
            </a:r>
            <a:r>
              <a:rPr lang="it-IT" sz="1200" dirty="0"/>
              <a:t> </a:t>
            </a:r>
            <a:r>
              <a:rPr lang="it-IT" sz="1200" dirty="0" err="1"/>
              <a:t>migrants</a:t>
            </a:r>
            <a:r>
              <a:rPr lang="it-IT" sz="1200" dirty="0"/>
              <a:t>, </a:t>
            </a:r>
            <a:r>
              <a:rPr lang="it-IT" sz="1200" dirty="0" err="1"/>
              <a:t>it</a:t>
            </a:r>
            <a:r>
              <a:rPr lang="it-IT" sz="1200" dirty="0"/>
              <a:t> </a:t>
            </a:r>
            <a:r>
              <a:rPr lang="it-IT" sz="1200" dirty="0" err="1"/>
              <a:t>is</a:t>
            </a:r>
            <a:r>
              <a:rPr lang="it-IT" sz="1200" dirty="0"/>
              <a:t> </a:t>
            </a:r>
            <a:r>
              <a:rPr lang="it-IT" sz="1200" dirty="0" err="1"/>
              <a:t>now</a:t>
            </a:r>
            <a:r>
              <a:rPr lang="it-IT" sz="1200" dirty="0"/>
              <a:t> a </a:t>
            </a:r>
            <a:r>
              <a:rPr lang="it-IT" sz="1200" dirty="0" err="1"/>
              <a:t>widely</a:t>
            </a:r>
            <a:r>
              <a:rPr lang="it-IT" sz="1200" dirty="0"/>
              <a:t> </a:t>
            </a:r>
            <a:r>
              <a:rPr lang="it-IT" sz="1200" dirty="0" err="1"/>
              <a:t>recognised</a:t>
            </a:r>
            <a:r>
              <a:rPr lang="it-IT" sz="1200" dirty="0"/>
              <a:t> best </a:t>
            </a:r>
            <a:r>
              <a:rPr lang="it-IT" sz="1200" dirty="0" err="1"/>
              <a:t>practice</a:t>
            </a:r>
            <a:r>
              <a:rPr lang="it-IT" sz="1200" dirty="0"/>
              <a:t> in Europe. </a:t>
            </a:r>
            <a:r>
              <a:rPr lang="it-IT" sz="1200" dirty="0" err="1"/>
              <a:t>UnionMigrantNet</a:t>
            </a:r>
            <a:r>
              <a:rPr lang="it-IT" sz="1200" dirty="0"/>
              <a:t> </a:t>
            </a:r>
            <a:r>
              <a:rPr lang="it-IT" sz="1200" dirty="0" err="1"/>
              <a:t>remains</a:t>
            </a:r>
            <a:r>
              <a:rPr lang="it-IT" sz="1200" dirty="0"/>
              <a:t> </a:t>
            </a:r>
            <a:r>
              <a:rPr lang="it-IT" sz="1200" dirty="0" err="1"/>
              <a:t>one</a:t>
            </a:r>
            <a:r>
              <a:rPr lang="it-IT" sz="1200" dirty="0"/>
              <a:t> of the </a:t>
            </a:r>
            <a:r>
              <a:rPr lang="it-IT" sz="1200" dirty="0" err="1"/>
              <a:t>most</a:t>
            </a:r>
            <a:r>
              <a:rPr lang="it-IT" sz="1200" dirty="0"/>
              <a:t> </a:t>
            </a:r>
            <a:r>
              <a:rPr lang="it-IT" sz="1200" dirty="0" err="1"/>
              <a:t>visible</a:t>
            </a:r>
            <a:r>
              <a:rPr lang="it-IT" sz="1200" dirty="0"/>
              <a:t> networks </a:t>
            </a:r>
            <a:r>
              <a:rPr lang="it-IT" sz="1200" dirty="0" err="1"/>
              <a:t>assisting</a:t>
            </a:r>
            <a:r>
              <a:rPr lang="it-IT" sz="1200" dirty="0"/>
              <a:t> </a:t>
            </a:r>
            <a:r>
              <a:rPr lang="it-IT" sz="1200" dirty="0" err="1"/>
              <a:t>migrants</a:t>
            </a:r>
            <a:r>
              <a:rPr lang="it-IT" sz="1200" dirty="0"/>
              <a:t> </a:t>
            </a:r>
            <a:r>
              <a:rPr lang="it-IT" sz="1200" dirty="0" err="1"/>
              <a:t>at</a:t>
            </a:r>
            <a:r>
              <a:rPr lang="it-IT" sz="1200" dirty="0"/>
              <a:t> EU </a:t>
            </a:r>
            <a:r>
              <a:rPr lang="it-IT" sz="1200" dirty="0" err="1"/>
              <a:t>level</a:t>
            </a:r>
            <a:r>
              <a:rPr lang="it-IT" sz="1200" dirty="0"/>
              <a:t>. </a:t>
            </a:r>
          </a:p>
          <a:p>
            <a:pPr marL="0" indent="0">
              <a:buNone/>
            </a:pPr>
            <a:r>
              <a:rPr lang="it-IT" sz="1200" dirty="0"/>
              <a:t>In the </a:t>
            </a:r>
            <a:r>
              <a:rPr lang="it-IT" sz="1200" dirty="0" err="1"/>
              <a:t>external</a:t>
            </a:r>
            <a:r>
              <a:rPr lang="it-IT" sz="1200" dirty="0"/>
              <a:t> policy of the EU, the ETUC </a:t>
            </a:r>
            <a:r>
              <a:rPr lang="it-IT" sz="1200" dirty="0" err="1"/>
              <a:t>was</a:t>
            </a:r>
            <a:r>
              <a:rPr lang="it-IT" sz="1200" dirty="0"/>
              <a:t> a </a:t>
            </a:r>
            <a:r>
              <a:rPr lang="it-IT" sz="1200" dirty="0" err="1"/>
              <a:t>bulwark</a:t>
            </a:r>
            <a:r>
              <a:rPr lang="it-IT" sz="1200" dirty="0"/>
              <a:t> </a:t>
            </a:r>
            <a:r>
              <a:rPr lang="it-IT" sz="1200" dirty="0" err="1"/>
              <a:t>against</a:t>
            </a:r>
            <a:r>
              <a:rPr lang="it-IT" sz="1200" dirty="0"/>
              <a:t> the </a:t>
            </a:r>
            <a:r>
              <a:rPr lang="it-IT" sz="1200" dirty="0" err="1"/>
              <a:t>supremacy</a:t>
            </a:r>
            <a:r>
              <a:rPr lang="it-IT" sz="1200" dirty="0"/>
              <a:t> of private </a:t>
            </a:r>
            <a:r>
              <a:rPr lang="it-IT" sz="1200" dirty="0" err="1"/>
              <a:t>interest</a:t>
            </a:r>
            <a:r>
              <a:rPr lang="it-IT" sz="1200" dirty="0"/>
              <a:t> in the </a:t>
            </a:r>
            <a:r>
              <a:rPr lang="it-IT" sz="1200" dirty="0" err="1"/>
              <a:t>trade</a:t>
            </a:r>
            <a:r>
              <a:rPr lang="it-IT" sz="1200" dirty="0"/>
              <a:t> </a:t>
            </a:r>
            <a:r>
              <a:rPr lang="it-IT" sz="1200" dirty="0" err="1"/>
              <a:t>policies</a:t>
            </a:r>
            <a:r>
              <a:rPr lang="it-IT" sz="1200" dirty="0"/>
              <a:t> of the ETUC </a:t>
            </a:r>
            <a:r>
              <a:rPr lang="it-IT" sz="1200" dirty="0" err="1"/>
              <a:t>as</a:t>
            </a:r>
            <a:r>
              <a:rPr lang="it-IT" sz="1200" dirty="0"/>
              <a:t> the </a:t>
            </a:r>
            <a:r>
              <a:rPr lang="it-IT" sz="1200" dirty="0" err="1"/>
              <a:t>trade</a:t>
            </a:r>
            <a:r>
              <a:rPr lang="it-IT" sz="1200" dirty="0"/>
              <a:t> union </a:t>
            </a:r>
            <a:r>
              <a:rPr lang="it-IT" sz="1200" dirty="0" err="1"/>
              <a:t>action</a:t>
            </a:r>
            <a:r>
              <a:rPr lang="it-IT" sz="1200" dirty="0"/>
              <a:t> TTIP and CETA </a:t>
            </a:r>
            <a:r>
              <a:rPr lang="it-IT" sz="1200" dirty="0" err="1"/>
              <a:t>demonstrate</a:t>
            </a:r>
            <a:r>
              <a:rPr lang="it-IT" sz="1200" dirty="0"/>
              <a:t>.</a:t>
            </a:r>
          </a:p>
          <a:p>
            <a:pPr marL="0" indent="0">
              <a:buNone/>
            </a:pPr>
            <a:endParaRPr lang="it-IT" sz="1200" dirty="0"/>
          </a:p>
        </p:txBody>
      </p:sp>
    </p:spTree>
    <p:extLst>
      <p:ext uri="{BB962C8B-B14F-4D97-AF65-F5344CB8AC3E}">
        <p14:creationId xmlns:p14="http://schemas.microsoft.com/office/powerpoint/2010/main" val="1220055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4 ANNI DI SUCCESSI DELLA CES DOPO 15 ANNI DI BUIO DELL’EUROPA SOCIALE</a:t>
            </a:r>
          </a:p>
        </p:txBody>
      </p:sp>
      <p:sp>
        <p:nvSpPr>
          <p:cNvPr id="3" name="Segnaposto contenuto 2"/>
          <p:cNvSpPr>
            <a:spLocks noGrp="1"/>
          </p:cNvSpPr>
          <p:nvPr>
            <p:ph idx="1"/>
          </p:nvPr>
        </p:nvSpPr>
        <p:spPr>
          <a:xfrm>
            <a:off x="838199" y="1825625"/>
            <a:ext cx="10798743" cy="4584800"/>
          </a:xfrm>
        </p:spPr>
        <p:txBody>
          <a:bodyPr>
            <a:noAutofit/>
          </a:bodyPr>
          <a:lstStyle/>
          <a:p>
            <a:pPr marL="0" indent="0">
              <a:buNone/>
            </a:pPr>
            <a:r>
              <a:rPr lang="it-IT" sz="1200" dirty="0"/>
              <a:t>Il mandato 2015-2019 della CES inizia con la firma dell'Accordo Quadripartito Un nuovo inizio per il dialogo sociale (2016). E’  stato la base di un programma sociale vincolante che ha preso il nome di Pilastro europeo dei diritti sociali (2017). La CES ha partecipato direttamente alla stesura dei 20 principi e al preambolo che fa del Pilastro uno strumento politicamente vincolante e una bussola per le riforme a livello UE e nazionale. Il pilastro è stato immediatamente utilizzato come base legale e politica per innescare iniziative legislative che ora fanno parte dell'</a:t>
            </a:r>
            <a:r>
              <a:rPr lang="it-IT" sz="1200" dirty="0" err="1"/>
              <a:t>acquis</a:t>
            </a:r>
            <a:r>
              <a:rPr lang="it-IT" sz="1200" dirty="0"/>
              <a:t> dell'UE:</a:t>
            </a:r>
          </a:p>
          <a:p>
            <a:pPr marL="0" indent="0">
              <a:buNone/>
            </a:pPr>
            <a:r>
              <a:rPr lang="it-IT" sz="1200" dirty="0"/>
              <a:t>- Una nuova direttiva sul distacco dei lavoratori transfrontalieri (2018) e</a:t>
            </a:r>
          </a:p>
          <a:p>
            <a:pPr marL="0" indent="0">
              <a:buNone/>
            </a:pPr>
            <a:r>
              <a:rPr lang="it-IT" sz="1200" dirty="0"/>
              <a:t>- Un regolamento che istituisce un'Autorità europea del lavoro (2019)</a:t>
            </a:r>
          </a:p>
          <a:p>
            <a:pPr marL="0" indent="0">
              <a:buNone/>
            </a:pPr>
            <a:r>
              <a:rPr lang="it-IT" sz="1200" dirty="0"/>
              <a:t>- Una direttiva sull'equilibrio vita-lavoro (2019)</a:t>
            </a:r>
          </a:p>
          <a:p>
            <a:pPr marL="0" indent="0">
              <a:buNone/>
            </a:pPr>
            <a:r>
              <a:rPr lang="it-IT" sz="1200" dirty="0"/>
              <a:t>- Una direttiva sulle condizioni di lavoro trasparenti e prevedibili (2019)</a:t>
            </a:r>
          </a:p>
          <a:p>
            <a:pPr marL="0" indent="0">
              <a:buNone/>
            </a:pPr>
            <a:r>
              <a:rPr lang="it-IT" sz="1200" dirty="0"/>
              <a:t>- Una raccomandazione sull'accesso alla protezione sociale (2019)</a:t>
            </a:r>
          </a:p>
          <a:p>
            <a:pPr marL="0" indent="0">
              <a:buNone/>
            </a:pPr>
            <a:r>
              <a:rPr lang="it-IT" sz="1200" dirty="0"/>
              <a:t>Nel frattempo, la CES ha lavorato per cambiare il semestre europeo al fine di allineare i suoi risultati alle aspettative dei lavoratori europei. Tutte le analisi nazionali hanno ora un chiaro insieme di parametri sociali che misurano i progressi verso i 20 principi del Pilastro (2018). La CES misura il livello di coinvolgimento delle parti sociali a livello nazionale attraverso un indice di coinvolgimento . L'indice TU-INV si basa su una definizione di coinvolgimento sindacale che si riferisce alla tempestività, alla significatività e alle capacità della OOSS, che ora fa parte dell'</a:t>
            </a:r>
            <a:r>
              <a:rPr lang="it-IT" sz="1200" dirty="0" err="1"/>
              <a:t>acquis</a:t>
            </a:r>
            <a:r>
              <a:rPr lang="it-IT" sz="1200" dirty="0"/>
              <a:t> dell'UE (2017). </a:t>
            </a:r>
          </a:p>
          <a:p>
            <a:pPr marL="0" indent="0">
              <a:buNone/>
            </a:pPr>
            <a:r>
              <a:rPr lang="it-IT" sz="1200" dirty="0"/>
              <a:t>Dato che i governi nazionali mostrano scarso interesse per il dialogo con le parti sociali, la CES dal 2015 al 2019 ha dato voce ai suoi affiliati con 4 rapporti contenenti input dei sindacati nazionali, 40 incontri tra affiliati nazionali e i team-paese della Commissione europea . La </a:t>
            </a:r>
            <a:r>
              <a:rPr lang="it-IT" sz="1200" dirty="0" err="1"/>
              <a:t>peer</a:t>
            </a:r>
            <a:r>
              <a:rPr lang="it-IT" sz="1200" dirty="0"/>
              <a:t> </a:t>
            </a:r>
            <a:r>
              <a:rPr lang="it-IT" sz="1200" dirty="0" err="1"/>
              <a:t>review</a:t>
            </a:r>
            <a:r>
              <a:rPr lang="it-IT" sz="1200" dirty="0"/>
              <a:t> sul coinvolgimento delle parti sociali nel semestre è stata condotta in cooperazione con l'EMCO, coinvolgendo ministeri del lavoro, datori di lavoro e sindacati. Ogni stato membro è stato oggetto di analisi almeno una volta nell'arco dei 3 anni. Ha portato a raccomandazioni specifiche per lo stato membro che appaiono nei rapporti sui paesi o nelle raccomandazioni specifiche per paese. La metà delle raccomandazioni specifiche per paese nel 2019 attuano il Pilastro europeo dei diritti sociali.</a:t>
            </a:r>
          </a:p>
          <a:p>
            <a:pPr marL="0" indent="0">
              <a:buNone/>
            </a:pPr>
            <a:r>
              <a:rPr lang="it-IT" sz="1200" dirty="0"/>
              <a:t>Nel campo della migrazione, la CES è stata l'apripista dell'iniziativa che ha portato alla firma del Partenariato europeo per l'integrazione dei rifugiati nel 2017. Ha fornito sostegno politico al progetto </a:t>
            </a:r>
            <a:r>
              <a:rPr lang="it-IT" sz="1200" dirty="0" err="1"/>
              <a:t>labour-Int</a:t>
            </a:r>
            <a:r>
              <a:rPr lang="it-IT" sz="1200" dirty="0"/>
              <a:t> che, attivando le parti sociali per l'integrazione nel mercato del lavoro di recente arrivati ​​migranti, ora è una best </a:t>
            </a:r>
            <a:r>
              <a:rPr lang="it-IT" sz="1200" dirty="0" err="1"/>
              <a:t>practice</a:t>
            </a:r>
            <a:r>
              <a:rPr lang="it-IT" sz="1200" dirty="0"/>
              <a:t> ampiamente riconosciuta in Europa. </a:t>
            </a:r>
            <a:r>
              <a:rPr lang="it-IT" sz="1200" dirty="0" err="1"/>
              <a:t>UnionMigrantNet</a:t>
            </a:r>
            <a:r>
              <a:rPr lang="it-IT" sz="1200" dirty="0"/>
              <a:t> rimane una delle reti più visibili che assistono i migranti a livello europeo.</a:t>
            </a:r>
          </a:p>
          <a:p>
            <a:pPr marL="0" indent="0">
              <a:buNone/>
            </a:pPr>
            <a:r>
              <a:rPr lang="it-IT" sz="1200" dirty="0"/>
              <a:t>Nella politica esterna dell'UE, la CES è stata un baluardo contro la supremazia dell'interesse privato nelle politiche commerciali della CES, come dimostrano l'azione sindacale TTIP e CETA.</a:t>
            </a:r>
          </a:p>
          <a:p>
            <a:pPr marL="0" indent="0">
              <a:buNone/>
            </a:pPr>
            <a:r>
              <a:rPr lang="it-IT" sz="1200" dirty="0"/>
              <a:t> </a:t>
            </a:r>
          </a:p>
          <a:p>
            <a:endParaRPr lang="it-IT" sz="1200" dirty="0"/>
          </a:p>
        </p:txBody>
      </p:sp>
    </p:spTree>
    <p:extLst>
      <p:ext uri="{BB962C8B-B14F-4D97-AF65-F5344CB8AC3E}">
        <p14:creationId xmlns:p14="http://schemas.microsoft.com/office/powerpoint/2010/main" val="73930833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815</Words>
  <Application>Microsoft Office PowerPoint</Application>
  <PresentationFormat>Widescreen</PresentationFormat>
  <Paragraphs>69</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Tema di Office</vt:lpstr>
      <vt:lpstr>PowerPoint Presentation</vt:lpstr>
      <vt:lpstr>PowerPoint Presentation</vt:lpstr>
      <vt:lpstr>PowerPoint Presentation</vt:lpstr>
      <vt:lpstr>PowerPoint Presentation</vt:lpstr>
      <vt:lpstr>4 years of social progress projecting us toward 4 years of committing challenges </vt:lpstr>
      <vt:lpstr>4 ANNI DI SUCCESSI DELLA CES DOPO 15 ANNI DI BUIO DELL’EUROPA SOCIALE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40 months of achievements </dc:title>
  <dc:creator>Marco Cilento</dc:creator>
  <cp:lastModifiedBy>Cilento Marco</cp:lastModifiedBy>
  <cp:revision>10</cp:revision>
  <dcterms:created xsi:type="dcterms:W3CDTF">2019-02-24T09:49:17Z</dcterms:created>
  <dcterms:modified xsi:type="dcterms:W3CDTF">2019-03-07T10:45:06Z</dcterms:modified>
</cp:coreProperties>
</file>