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7"/>
  </p:notesMasterIdLst>
  <p:handoutMasterIdLst>
    <p:handoutMasterId r:id="rId28"/>
  </p:handoutMasterIdLst>
  <p:sldIdLst>
    <p:sldId id="403" r:id="rId2"/>
    <p:sldId id="453" r:id="rId3"/>
    <p:sldId id="427" r:id="rId4"/>
    <p:sldId id="424" r:id="rId5"/>
    <p:sldId id="429" r:id="rId6"/>
    <p:sldId id="454" r:id="rId7"/>
    <p:sldId id="428" r:id="rId8"/>
    <p:sldId id="449" r:id="rId9"/>
    <p:sldId id="430" r:id="rId10"/>
    <p:sldId id="431" r:id="rId11"/>
    <p:sldId id="432" r:id="rId12"/>
    <p:sldId id="434" r:id="rId13"/>
    <p:sldId id="435" r:id="rId14"/>
    <p:sldId id="437" r:id="rId15"/>
    <p:sldId id="438" r:id="rId16"/>
    <p:sldId id="439" r:id="rId17"/>
    <p:sldId id="440" r:id="rId18"/>
    <p:sldId id="441" r:id="rId19"/>
    <p:sldId id="450" r:id="rId20"/>
    <p:sldId id="446" r:id="rId21"/>
    <p:sldId id="451" r:id="rId22"/>
    <p:sldId id="443" r:id="rId23"/>
    <p:sldId id="447" r:id="rId24"/>
    <p:sldId id="448" r:id="rId25"/>
    <p:sldId id="452" r:id="rId26"/>
  </p:sldIdLst>
  <p:sldSz cx="9144000" cy="6858000" type="screen4x3"/>
  <p:notesSz cx="6815138" cy="99425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0000"/>
    <a:srgbClr val="FFFFFF"/>
    <a:srgbClr val="008000"/>
    <a:srgbClr val="DDDDDD"/>
    <a:srgbClr val="FF3300"/>
    <a:srgbClr val="FF7C80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5090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2010</c:v>
          </c:tx>
          <c:dLbls>
            <c:dLbl>
              <c:idx val="0"/>
              <c:layout>
                <c:manualLayout>
                  <c:x val="-2.7777777777777748E-3"/>
                  <c:y val="-0.11574074074074113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</c:v>
              </c:pt>
            </c:strLit>
          </c:cat>
          <c:val>
            <c:numRef>
              <c:f>Munka1!$B$3</c:f>
              <c:numCache>
                <c:formatCode>General</c:formatCode>
                <c:ptCount val="1"/>
                <c:pt idx="0">
                  <c:v>3711</c:v>
                </c:pt>
              </c:numCache>
            </c:numRef>
          </c:val>
        </c:ser>
        <c:ser>
          <c:idx val="1"/>
          <c:order val="1"/>
          <c:tx>
            <c:v>2011</c:v>
          </c:tx>
          <c:dLbls>
            <c:dLbl>
              <c:idx val="0"/>
              <c:layout>
                <c:manualLayout>
                  <c:x val="0"/>
                  <c:y val="-8.333333333333353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</c:v>
              </c:pt>
            </c:strLit>
          </c:cat>
          <c:val>
            <c:numRef>
              <c:f>Munka1!$B$4</c:f>
              <c:numCache>
                <c:formatCode>General</c:formatCode>
                <c:ptCount val="1"/>
                <c:pt idx="0">
                  <c:v>3761</c:v>
                </c:pt>
              </c:numCache>
            </c:numRef>
          </c:val>
        </c:ser>
        <c:ser>
          <c:idx val="2"/>
          <c:order val="2"/>
          <c:tx>
            <c:v>2012</c:v>
          </c:tx>
          <c:dLbls>
            <c:dLbl>
              <c:idx val="0"/>
              <c:layout>
                <c:manualLayout>
                  <c:x val="2.7777777777778494E-3"/>
                  <c:y val="-6.481481481481507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</c:v>
              </c:pt>
            </c:strLit>
          </c:cat>
          <c:val>
            <c:numRef>
              <c:f>Munka1!$B$5</c:f>
              <c:numCache>
                <c:formatCode>General</c:formatCode>
                <c:ptCount val="1"/>
                <c:pt idx="0">
                  <c:v>3785</c:v>
                </c:pt>
              </c:numCache>
            </c:numRef>
          </c:val>
        </c:ser>
        <c:ser>
          <c:idx val="3"/>
          <c:order val="3"/>
          <c:tx>
            <c:v>2013</c:v>
          </c:tx>
          <c:dLbls>
            <c:dLbl>
              <c:idx val="0"/>
              <c:layout>
                <c:manualLayout>
                  <c:x val="0"/>
                  <c:y val="-4.62962962962964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</c:v>
              </c:pt>
            </c:strLit>
          </c:cat>
          <c:val>
            <c:numRef>
              <c:f>Munka1!$B$6</c:f>
              <c:numCache>
                <c:formatCode>General</c:formatCode>
                <c:ptCount val="1"/>
                <c:pt idx="0">
                  <c:v>3999</c:v>
                </c:pt>
              </c:numCache>
            </c:numRef>
          </c:val>
        </c:ser>
        <c:ser>
          <c:idx val="4"/>
          <c:order val="4"/>
          <c:tx>
            <c:v>2014</c:v>
          </c:tx>
          <c:dLbls>
            <c:dLbl>
              <c:idx val="0"/>
              <c:layout>
                <c:manualLayout>
                  <c:x val="0"/>
                  <c:y val="-3.703703703703715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</c:v>
              </c:pt>
            </c:strLit>
          </c:cat>
          <c:val>
            <c:numRef>
              <c:f>Munka1!$B$7</c:f>
              <c:numCache>
                <c:formatCode>General</c:formatCode>
                <c:ptCount val="1"/>
                <c:pt idx="0">
                  <c:v>4015</c:v>
                </c:pt>
              </c:numCache>
            </c:numRef>
          </c:val>
        </c:ser>
        <c:shape val="cylinder"/>
        <c:axId val="43587456"/>
        <c:axId val="43588992"/>
        <c:axId val="0"/>
      </c:bar3DChart>
      <c:catAx>
        <c:axId val="4358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sl-SI"/>
          </a:p>
        </c:txPr>
        <c:crossAx val="43588992"/>
        <c:crosses val="autoZero"/>
        <c:auto val="1"/>
        <c:lblAlgn val="ctr"/>
        <c:lblOffset val="100"/>
      </c:catAx>
      <c:valAx>
        <c:axId val="43588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sl-SI"/>
          </a:p>
        </c:txPr>
        <c:crossAx val="43587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sl-SI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marker val="1"/>
        <c:axId val="43489920"/>
        <c:axId val="43643264"/>
      </c:lineChart>
      <c:catAx>
        <c:axId val="43489920"/>
        <c:scaling>
          <c:orientation val="minMax"/>
        </c:scaling>
        <c:delete val="1"/>
        <c:axPos val="b"/>
        <c:numFmt formatCode="yyyy/mm/dd" sourceLinked="0"/>
        <c:tickLblPos val="none"/>
        <c:crossAx val="43643264"/>
        <c:crosses val="autoZero"/>
        <c:auto val="1"/>
        <c:lblAlgn val="ctr"/>
        <c:lblOffset val="100"/>
      </c:catAx>
      <c:valAx>
        <c:axId val="4364326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800"/>
            </a:pPr>
            <a:endParaRPr lang="sl-SI"/>
          </a:p>
        </c:txPr>
        <c:crossAx val="43489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sl-SI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noProof="0" dirty="0" smtClean="0"/>
              <a:t>Anzahl Pflichtarbeiter</a:t>
            </a:r>
            <a:endParaRPr lang="de-DE" noProof="0" dirty="0"/>
          </a:p>
        </c:rich>
      </c:tx>
      <c:layout>
        <c:manualLayout>
          <c:xMode val="edge"/>
          <c:yMode val="edge"/>
          <c:x val="0.30489406405824343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Közmunkások száma</c:v>
          </c:tx>
          <c:dLbls>
            <c:dLbl>
              <c:idx val="0"/>
              <c:layout>
                <c:manualLayout>
                  <c:x val="1.8565188663248028E-3"/>
                  <c:y val="-4.810071608205143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741166806381793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8100716082051485E-2"/>
                </c:manualLayout>
              </c:layout>
              <c:showVal val="1"/>
            </c:dLbl>
            <c:dLbl>
              <c:idx val="3"/>
              <c:layout>
                <c:manualLayout>
                  <c:x val="-1.8565188663248028E-3"/>
                  <c:y val="-2.6722620045584133E-2"/>
                </c:manualLayout>
              </c:layout>
              <c:showVal val="1"/>
            </c:dLbl>
            <c:dLbl>
              <c:idx val="4"/>
              <c:layout>
                <c:manualLayout>
                  <c:x val="-6.2247985517949024E-3"/>
                  <c:y val="-1.679707545722432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Jahre:2010-2014</c:v>
              </c:pt>
            </c:strLit>
          </c:cat>
          <c:val>
            <c:numRef>
              <c:f>Munka1!$B$3:$B$7</c:f>
              <c:numCache>
                <c:formatCode>General</c:formatCode>
                <c:ptCount val="5"/>
                <c:pt idx="0">
                  <c:v>97700</c:v>
                </c:pt>
                <c:pt idx="1">
                  <c:v>71100</c:v>
                </c:pt>
                <c:pt idx="2">
                  <c:v>106300</c:v>
                </c:pt>
                <c:pt idx="3">
                  <c:v>166800</c:v>
                </c:pt>
                <c:pt idx="4">
                  <c:v>198700</c:v>
                </c:pt>
              </c:numCache>
            </c:numRef>
          </c:val>
        </c:ser>
        <c:shape val="box"/>
        <c:axId val="60968960"/>
        <c:axId val="60970496"/>
        <c:axId val="0"/>
      </c:bar3DChart>
      <c:catAx>
        <c:axId val="60968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sl-SI"/>
          </a:p>
        </c:txPr>
        <c:crossAx val="60970496"/>
        <c:crosses val="autoZero"/>
        <c:auto val="1"/>
        <c:lblAlgn val="ctr"/>
        <c:lblOffset val="100"/>
      </c:catAx>
      <c:valAx>
        <c:axId val="60970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60968960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Arbeitlosigkeit</a:t>
            </a:r>
            <a:r>
              <a:rPr lang="hu-HU" baseline="0"/>
              <a:t> (%)</a:t>
            </a:r>
            <a:endParaRPr lang="en-US"/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v>Munkanélküliségi ráta</c:v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Évek-Jahre 2010-2014</c:v>
              </c:pt>
            </c:strLit>
          </c:cat>
          <c:val>
            <c:numRef>
              <c:f>Munka2!$B$3:$B$7</c:f>
              <c:numCache>
                <c:formatCode>General</c:formatCode>
                <c:ptCount val="5"/>
                <c:pt idx="0">
                  <c:v>11.6</c:v>
                </c:pt>
                <c:pt idx="1">
                  <c:v>11.7</c:v>
                </c:pt>
                <c:pt idx="2">
                  <c:v>11.7</c:v>
                </c:pt>
                <c:pt idx="3">
                  <c:v>9.2000000000000011</c:v>
                </c:pt>
                <c:pt idx="4">
                  <c:v>8.9</c:v>
                </c:pt>
              </c:numCache>
            </c:numRef>
          </c:val>
        </c:ser>
        <c:dLbls>
          <c:showVal val="1"/>
        </c:dLbls>
        <c:gapWidth val="75"/>
        <c:shape val="cone"/>
        <c:axId val="61003264"/>
        <c:axId val="61004800"/>
        <c:axId val="43423936"/>
      </c:bar3DChart>
      <c:catAx>
        <c:axId val="610032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sl-SI"/>
          </a:p>
        </c:txPr>
        <c:crossAx val="61004800"/>
        <c:crosses val="autoZero"/>
        <c:auto val="1"/>
        <c:lblAlgn val="ctr"/>
        <c:lblOffset val="100"/>
      </c:catAx>
      <c:valAx>
        <c:axId val="610048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003264"/>
        <c:crosses val="autoZero"/>
        <c:crossBetween val="between"/>
      </c:valAx>
      <c:serAx>
        <c:axId val="43423936"/>
        <c:scaling>
          <c:orientation val="minMax"/>
        </c:scaling>
        <c:delete val="1"/>
        <c:axPos val="b"/>
        <c:tickLblPos val="none"/>
        <c:crossAx val="61004800"/>
        <c:crosses val="autoZero"/>
      </c:serAx>
    </c:plotArea>
    <c:legend>
      <c:legendPos val="t"/>
      <c:layout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noProof="0" dirty="0" smtClean="0"/>
              <a:t>Zahl der </a:t>
            </a:r>
            <a:r>
              <a:rPr lang="de-DE" noProof="0" dirty="0" err="1" smtClean="0"/>
              <a:t>LeiharbeiterInnen</a:t>
            </a:r>
            <a:endParaRPr lang="de-DE" noProof="0" dirty="0"/>
          </a:p>
        </c:rich>
      </c:tx>
      <c:layout/>
    </c:title>
    <c:view3D>
      <c:hPercent val="100"/>
      <c:depthPercent val="100"/>
      <c:perspective val="30"/>
    </c:view3D>
    <c:plotArea>
      <c:layout>
        <c:manualLayout>
          <c:layoutTarget val="inner"/>
          <c:xMode val="edge"/>
          <c:yMode val="edge"/>
          <c:x val="0.12832174103237096"/>
          <c:y val="0.12539371678556635"/>
          <c:w val="0.76384896060238194"/>
          <c:h val="0.74185705556525461"/>
        </c:manualLayout>
      </c:layout>
      <c:bar3DChart>
        <c:barDir val="col"/>
        <c:grouping val="standard"/>
        <c:ser>
          <c:idx val="0"/>
          <c:order val="0"/>
          <c:tx>
            <c:v>kölcsönzöttek száma</c:v>
          </c:tx>
          <c:dLbls>
            <c:dLbl>
              <c:idx val="0"/>
              <c:layout>
                <c:manualLayout>
                  <c:x val="-3.9633548831652992E-3"/>
                  <c:y val="-3.7761131604977002E-2"/>
                </c:manualLayout>
              </c:layout>
              <c:showVal val="1"/>
            </c:dLbl>
            <c:dLbl>
              <c:idx val="1"/>
              <c:layout>
                <c:manualLayout>
                  <c:x val="2.9725161623739685E-2"/>
                  <c:y val="-0.10384311191368673"/>
                </c:manualLayout>
              </c:layout>
              <c:showVal val="1"/>
            </c:dLbl>
            <c:dLbl>
              <c:idx val="2"/>
              <c:layout>
                <c:manualLayout>
                  <c:x val="1.1890064649495912E-2"/>
                  <c:y val="-7.866902417703532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sl-SI"/>
              </a:p>
            </c:txPr>
            <c:showVal val="1"/>
          </c:dLbls>
          <c:cat>
            <c:strLit>
              <c:ptCount val="1"/>
              <c:pt idx="0">
                <c:v>évek, Jahre 2011-2013</c:v>
              </c:pt>
            </c:strLit>
          </c:cat>
          <c:val>
            <c:numRef>
              <c:f>Munka1!$B$2:$B$4</c:f>
              <c:numCache>
                <c:formatCode>General</c:formatCode>
                <c:ptCount val="3"/>
                <c:pt idx="0">
                  <c:v>111085</c:v>
                </c:pt>
                <c:pt idx="1">
                  <c:v>101485</c:v>
                </c:pt>
                <c:pt idx="2">
                  <c:v>112035</c:v>
                </c:pt>
              </c:numCache>
            </c:numRef>
          </c:val>
        </c:ser>
        <c:shape val="box"/>
        <c:axId val="60880000"/>
        <c:axId val="60881536"/>
        <c:axId val="60977600"/>
      </c:bar3DChart>
      <c:catAx>
        <c:axId val="60880000"/>
        <c:scaling>
          <c:orientation val="minMax"/>
        </c:scaling>
        <c:delete val="1"/>
        <c:axPos val="b"/>
        <c:tickLblPos val="none"/>
        <c:crossAx val="60881536"/>
        <c:crosses val="autoZero"/>
        <c:auto val="1"/>
        <c:lblAlgn val="ctr"/>
        <c:lblOffset val="100"/>
      </c:catAx>
      <c:valAx>
        <c:axId val="60881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sl-SI"/>
          </a:p>
        </c:txPr>
        <c:crossAx val="60880000"/>
        <c:crosses val="autoZero"/>
        <c:crossBetween val="between"/>
      </c:valAx>
      <c:serAx>
        <c:axId val="60977600"/>
        <c:scaling>
          <c:orientation val="minMax"/>
        </c:scaling>
        <c:delete val="1"/>
        <c:axPos val="b"/>
        <c:tickLblPos val="none"/>
        <c:crossAx val="60881536"/>
        <c:crosses val="autoZero"/>
      </c:serAx>
      <c:spPr>
        <a:noFill/>
        <a:ln w="25400">
          <a:noFill/>
        </a:ln>
      </c:spPr>
    </c:plotArea>
    <c:plotVisOnly val="1"/>
    <c:dispBlanksAs val="gap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7319587628865982E-2"/>
          <c:y val="2.3376623376623381E-2"/>
          <c:w val="0.89347079037800692"/>
          <c:h val="0.90909090909090906"/>
        </c:manualLayout>
      </c:layout>
      <c:lineChart>
        <c:grouping val="standard"/>
        <c:ser>
          <c:idx val="0"/>
          <c:order val="0"/>
          <c:tx>
            <c:strRef>
              <c:f>Alapadatok!$B$4:$B$4</c:f>
              <c:strCache>
                <c:ptCount val="1"/>
                <c:pt idx="0">
                  <c:v>GDP </c:v>
                </c:pt>
              </c:strCache>
            </c:strRef>
          </c:tx>
          <c:spPr>
            <a:ln w="16673">
              <a:prstDash val="sysDot"/>
            </a:ln>
          </c:spPr>
          <c:cat>
            <c:numRef>
              <c:f>Alapadatok!$A$5:$A$19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Alapadatok!$B$5:$B$19</c:f>
              <c:numCache>
                <c:formatCode>#,##0.0</c:formatCode>
                <c:ptCount val="15"/>
                <c:pt idx="0">
                  <c:v>100</c:v>
                </c:pt>
                <c:pt idx="1">
                  <c:v>104.07345966629387</c:v>
                </c:pt>
                <c:pt idx="2" formatCode="0.0">
                  <c:v>107.40141195650263</c:v>
                </c:pt>
                <c:pt idx="3" formatCode="0.0">
                  <c:v>111.93937671814508</c:v>
                </c:pt>
                <c:pt idx="4" formatCode="0.0">
                  <c:v>116.09479365815096</c:v>
                </c:pt>
                <c:pt idx="5" formatCode="0.0">
                  <c:v>121.32615078027602</c:v>
                </c:pt>
                <c:pt idx="6" formatCode="0.0">
                  <c:v>125.99772155590333</c:v>
                </c:pt>
                <c:pt idx="7" formatCode="0.0">
                  <c:v>132.04206675820762</c:v>
                </c:pt>
                <c:pt idx="8" formatCode="0.0">
                  <c:v>137.27678734900158</c:v>
                </c:pt>
                <c:pt idx="9" formatCode="0.0">
                  <c:v>142.62668515450838</c:v>
                </c:pt>
                <c:pt idx="10" formatCode="0.0">
                  <c:v>142.7902767578536</c:v>
                </c:pt>
                <c:pt idx="11" formatCode="0.0">
                  <c:v>144.06703830315647</c:v>
                </c:pt>
                <c:pt idx="12" formatCode="0.0">
                  <c:v>134.27246132219057</c:v>
                </c:pt>
                <c:pt idx="13" formatCode="0.0">
                  <c:v>135.9618141553515</c:v>
                </c:pt>
                <c:pt idx="14" formatCode="0.0">
                  <c:v>138.1996805442017</c:v>
                </c:pt>
              </c:numCache>
            </c:numRef>
          </c:val>
        </c:ser>
        <c:ser>
          <c:idx val="1"/>
          <c:order val="1"/>
          <c:tx>
            <c:strRef>
              <c:f>Alapadatok!$C$4:$C$4</c:f>
              <c:strCache>
                <c:ptCount val="1"/>
                <c:pt idx="0">
                  <c:v>Foglalkoztatás</c:v>
                </c:pt>
              </c:strCache>
            </c:strRef>
          </c:tx>
          <c:spPr>
            <a:ln w="16673">
              <a:prstDash val="dash"/>
            </a:ln>
          </c:spPr>
          <c:cat>
            <c:numRef>
              <c:f>Alapadatok!$A$5:$A$19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Alapadatok!$C$5:$C$19</c:f>
              <c:numCache>
                <c:formatCode>0.0</c:formatCode>
                <c:ptCount val="15"/>
                <c:pt idx="0" formatCode="#,##0.0">
                  <c:v>100</c:v>
                </c:pt>
                <c:pt idx="1">
                  <c:v>101.40960947784123</c:v>
                </c:pt>
                <c:pt idx="2">
                  <c:v>104.52501096972355</c:v>
                </c:pt>
                <c:pt idx="3">
                  <c:v>106.30210618692399</c:v>
                </c:pt>
                <c:pt idx="4">
                  <c:v>106.49681878016672</c:v>
                </c:pt>
                <c:pt idx="5">
                  <c:v>106.50778850372959</c:v>
                </c:pt>
                <c:pt idx="6">
                  <c:v>107.55539710399287</c:v>
                </c:pt>
                <c:pt idx="7">
                  <c:v>106.96577446248345</c:v>
                </c:pt>
                <c:pt idx="8">
                  <c:v>106.99594120228166</c:v>
                </c:pt>
                <c:pt idx="9">
                  <c:v>107.78027643703378</c:v>
                </c:pt>
                <c:pt idx="10">
                  <c:v>107.67057920140405</c:v>
                </c:pt>
                <c:pt idx="11">
                  <c:v>106.39260640631856</c:v>
                </c:pt>
                <c:pt idx="12">
                  <c:v>103.71599385695474</c:v>
                </c:pt>
                <c:pt idx="13">
                  <c:v>103.69679684071954</c:v>
                </c:pt>
                <c:pt idx="14">
                  <c:v>103.63646336112329</c:v>
                </c:pt>
              </c:numCache>
            </c:numRef>
          </c:val>
        </c:ser>
        <c:ser>
          <c:idx val="2"/>
          <c:order val="2"/>
          <c:tx>
            <c:strRef>
              <c:f>Alapadatok!$D$4:$D$4</c:f>
              <c:strCache>
                <c:ptCount val="1"/>
                <c:pt idx="0">
                  <c:v>Beruházás</c:v>
                </c:pt>
              </c:strCache>
            </c:strRef>
          </c:tx>
          <c:spPr>
            <a:ln w="16673"/>
          </c:spPr>
          <c:cat>
            <c:numRef>
              <c:f>Alapadatok!$A$5:$A$19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Alapadatok!$D$5:$D$19</c:f>
              <c:numCache>
                <c:formatCode>#,##0.0</c:formatCode>
                <c:ptCount val="15"/>
                <c:pt idx="0">
                  <c:v>100</c:v>
                </c:pt>
                <c:pt idx="1">
                  <c:v>112.6984126984127</c:v>
                </c:pt>
                <c:pt idx="2">
                  <c:v>118.73015873015871</c:v>
                </c:pt>
                <c:pt idx="3">
                  <c:v>126.68507936507928</c:v>
                </c:pt>
                <c:pt idx="4">
                  <c:v>132.63927809523798</c:v>
                </c:pt>
                <c:pt idx="5">
                  <c:v>145.90320590476176</c:v>
                </c:pt>
                <c:pt idx="6">
                  <c:v>147.36223796380969</c:v>
                </c:pt>
                <c:pt idx="7">
                  <c:v>160.47747714258861</c:v>
                </c:pt>
                <c:pt idx="8">
                  <c:v>167.37800865971997</c:v>
                </c:pt>
                <c:pt idx="9">
                  <c:v>165.36947255580321</c:v>
                </c:pt>
                <c:pt idx="10">
                  <c:v>165.36947255580321</c:v>
                </c:pt>
                <c:pt idx="11">
                  <c:v>166.03095044602642</c:v>
                </c:pt>
                <c:pt idx="12">
                  <c:v>152.58244345989843</c:v>
                </c:pt>
                <c:pt idx="13">
                  <c:v>144.34299151306391</c:v>
                </c:pt>
                <c:pt idx="14">
                  <c:v>137.84755689497592</c:v>
                </c:pt>
              </c:numCache>
            </c:numRef>
          </c:val>
        </c:ser>
        <c:marker val="1"/>
        <c:axId val="61130624"/>
        <c:axId val="61132160"/>
      </c:lineChart>
      <c:catAx>
        <c:axId val="61130624"/>
        <c:scaling>
          <c:orientation val="minMax"/>
        </c:scaling>
        <c:axPos val="b"/>
        <c:numFmt formatCode="General" sourceLinked="1"/>
        <c:tickLblPos val="nextTo"/>
        <c:crossAx val="61132160"/>
        <c:crosses val="autoZero"/>
        <c:auto val="1"/>
        <c:lblAlgn val="ctr"/>
        <c:lblOffset val="100"/>
      </c:catAx>
      <c:valAx>
        <c:axId val="61132160"/>
        <c:scaling>
          <c:orientation val="minMax"/>
          <c:max val="170"/>
          <c:min val="100"/>
        </c:scaling>
        <c:axPos val="l"/>
        <c:numFmt formatCode="#,##0.0" sourceLinked="1"/>
        <c:tickLblPos val="nextTo"/>
        <c:crossAx val="61130624"/>
        <c:crosses val="autoZero"/>
        <c:crossBetween val="between"/>
      </c:valAx>
      <c:spPr>
        <a:noFill/>
        <a:ln w="18185">
          <a:noFill/>
        </a:ln>
      </c:spPr>
    </c:plotArea>
    <c:legend>
      <c:legendPos val="r"/>
      <c:layout>
        <c:manualLayout>
          <c:xMode val="edge"/>
          <c:yMode val="edge"/>
          <c:x val="9.7700390543965523E-2"/>
          <c:y val="0.14773944166070169"/>
          <c:w val="0.3181147459660329"/>
          <c:h val="0.16185458635852337"/>
        </c:manualLayout>
      </c:layout>
      <c:txPr>
        <a:bodyPr/>
        <a:lstStyle/>
        <a:p>
          <a:pPr>
            <a:defRPr sz="613"/>
          </a:pPr>
          <a:endParaRPr lang="sl-SI"/>
        </a:p>
      </c:txPr>
    </c:legend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layout>
                <c:manualLayout>
                  <c:x val="-8.8184646150428082E-3"/>
                  <c:y val="3.8801244306188198E-2"/>
                </c:manualLayout>
              </c:layout>
              <c:showVal val="1"/>
            </c:dLbl>
            <c:dLbl>
              <c:idx val="7"/>
              <c:layout>
                <c:manualLayout>
                  <c:x val="-2.9394882050142578E-3"/>
                  <c:y val="-5.291078769025676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sl-SI"/>
              </a:p>
            </c:txPr>
            <c:showVal val="1"/>
          </c:dLbls>
          <c:val>
            <c:numRef>
              <c:f>Munka2!$C$1:$C$8</c:f>
              <c:numCache>
                <c:formatCode>General</c:formatCode>
                <c:ptCount val="8"/>
                <c:pt idx="0">
                  <c:v>65500</c:v>
                </c:pt>
                <c:pt idx="1">
                  <c:v>69000</c:v>
                </c:pt>
                <c:pt idx="2">
                  <c:v>71500</c:v>
                </c:pt>
                <c:pt idx="3">
                  <c:v>73500</c:v>
                </c:pt>
                <c:pt idx="4">
                  <c:v>78000</c:v>
                </c:pt>
                <c:pt idx="5">
                  <c:v>93000</c:v>
                </c:pt>
                <c:pt idx="6">
                  <c:v>98000</c:v>
                </c:pt>
                <c:pt idx="7">
                  <c:v>101500</c:v>
                </c:pt>
              </c:numCache>
            </c:numRef>
          </c:val>
        </c:ser>
        <c:axId val="61480320"/>
        <c:axId val="61510784"/>
      </c:barChart>
      <c:catAx>
        <c:axId val="61480320"/>
        <c:scaling>
          <c:orientation val="minMax"/>
        </c:scaling>
        <c:axPos val="b"/>
        <c:tickLblPos val="nextTo"/>
        <c:crossAx val="61510784"/>
        <c:crosses val="autoZero"/>
        <c:auto val="1"/>
        <c:lblAlgn val="ctr"/>
        <c:lblOffset val="100"/>
      </c:catAx>
      <c:valAx>
        <c:axId val="61510784"/>
        <c:scaling>
          <c:orientation val="minMax"/>
        </c:scaling>
        <c:axPos val="l"/>
        <c:majorGridlines/>
        <c:numFmt formatCode="General" sourceLinked="1"/>
        <c:tickLblPos val="nextTo"/>
        <c:crossAx val="61480320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l-SI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8305371656483278E-2"/>
          <c:y val="5.8789764100285163E-2"/>
          <c:w val="0.86874727049975675"/>
          <c:h val="0.87126256804799307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sl-SI"/>
              </a:p>
            </c:txPr>
            <c:showVal val="1"/>
          </c:dLbls>
          <c:val>
            <c:numRef>
              <c:f>Munka2!$B$1:$B$8</c:f>
              <c:numCache>
                <c:formatCode>General</c:formatCode>
                <c:ptCount val="8"/>
                <c:pt idx="0">
                  <c:v>262</c:v>
                </c:pt>
                <c:pt idx="1">
                  <c:v>276</c:v>
                </c:pt>
                <c:pt idx="2">
                  <c:v>275</c:v>
                </c:pt>
                <c:pt idx="3">
                  <c:v>256</c:v>
                </c:pt>
                <c:pt idx="4">
                  <c:v>283</c:v>
                </c:pt>
                <c:pt idx="5">
                  <c:v>315</c:v>
                </c:pt>
                <c:pt idx="6">
                  <c:v>332</c:v>
                </c:pt>
                <c:pt idx="7">
                  <c:v>338</c:v>
                </c:pt>
              </c:numCache>
            </c:numRef>
          </c:val>
        </c:ser>
        <c:axId val="63189376"/>
        <c:axId val="63190912"/>
      </c:barChart>
      <c:catAx>
        <c:axId val="63189376"/>
        <c:scaling>
          <c:orientation val="minMax"/>
        </c:scaling>
        <c:axPos val="b"/>
        <c:tickLblPos val="nextTo"/>
        <c:crossAx val="63190912"/>
        <c:crosses val="autoZero"/>
        <c:auto val="1"/>
        <c:lblAlgn val="ctr"/>
        <c:lblOffset val="100"/>
      </c:catAx>
      <c:valAx>
        <c:axId val="63190912"/>
        <c:scaling>
          <c:orientation val="minMax"/>
        </c:scaling>
        <c:axPos val="l"/>
        <c:majorGridlines/>
        <c:numFmt formatCode="General" sourceLinked="1"/>
        <c:tickLblPos val="nextTo"/>
        <c:crossAx val="63189376"/>
        <c:crosses val="autoZero"/>
        <c:crossBetween val="between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0.25843</cdr:x>
      <cdr:y>0.77324</cdr:y>
    </cdr:from>
    <cdr:to>
      <cdr:x>0.40111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656184" y="3384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0.29213</cdr:x>
      <cdr:y>0.82143</cdr:y>
    </cdr:from>
    <cdr:to>
      <cdr:x>0.74157</cdr:x>
      <cdr:y>0.92857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872208" y="3312368"/>
          <a:ext cx="28803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0.26966</cdr:x>
      <cdr:y>0.80357</cdr:y>
    </cdr:from>
    <cdr:to>
      <cdr:x>0.77528</cdr:x>
      <cdr:y>0.94643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1728192" y="3240360"/>
          <a:ext cx="3240360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 smtClean="0"/>
            <a:t>2011              2012            2013</a:t>
          </a:r>
          <a:endParaRPr lang="hu-H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38AB9BF-1440-4C40-AAD8-EDBF7CB31D9E}" type="datetimeFigureOut">
              <a:rPr lang="hu-HU" altLang="hu-HU"/>
              <a:pPr>
                <a:defRPr/>
              </a:pPr>
              <a:t>2014.03.24.</a:t>
            </a:fld>
            <a:endParaRPr lang="hu-HU" altLang="hu-H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B77CAE-706A-4AD5-A66B-DD5883470C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9AE79-8BF4-46DB-BE75-6E779B19A93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457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E1525-2730-4959-AD72-D1108865F77C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3649-2F53-497B-8207-8E578092C1FB}" type="datetime1">
              <a:rPr lang="hu-HU" altLang="hu-HU"/>
              <a:pPr>
                <a:defRPr/>
              </a:pPr>
              <a:t>2014.03.24.</a:t>
            </a:fld>
            <a:endParaRPr lang="hu-HU" altLang="hu-HU"/>
          </a:p>
        </p:txBody>
      </p:sp>
      <p:sp>
        <p:nvSpPr>
          <p:cNvPr id="3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BDEE-24FB-435B-9218-9FF2CBE7A2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F11C-69B5-4E3E-83D5-469C1ABF19AB}" type="datetime1">
              <a:rPr lang="hu-HU" altLang="hu-HU"/>
              <a:pPr>
                <a:defRPr/>
              </a:pPr>
              <a:t>2014.03.24.</a:t>
            </a:fld>
            <a:endParaRPr lang="hu-HU" altLang="hu-HU"/>
          </a:p>
        </p:txBody>
      </p:sp>
      <p:sp>
        <p:nvSpPr>
          <p:cNvPr id="5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BCA9-DF55-42DD-BDA3-04C1456680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57B4-960A-45B7-8A45-63C9FF9ADBEA}" type="datetime1">
              <a:rPr lang="hu-HU" altLang="hu-HU"/>
              <a:pPr>
                <a:defRPr/>
              </a:pPr>
              <a:t>2014.03.24.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94B1-5CF6-43B2-8CCA-9A158FB68E8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7" name="Dátum hely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D7FC71-C94D-42F5-A5CD-F86F22C78FD9}" type="datetime1">
              <a:rPr lang="hu-HU" altLang="hu-HU"/>
              <a:pPr>
                <a:defRPr/>
              </a:pPr>
              <a:t>2014.03.24.</a:t>
            </a:fld>
            <a:endParaRPr lang="hu-HU" alt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47F42F-BE56-44D0-8187-7B784695AD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lovni_list_programa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Grafikon_programa_Microsoft_Office_Excel3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lovni_list_programa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VAS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445125"/>
            <a:ext cx="11255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r>
              <a:rPr lang="hu-HU" sz="4000" b="1" smtClean="0">
                <a:solidFill>
                  <a:srgbClr val="000000"/>
                </a:solidFill>
                <a:latin typeface="Garamond" pitchFamily="18" charset="0"/>
              </a:rPr>
              <a:t>Wiener Memorandum Gruppe </a:t>
            </a:r>
            <a:br>
              <a:rPr lang="hu-HU" sz="40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hu-HU" sz="4000" b="1" smtClean="0">
                <a:solidFill>
                  <a:srgbClr val="000000"/>
                </a:solidFill>
                <a:latin typeface="Garamond" pitchFamily="18" charset="0"/>
              </a:rPr>
              <a:t>19-21. März 2014,</a:t>
            </a:r>
            <a:r>
              <a:rPr lang="hu-HU" sz="4000" b="1" smtClean="0">
                <a:solidFill>
                  <a:srgbClr val="000000"/>
                </a:solidFill>
              </a:rPr>
              <a:t> </a:t>
            </a:r>
            <a:r>
              <a:rPr lang="hu-HU" sz="4000" b="1" smtClean="0">
                <a:solidFill>
                  <a:srgbClr val="000000"/>
                </a:solidFill>
                <a:latin typeface="Garamond" pitchFamily="18" charset="0"/>
              </a:rPr>
              <a:t>Lipica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1916113"/>
            <a:ext cx="6400800" cy="33845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hu-HU" sz="4000" b="1" smtClean="0">
                <a:solidFill>
                  <a:srgbClr val="990000"/>
                </a:solidFill>
              </a:rPr>
              <a:t>UNGARN</a:t>
            </a:r>
          </a:p>
        </p:txBody>
      </p:sp>
      <p:sp>
        <p:nvSpPr>
          <p:cNvPr id="20484" name="AutoShape 8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altLang="hu-HU"/>
          </a:p>
        </p:txBody>
      </p:sp>
      <p:pic>
        <p:nvPicPr>
          <p:cNvPr id="20485" name="Picture 13" descr="budapest033_1024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565400"/>
            <a:ext cx="6985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849313"/>
          </a:xfrm>
        </p:spPr>
        <p:txBody>
          <a:bodyPr/>
          <a:lstStyle/>
          <a:p>
            <a:r>
              <a:rPr lang="hu-HU" sz="3600" b="1" smtClean="0">
                <a:solidFill>
                  <a:srgbClr val="000000"/>
                </a:solidFill>
              </a:rPr>
              <a:t>Leiharbeit</a:t>
            </a:r>
            <a:br>
              <a:rPr lang="hu-HU" sz="3600" b="1" smtClean="0">
                <a:solidFill>
                  <a:srgbClr val="000000"/>
                </a:solidFill>
              </a:rPr>
            </a:br>
            <a:r>
              <a:rPr lang="hu-HU" sz="3600" b="1" smtClean="0">
                <a:solidFill>
                  <a:srgbClr val="000000"/>
                </a:solidFill>
              </a:rPr>
              <a:t>(kölcsönmunka )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800" smtClean="0">
                <a:solidFill>
                  <a:srgbClr val="000000"/>
                </a:solidFill>
              </a:rPr>
              <a:t>.........................</a:t>
            </a:r>
          </a:p>
        </p:txBody>
      </p:sp>
      <p:sp>
        <p:nvSpPr>
          <p:cNvPr id="17411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E13F757A-CB8A-4A5E-B129-4FC818FD559C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pic>
        <p:nvPicPr>
          <p:cNvPr id="17414" name="Picture 9" descr="C:\Users\Felhasználó\Pictures\2012-10-07 001\HPIM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38528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C:\Users\Felhasználó\Pictures\2012-10-07 001\HPIM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844675"/>
            <a:ext cx="41751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smtClean="0">
                <a:solidFill>
                  <a:srgbClr val="C0504D"/>
                </a:solidFill>
              </a:rPr>
              <a:t>Was versteht man in Ungarn unter überlassenen Arbeitskräften?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 smtClean="0">
                <a:solidFill>
                  <a:srgbClr val="000000"/>
                </a:solidFill>
              </a:rPr>
              <a:t>   In Ungarn ist die Beschäftigung von überlassenen Arbeitskräften eine Beschäftigungsform: </a:t>
            </a:r>
          </a:p>
          <a:p>
            <a:pPr>
              <a:buFont typeface="Arial" charset="0"/>
              <a:buNone/>
            </a:pPr>
            <a:r>
              <a:rPr lang="de-DE" sz="2000" smtClean="0">
                <a:solidFill>
                  <a:srgbClr val="000000"/>
                </a:solidFill>
              </a:rPr>
              <a:t>    -</a:t>
            </a:r>
            <a:r>
              <a:rPr lang="de-DE" sz="2000" b="1" smtClean="0">
                <a:solidFill>
                  <a:srgbClr val="000000"/>
                </a:solidFill>
              </a:rPr>
              <a:t> dort, wo der Arbeitnehmer zu der</a:t>
            </a:r>
            <a:r>
              <a:rPr lang="de-DE" sz="2000" smtClean="0">
                <a:solidFill>
                  <a:srgbClr val="000000"/>
                </a:solidFill>
              </a:rPr>
              <a:t> überlassenden Firma </a:t>
            </a:r>
            <a:r>
              <a:rPr lang="de-DE" sz="2000" smtClean="0">
                <a:solidFill>
                  <a:srgbClr val="FF0000"/>
                </a:solidFill>
              </a:rPr>
              <a:t>(dem Verleiher)</a:t>
            </a:r>
            <a:r>
              <a:rPr lang="de-DE" sz="2000" smtClean="0">
                <a:solidFill>
                  <a:srgbClr val="000000"/>
                </a:solidFill>
              </a:rPr>
              <a:t> in einem Arbeitsverhältnis steht, er jedoch die effektive Arbeit bei einem anderen Arbeitgeber (</a:t>
            </a:r>
            <a:r>
              <a:rPr lang="de-DE" sz="2000" smtClean="0">
                <a:solidFill>
                  <a:srgbClr val="FF0000"/>
                </a:solidFill>
              </a:rPr>
              <a:t>dem Entleiher)</a:t>
            </a:r>
            <a:r>
              <a:rPr lang="de-DE" sz="2000" smtClean="0">
                <a:solidFill>
                  <a:srgbClr val="000000"/>
                </a:solidFill>
              </a:rPr>
              <a:t> wahrnimmt </a:t>
            </a:r>
          </a:p>
          <a:p>
            <a:pPr>
              <a:buFont typeface="Arial" charset="0"/>
              <a:buNone/>
            </a:pPr>
            <a:endParaRPr lang="de-DE" sz="2000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solidFill>
                  <a:srgbClr val="000000"/>
                </a:solidFill>
              </a:rPr>
              <a:t>	- </a:t>
            </a:r>
            <a:r>
              <a:rPr lang="de-DE" sz="2000" b="1" smtClean="0">
                <a:solidFill>
                  <a:srgbClr val="000000"/>
                </a:solidFill>
              </a:rPr>
              <a:t>Auch die Arbeitgeberrechte werden mehrheitlich (z.B. Arbeitszeiteinteilung, Ausgabe des Urlaubs) </a:t>
            </a:r>
            <a:r>
              <a:rPr lang="de-DE" sz="2000" smtClean="0">
                <a:solidFill>
                  <a:srgbClr val="000000"/>
                </a:solidFill>
              </a:rPr>
              <a:t>von diesem Dritten,  </a:t>
            </a:r>
            <a:r>
              <a:rPr lang="de-DE" sz="2000" smtClean="0">
                <a:solidFill>
                  <a:srgbClr val="FF0000"/>
                </a:solidFill>
              </a:rPr>
              <a:t>dem Entleiher</a:t>
            </a:r>
            <a:r>
              <a:rPr lang="de-DE" sz="2000" smtClean="0">
                <a:solidFill>
                  <a:srgbClr val="000000"/>
                </a:solidFill>
              </a:rPr>
              <a:t> </a:t>
            </a:r>
            <a:r>
              <a:rPr lang="de-DE" sz="2000" b="1" smtClean="0">
                <a:solidFill>
                  <a:srgbClr val="000000"/>
                </a:solidFill>
              </a:rPr>
              <a:t>ausgeübt </a:t>
            </a:r>
          </a:p>
          <a:p>
            <a:pPr>
              <a:buFont typeface="Arial" charset="0"/>
              <a:buNone/>
            </a:pPr>
            <a:endParaRPr lang="de-DE" sz="2000" b="1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de-DE" sz="2000" smtClean="0">
                <a:solidFill>
                  <a:srgbClr val="000000"/>
                </a:solidFill>
              </a:rPr>
              <a:t>	- die Arbeitsverträge können </a:t>
            </a:r>
            <a:r>
              <a:rPr lang="de-DE" sz="2000" b="1" smtClean="0">
                <a:solidFill>
                  <a:srgbClr val="000000"/>
                </a:solidFill>
              </a:rPr>
              <a:t>befristet</a:t>
            </a:r>
            <a:r>
              <a:rPr lang="de-DE" sz="2000" smtClean="0">
                <a:solidFill>
                  <a:srgbClr val="000000"/>
                </a:solidFill>
              </a:rPr>
              <a:t> sein, die dann wiederholt verlängert werden  können </a:t>
            </a:r>
          </a:p>
          <a:p>
            <a:pPr>
              <a:buFont typeface="Arial" charset="0"/>
              <a:buNone/>
            </a:pPr>
            <a:r>
              <a:rPr lang="de-DE" sz="2000" smtClean="0">
                <a:solidFill>
                  <a:srgbClr val="000000"/>
                </a:solidFill>
              </a:rPr>
              <a:t>	- oder sie können </a:t>
            </a:r>
            <a:r>
              <a:rPr lang="de-DE" sz="2000" b="1" smtClean="0">
                <a:solidFill>
                  <a:srgbClr val="000000"/>
                </a:solidFill>
              </a:rPr>
              <a:t>unbefristet sein</a:t>
            </a:r>
            <a:r>
              <a:rPr lang="de-DE" sz="2000" smtClean="0">
                <a:solidFill>
                  <a:srgbClr val="000000"/>
                </a:solidFill>
              </a:rPr>
              <a:t> (heute nunmehr sind sie mehrheitlich so beschaffen)</a:t>
            </a:r>
          </a:p>
        </p:txBody>
      </p:sp>
      <p:sp>
        <p:nvSpPr>
          <p:cNvPr id="1843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FF36FFC3-41F4-41A8-8F2A-0807B9B213C8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91512" cy="850900"/>
          </a:xfrm>
        </p:spPr>
        <p:txBody>
          <a:bodyPr/>
          <a:lstStyle/>
          <a:p>
            <a:r>
              <a:rPr lang="de-DE" sz="2800" b="1" smtClean="0">
                <a:solidFill>
                  <a:srgbClr val="C0504D"/>
                </a:solidFill>
              </a:rPr>
              <a:t>Verteilung der mit den Arbeitskräfte-Verleihern vertraglich verbundenen Beschäftigen je nach Industriezweig</a:t>
            </a:r>
          </a:p>
        </p:txBody>
      </p:sp>
      <p:graphicFrame>
        <p:nvGraphicFramePr>
          <p:cNvPr id="13319" name="Object 7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403350" y="1844675"/>
          <a:ext cx="6278563" cy="4525963"/>
        </p:xfrm>
        <a:graphic>
          <a:graphicData uri="http://schemas.openxmlformats.org/presentationml/2006/ole">
            <p:oleObj spid="_x0000_s13319" name="Chart" r:id="rId3" imgW="6277079" imgH="45243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Nr. LeiharbeiterInnen 2011-2013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679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8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570E239B-9F77-4ECD-94CB-1EA3617E6737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403648" y="1484784"/>
          <a:ext cx="64087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>
                <a:solidFill>
                  <a:srgbClr val="C0504D"/>
                </a:solidFill>
              </a:rPr>
              <a:t>Verteilung der LeiharbeiterInnen gemäß der Zeit der Beschäftigung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u-HU" sz="800" smtClean="0">
                <a:solidFill>
                  <a:srgbClr val="000000"/>
                </a:solidFill>
              </a:rPr>
              <a:t>.........................</a:t>
            </a:r>
          </a:p>
        </p:txBody>
      </p:sp>
      <p:graphicFrame>
        <p:nvGraphicFramePr>
          <p:cNvPr id="49183" name="Group 31"/>
          <p:cNvGraphicFramePr>
            <a:graphicFrameLocks noGrp="1"/>
          </p:cNvGraphicFramePr>
          <p:nvPr/>
        </p:nvGraphicFramePr>
        <p:xfrm>
          <a:off x="900113" y="1700213"/>
          <a:ext cx="7488237" cy="3848100"/>
        </p:xfrm>
        <a:graphic>
          <a:graphicData uri="http://schemas.openxmlformats.org/drawingml/2006/table">
            <a:tbl>
              <a:tblPr/>
              <a:tblGrid>
                <a:gridCol w="2084387"/>
                <a:gridCol w="2687638"/>
                <a:gridCol w="2716212"/>
              </a:tblGrid>
              <a:tr h="1968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Insgesamt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für eine unbefristete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Zeit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Beschäftigte/r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für eine befristete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Zeit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Beschäftigte/r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3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112 035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88.171 Personen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(78,7 %)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23.864 Personen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</a:rPr>
                        <a:t>(21,3%)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647700"/>
          </a:xfrm>
        </p:spPr>
        <p:txBody>
          <a:bodyPr/>
          <a:lstStyle/>
          <a:p>
            <a:r>
              <a:rPr lang="hu-HU" sz="2800" b="1" smtClean="0">
                <a:solidFill>
                  <a:srgbClr val="C0504D"/>
                </a:solidFill>
              </a:rPr>
              <a:t>Verteilung der mit Firmen für Arbeitskräfteüberlassung  einen Vertrag abgeschlossenen Arbeitnehmer </a:t>
            </a:r>
            <a:r>
              <a:rPr lang="hu-HU" sz="2800" b="1" u="sng" smtClean="0">
                <a:solidFill>
                  <a:srgbClr val="C0504D"/>
                </a:solidFill>
              </a:rPr>
              <a:t> </a:t>
            </a:r>
            <a:r>
              <a:rPr lang="hu-HU" sz="2800" smtClean="0">
                <a:solidFill>
                  <a:srgbClr val="C0504D"/>
                </a:solidFill>
              </a:rPr>
              <a:t/>
            </a:r>
            <a:br>
              <a:rPr lang="hu-HU" sz="2800" smtClean="0">
                <a:solidFill>
                  <a:srgbClr val="C0504D"/>
                </a:solidFill>
              </a:rPr>
            </a:br>
            <a:endParaRPr lang="hu-HU" sz="2800" smtClean="0">
              <a:solidFill>
                <a:srgbClr val="C0504D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hu-HU" sz="800" smtClean="0">
                <a:solidFill>
                  <a:srgbClr val="000000"/>
                </a:solidFill>
              </a:rPr>
              <a:t>.........................</a:t>
            </a: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281113" y="1362075"/>
          <a:ext cx="7086600" cy="4781550"/>
        </p:xfrm>
        <a:graphic>
          <a:graphicData uri="http://schemas.openxmlformats.org/presentationml/2006/ole">
            <p:oleObj spid="_x0000_s23555" r:id="rId4" imgW="7090262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rgbClr val="C0504D"/>
                </a:solidFill>
              </a:rPr>
              <a:t>Rechtsregelung</a:t>
            </a:r>
            <a:r>
              <a:rPr lang="hu-H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000" b="1" smtClean="0">
                <a:solidFill>
                  <a:srgbClr val="000000"/>
                </a:solidFill>
              </a:rPr>
              <a:t>Die sich auf die Arbeitskräfteüberlassung beziehenden Bestimmungen sind im Arbeitsgesetzbuch enthalten, unter der Berücksichtigung der Richtlinie der EU.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b="1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smtClean="0">
                <a:solidFill>
                  <a:srgbClr val="000000"/>
                </a:solidFill>
              </a:rPr>
              <a:t> Dem Gesetz nach:  Die sich auf die Überlassung der Arbeitskräfte beziehenden</a:t>
            </a:r>
            <a:r>
              <a:rPr lang="de-DE" sz="2000" smtClean="0">
                <a:solidFill>
                  <a:srgbClr val="FF0000"/>
                </a:solidFill>
              </a:rPr>
              <a:t> spezifischen Regeln</a:t>
            </a:r>
            <a:r>
              <a:rPr lang="de-DE" sz="2000" smtClean="0">
                <a:solidFill>
                  <a:srgbClr val="000000"/>
                </a:solidFill>
              </a:rPr>
              <a:t> </a:t>
            </a:r>
            <a:r>
              <a:rPr lang="de-DE" sz="2000" u="sng" smtClean="0">
                <a:solidFill>
                  <a:srgbClr val="000000"/>
                </a:solidFill>
              </a:rPr>
              <a:t>müssen auf jeden Beschäftigten Anwendung finden.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u="sng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smtClean="0">
                <a:solidFill>
                  <a:srgbClr val="000000"/>
                </a:solidFill>
              </a:rPr>
              <a:t>Auch die sich auf die Gleichbehandlung beziehenden Regeln müssen Anwendung finden.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smtClean="0">
                <a:solidFill>
                  <a:srgbClr val="FF0000"/>
                </a:solidFill>
              </a:rPr>
              <a:t>Der Grundsatz vom identischen Lohn für eine identische Arbeit, </a:t>
            </a:r>
            <a:r>
              <a:rPr lang="de-DE" sz="2000" smtClean="0"/>
              <a:t>de</a:t>
            </a:r>
            <a:r>
              <a:rPr lang="hu-HU" sz="2000" smtClean="0"/>
              <a:t>r</a:t>
            </a:r>
            <a:r>
              <a:rPr lang="de-DE" sz="2000" smtClean="0"/>
              <a:t> KV und die Zuwendungen müssen erst nach dem 183. Tag</a:t>
            </a:r>
            <a:r>
              <a:rPr lang="de-DE" sz="2000" smtClean="0">
                <a:solidFill>
                  <a:srgbClr val="000000"/>
                </a:solidFill>
              </a:rPr>
              <a:t> für jene Anwendung finden, die mit einem unbefristeten Arbeitsvertrag beschäftigt sind.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hu-HU" sz="2800" b="1" smtClean="0">
                <a:solidFill>
                  <a:srgbClr val="C0504D"/>
                </a:solidFill>
              </a:rPr>
              <a:t>Die wichtigsten, sich auf die Arbeitskräfteüberlassung beziehenden Hauptregeln des Mt.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b="1" smtClean="0">
                <a:solidFill>
                  <a:srgbClr val="000000"/>
                </a:solidFill>
              </a:rPr>
              <a:t>Die Dauer der Verleihung beträgt</a:t>
            </a:r>
            <a:r>
              <a:rPr lang="de-DE" sz="2400" smtClean="0">
                <a:solidFill>
                  <a:srgbClr val="FF0000"/>
                </a:solidFill>
              </a:rPr>
              <a:t> </a:t>
            </a:r>
            <a:r>
              <a:rPr lang="de-DE" sz="2400" smtClean="0">
                <a:solidFill>
                  <a:srgbClr val="0000FF"/>
                </a:solidFill>
              </a:rPr>
              <a:t>maximal fünf Jahre, </a:t>
            </a:r>
          </a:p>
          <a:p>
            <a:pPr>
              <a:lnSpc>
                <a:spcPct val="80000"/>
              </a:lnSpc>
            </a:pPr>
            <a:endParaRPr lang="de-DE" sz="240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400" smtClean="0">
                <a:solidFill>
                  <a:srgbClr val="0000FF"/>
                </a:solidFill>
              </a:rPr>
              <a:t>Der Grundsatz des gleichen </a:t>
            </a:r>
            <a:r>
              <a:rPr lang="de-DE" sz="2400" smtClean="0"/>
              <a:t>Lohns für die gleiche Arbeit</a:t>
            </a:r>
            <a:r>
              <a:rPr lang="de-DE" sz="2400" smtClean="0">
                <a:solidFill>
                  <a:srgbClr val="0000FF"/>
                </a:solidFill>
              </a:rPr>
              <a:t>, </a:t>
            </a:r>
            <a:r>
              <a:rPr lang="de-DE" sz="2400" smtClean="0"/>
              <a:t>der KV und die Zuwendungen müssen erst nach dem 183. Tag für </a:t>
            </a:r>
            <a:r>
              <a:rPr lang="de-DE" sz="2400" smtClean="0">
                <a:solidFill>
                  <a:srgbClr val="000000"/>
                </a:solidFill>
              </a:rPr>
              <a:t>jene Anwendung finden, die mit einem unbefristeten Arbeitsvertrag beschäftigt sind.</a:t>
            </a:r>
          </a:p>
          <a:p>
            <a:pPr>
              <a:lnSpc>
                <a:spcPct val="80000"/>
              </a:lnSpc>
            </a:pPr>
            <a:r>
              <a:rPr lang="de-DE" sz="2400" b="1" smtClean="0">
                <a:solidFill>
                  <a:srgbClr val="000000"/>
                </a:solidFill>
              </a:rPr>
              <a:t>Kein Arbeitnehmer darf überlassen werden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2400" b="1" smtClean="0">
                <a:solidFill>
                  <a:srgbClr val="FF0000"/>
                </a:solidFill>
              </a:rPr>
              <a:t>	</a:t>
            </a:r>
            <a:r>
              <a:rPr lang="de-DE" sz="2400" b="1" smtClean="0">
                <a:solidFill>
                  <a:srgbClr val="0000FF"/>
                </a:solidFill>
              </a:rPr>
              <a:t>- zwecks der Stellvertretung der an einem Streik beteiligten Arbeitnehmer! </a:t>
            </a:r>
          </a:p>
          <a:p>
            <a:pPr>
              <a:lnSpc>
                <a:spcPct val="80000"/>
              </a:lnSpc>
            </a:pPr>
            <a:r>
              <a:rPr lang="de-DE" sz="2000" b="1" smtClean="0">
                <a:solidFill>
                  <a:srgbClr val="000000"/>
                </a:solidFill>
              </a:rPr>
              <a:t>Der Betriebsrat muss zumindest alle Halbjahre</a:t>
            </a:r>
            <a:r>
              <a:rPr lang="de-DE" sz="2000" smtClean="0">
                <a:solidFill>
                  <a:srgbClr val="000000"/>
                </a:solidFill>
              </a:rPr>
              <a:t> </a:t>
            </a:r>
            <a:r>
              <a:rPr lang="de-DE" sz="2000" b="1" smtClean="0">
                <a:solidFill>
                  <a:srgbClr val="000000"/>
                </a:solidFill>
              </a:rPr>
              <a:t>sowie müssen die Arbeitnehmer</a:t>
            </a:r>
            <a:r>
              <a:rPr lang="de-DE" sz="2000" smtClean="0">
                <a:solidFill>
                  <a:srgbClr val="000000"/>
                </a:solidFill>
              </a:rPr>
              <a:t> </a:t>
            </a:r>
            <a:r>
              <a:rPr lang="de-DE" sz="2000" b="1" smtClean="0">
                <a:solidFill>
                  <a:srgbClr val="000000"/>
                </a:solidFill>
              </a:rPr>
              <a:t>fortlaufend informiert werden:</a:t>
            </a:r>
          </a:p>
          <a:p>
            <a:pPr lvl="1">
              <a:lnSpc>
                <a:spcPct val="80000"/>
              </a:lnSpc>
            </a:pPr>
            <a:r>
              <a:rPr lang="de-DE" sz="1800" b="1" smtClean="0">
                <a:solidFill>
                  <a:srgbClr val="000000"/>
                </a:solidFill>
              </a:rPr>
              <a:t>über die Anzahl der Leiharbeitnehmer,</a:t>
            </a:r>
          </a:p>
          <a:p>
            <a:pPr lvl="1">
              <a:lnSpc>
                <a:spcPct val="80000"/>
              </a:lnSpc>
            </a:pPr>
            <a:r>
              <a:rPr lang="de-DE" sz="1800" b="1" smtClean="0">
                <a:solidFill>
                  <a:srgbClr val="000000"/>
                </a:solidFill>
              </a:rPr>
              <a:t>über die Bedingungen der Beschäftigung,</a:t>
            </a:r>
          </a:p>
          <a:p>
            <a:pPr lvl="1">
              <a:lnSpc>
                <a:spcPct val="80000"/>
              </a:lnSpc>
            </a:pPr>
            <a:r>
              <a:rPr lang="de-DE" sz="1800" b="1" smtClean="0">
                <a:solidFill>
                  <a:srgbClr val="000000"/>
                </a:solidFill>
              </a:rPr>
              <a:t>über die unbesetzten Stellenangebote</a:t>
            </a:r>
          </a:p>
          <a:p>
            <a:pPr>
              <a:lnSpc>
                <a:spcPct val="80000"/>
              </a:lnSpc>
            </a:pPr>
            <a:r>
              <a:rPr lang="de-DE" sz="2000" b="1" smtClean="0">
                <a:solidFill>
                  <a:srgbClr val="0000FF"/>
                </a:solidFill>
              </a:rPr>
              <a:t>Sicherung der identischen Arbeitsbedingungen wie bei den Angestellten der entleihenden  Firma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2000" b="1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2000" b="1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hu-HU" sz="2000" b="1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2000" b="1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hu-HU" sz="20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859712" cy="576262"/>
          </a:xfrm>
        </p:spPr>
        <p:txBody>
          <a:bodyPr/>
          <a:lstStyle/>
          <a:p>
            <a:r>
              <a:rPr lang="hu-HU" sz="2800" b="1" smtClean="0">
                <a:solidFill>
                  <a:srgbClr val="C0504D"/>
                </a:solidFill>
              </a:rPr>
              <a:t/>
            </a:r>
            <a:br>
              <a:rPr lang="hu-HU" sz="2800" b="1" smtClean="0">
                <a:solidFill>
                  <a:srgbClr val="C0504D"/>
                </a:solidFill>
              </a:rPr>
            </a:br>
            <a:r>
              <a:rPr lang="hu-HU" sz="2800" b="1" smtClean="0">
                <a:solidFill>
                  <a:srgbClr val="C0504D"/>
                </a:solidFill>
              </a:rPr>
              <a:t>Gewerkschaftliche Gesichtspunkte</a:t>
            </a:r>
            <a:br>
              <a:rPr lang="hu-HU" sz="2800" b="1" smtClean="0">
                <a:solidFill>
                  <a:srgbClr val="C0504D"/>
                </a:solidFill>
              </a:rPr>
            </a:br>
            <a:endParaRPr lang="hu-HU" sz="2800" b="1" smtClean="0">
              <a:solidFill>
                <a:srgbClr val="C0504D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b="1" smtClean="0">
                <a:solidFill>
                  <a:srgbClr val="000000"/>
                </a:solidFill>
              </a:rPr>
              <a:t>Problematisch ist die Ausübung des Teilnahmerechts (BR)</a:t>
            </a:r>
          </a:p>
          <a:p>
            <a:pPr lvl="1">
              <a:lnSpc>
                <a:spcPct val="80000"/>
              </a:lnSpc>
            </a:pPr>
            <a:r>
              <a:rPr lang="hu-HU" sz="1800" b="1" smtClean="0">
                <a:solidFill>
                  <a:srgbClr val="000000"/>
                </a:solidFill>
              </a:rPr>
              <a:t>Die Leiharbeiter sind keine Wähler und können am Ort der Arbeitsverrichtung nicht gewählt werden.</a:t>
            </a:r>
          </a:p>
          <a:p>
            <a:pPr>
              <a:lnSpc>
                <a:spcPct val="80000"/>
              </a:lnSpc>
            </a:pPr>
            <a:r>
              <a:rPr lang="hu-HU" sz="2000" b="1" smtClean="0">
                <a:solidFill>
                  <a:srgbClr val="000000"/>
                </a:solidFill>
              </a:rPr>
              <a:t>Problematisch ist die Erstreckung des am Ort der Arbeitsverrichtung abgeschlossenen Kollektivvertrags und der Tarifvereinbarungen auf die Leiharbeiter.</a:t>
            </a:r>
          </a:p>
          <a:p>
            <a:pPr>
              <a:lnSpc>
                <a:spcPct val="80000"/>
              </a:lnSpc>
            </a:pPr>
            <a:r>
              <a:rPr lang="hu-HU" sz="2000" b="1" smtClean="0">
                <a:solidFill>
                  <a:srgbClr val="000000"/>
                </a:solidFill>
              </a:rPr>
              <a:t>Wegen dieser Zwiespältigkeit ist auch die Organisierung der Mitgliedschaft der Gewerkschaften schwierig.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hu-HU" sz="2000" b="1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hu-HU" sz="2000" b="1" smtClean="0">
                <a:solidFill>
                  <a:srgbClr val="000000"/>
                </a:solidFill>
              </a:rPr>
              <a:t>Unser Ziel ist auch weiterhin:  </a:t>
            </a:r>
          </a:p>
          <a:p>
            <a:pPr>
              <a:lnSpc>
                <a:spcPct val="80000"/>
              </a:lnSpc>
            </a:pPr>
            <a:r>
              <a:rPr lang="hu-HU" sz="2000" smtClean="0">
                <a:solidFill>
                  <a:srgbClr val="000000"/>
                </a:solidFill>
              </a:rPr>
              <a:t>dass sich die Leiharbeiter </a:t>
            </a:r>
            <a:r>
              <a:rPr lang="hu-HU" sz="2000" smtClean="0">
                <a:solidFill>
                  <a:srgbClr val="FF0000"/>
                </a:solidFill>
              </a:rPr>
              <a:t>nicht in einer mehr ausgelieferten Situation befinden</a:t>
            </a:r>
            <a:r>
              <a:rPr lang="hu-HU" sz="2000" smtClean="0">
                <a:solidFill>
                  <a:srgbClr val="000000"/>
                </a:solidFill>
              </a:rPr>
              <a:t> wie die sich in einem normalen Arbeitsverhältnis befindlichen, </a:t>
            </a:r>
          </a:p>
          <a:p>
            <a:pPr>
              <a:lnSpc>
                <a:spcPct val="80000"/>
              </a:lnSpc>
            </a:pPr>
            <a:r>
              <a:rPr lang="hu-HU" sz="2000" smtClean="0">
                <a:solidFill>
                  <a:srgbClr val="000000"/>
                </a:solidFill>
              </a:rPr>
              <a:t>die Firmen sollten ihre Angestellten im eigenen Personenbestand durch keine Leiharbeiter ablösen,</a:t>
            </a:r>
          </a:p>
          <a:p>
            <a:pPr>
              <a:lnSpc>
                <a:spcPct val="80000"/>
              </a:lnSpc>
            </a:pPr>
            <a:r>
              <a:rPr lang="hu-HU" sz="2000" smtClean="0">
                <a:solidFill>
                  <a:srgbClr val="000000"/>
                </a:solidFill>
              </a:rPr>
              <a:t>die sich auf die Leiharbeiter beziehenden Regeln müssen denen der sich auf die Arbeitnehmer im eigenem Arbeiterbestand weiter angenähert werden, </a:t>
            </a:r>
          </a:p>
          <a:p>
            <a:pPr>
              <a:lnSpc>
                <a:spcPct val="80000"/>
              </a:lnSpc>
            </a:pPr>
            <a:r>
              <a:rPr lang="hu-HU" sz="2000" smtClean="0">
                <a:solidFill>
                  <a:srgbClr val="000000"/>
                </a:solidFill>
              </a:rPr>
              <a:t>Mit der Erhöhung der territorialen Organisationen kann die Organisierung der Mitglieder und die Beibehaltung der Mitglieder erfolgreicher gestaltet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800" smtClean="0">
                <a:solidFill>
                  <a:srgbClr val="000000"/>
                </a:solidFill>
              </a:rPr>
              <a:t>.........................</a:t>
            </a:r>
            <a:br>
              <a:rPr lang="hu-HU" sz="800" smtClean="0">
                <a:solidFill>
                  <a:srgbClr val="000000"/>
                </a:solidFill>
              </a:rPr>
            </a:br>
            <a:r>
              <a:rPr lang="hu-HU" sz="800" smtClean="0">
                <a:solidFill>
                  <a:srgbClr val="000000"/>
                </a:solidFill>
              </a:rPr>
              <a:t/>
            </a:r>
            <a:br>
              <a:rPr lang="hu-HU" sz="800" smtClean="0">
                <a:solidFill>
                  <a:srgbClr val="000000"/>
                </a:solidFill>
              </a:rPr>
            </a:br>
            <a:r>
              <a:rPr lang="hu-HU" sz="800" smtClean="0">
                <a:solidFill>
                  <a:srgbClr val="000000"/>
                </a:solidFill>
              </a:rPr>
              <a:t/>
            </a:r>
            <a:br>
              <a:rPr lang="hu-HU" sz="800" smtClean="0">
                <a:solidFill>
                  <a:srgbClr val="000000"/>
                </a:solidFill>
              </a:rPr>
            </a:br>
            <a:r>
              <a:rPr lang="hu-HU" sz="800" smtClean="0">
                <a:solidFill>
                  <a:srgbClr val="000000"/>
                </a:solidFill>
              </a:rPr>
              <a:t/>
            </a:r>
            <a:br>
              <a:rPr lang="hu-HU" sz="800" smtClean="0">
                <a:solidFill>
                  <a:srgbClr val="000000"/>
                </a:solidFill>
              </a:rPr>
            </a:br>
            <a:r>
              <a:rPr lang="hu-HU" sz="4000" smtClean="0">
                <a:solidFill>
                  <a:srgbClr val="000000"/>
                </a:solidFill>
              </a:rPr>
              <a:t>Organisierung von Mitgliedern</a:t>
            </a:r>
            <a:r>
              <a:rPr lang="hu-HU" sz="800" smtClean="0">
                <a:solidFill>
                  <a:srgbClr val="000000"/>
                </a:solidFill>
              </a:rPr>
              <a:t/>
            </a:r>
            <a:br>
              <a:rPr lang="hu-HU" sz="800" smtClean="0">
                <a:solidFill>
                  <a:srgbClr val="000000"/>
                </a:solidFill>
              </a:rPr>
            </a:br>
            <a:endParaRPr lang="hu-HU" sz="800" smtClean="0">
              <a:solidFill>
                <a:srgbClr val="000000"/>
              </a:solidFill>
            </a:endParaRPr>
          </a:p>
        </p:txBody>
      </p:sp>
      <p:sp>
        <p:nvSpPr>
          <p:cNvPr id="28674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u-HU" sz="800" smtClean="0">
                <a:solidFill>
                  <a:srgbClr val="000000"/>
                </a:solidFill>
              </a:rPr>
              <a:t>.........................</a:t>
            </a:r>
          </a:p>
        </p:txBody>
      </p:sp>
      <p:sp>
        <p:nvSpPr>
          <p:cNvPr id="2867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5F80904D-8A5C-4C50-9076-7556A85F6C49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pic>
        <p:nvPicPr>
          <p:cNvPr id="28676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23988"/>
            <a:ext cx="6096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>
                <a:solidFill>
                  <a:srgbClr val="000000"/>
                </a:solidFill>
              </a:rPr>
              <a:t>Beschäftigung</a:t>
            </a:r>
            <a:br>
              <a:rPr lang="hu-HU" sz="4000" smtClean="0">
                <a:solidFill>
                  <a:srgbClr val="000000"/>
                </a:solidFill>
              </a:rPr>
            </a:br>
            <a:endParaRPr lang="hu-HU" sz="4000" smtClean="0">
              <a:solidFill>
                <a:srgbClr val="000000"/>
              </a:solidFill>
            </a:endParaRPr>
          </a:p>
        </p:txBody>
      </p:sp>
      <p:pic>
        <p:nvPicPr>
          <p:cNvPr id="8194" name="Picture 4" descr="950-dunafer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1600200"/>
            <a:ext cx="66151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FF"/>
                </a:solidFill>
              </a:rPr>
              <a:t>Neue Mitglieder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82391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274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2.297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1.979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1.937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1.385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9718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36BE132D-0B46-4F06-8EBB-E3292ED52AEF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sp>
        <p:nvSpPr>
          <p:cNvPr id="29719" name="Szövegdoboz 5"/>
          <p:cNvSpPr txBox="1">
            <a:spLocks noChangeArrowheads="1"/>
          </p:cNvSpPr>
          <p:nvPr/>
        </p:nvSpPr>
        <p:spPr bwMode="auto">
          <a:xfrm>
            <a:off x="539750" y="2781300"/>
            <a:ext cx="80645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hu-HU">
                <a:solidFill>
                  <a:srgbClr val="000000"/>
                </a:solidFill>
              </a:rPr>
              <a:t> </a:t>
            </a:r>
            <a:r>
              <a:rPr lang="de-DE" sz="2400">
                <a:solidFill>
                  <a:srgbClr val="000000"/>
                </a:solidFill>
              </a:rPr>
              <a:t>Veranstaltung von Trainings über die Organisierung von Mitgliedern für die Vertrauensmänner. 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Kommunikationsübungen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Organisierung von offenen Tagen (Betriebe und Schulen)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Verwendung der Erfahrungen des Schweizerischen Projekts.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Organisierung von Kampagnen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Erstellen Lassen von Verkaufsförderungsunterlagen</a:t>
            </a:r>
          </a:p>
          <a:p>
            <a:pPr eaLnBrk="0" hangingPunct="0">
              <a:buFont typeface="Arial" charset="0"/>
              <a:buChar char="•"/>
            </a:pPr>
            <a:r>
              <a:rPr lang="de-DE" sz="2400">
                <a:solidFill>
                  <a:srgbClr val="000000"/>
                </a:solidFill>
              </a:rPr>
              <a:t> Anerkennung und Belohnung derjenigen, welche die meisten Mitglieder organisieren.</a:t>
            </a:r>
          </a:p>
          <a:p>
            <a:pPr eaLnBrk="0" hangingPunct="0">
              <a:buFont typeface="Arial" charset="0"/>
              <a:buChar char="•"/>
            </a:pPr>
            <a:endParaRPr lang="hu-HU" sz="2400">
              <a:solidFill>
                <a:srgbClr val="000000"/>
              </a:solidFill>
            </a:endParaRPr>
          </a:p>
          <a:p>
            <a:pPr eaLnBrk="0" hangingPunct="0">
              <a:buFont typeface="Arial" charset="0"/>
              <a:buChar char="•"/>
            </a:pPr>
            <a:endParaRPr lang="hu-H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>
                <a:solidFill>
                  <a:srgbClr val="000000"/>
                </a:solidFill>
              </a:rPr>
              <a:t>Wirtschaftliche und politische Situation</a:t>
            </a:r>
            <a:r>
              <a:rPr lang="hu-HU" sz="800" smtClean="0">
                <a:solidFill>
                  <a:srgbClr val="000000"/>
                </a:solidFill>
              </a:rPr>
              <a:t/>
            </a:r>
            <a:br>
              <a:rPr lang="hu-HU" sz="800" smtClean="0">
                <a:solidFill>
                  <a:srgbClr val="000000"/>
                </a:solidFill>
              </a:rPr>
            </a:br>
            <a:r>
              <a:rPr lang="hu-HU" sz="8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722" name="Tartalom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hu-HU" altLang="hu-HU" sz="2800" smtClean="0"/>
          </a:p>
          <a:p>
            <a:pPr algn="ctr">
              <a:buFont typeface="Arial" charset="0"/>
              <a:buNone/>
            </a:pPr>
            <a:endParaRPr lang="hu-HU" altLang="hu-HU" sz="2800" smtClean="0"/>
          </a:p>
        </p:txBody>
      </p:sp>
      <p:sp>
        <p:nvSpPr>
          <p:cNvPr id="3072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7065BA8D-DFD7-4DA5-A149-A6CBBCCB7904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pic>
        <p:nvPicPr>
          <p:cNvPr id="30724" name="Picture 8" descr="20070910parlament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92375"/>
            <a:ext cx="3797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ktum 56"/>
          <p:cNvGraphicFramePr>
            <a:graphicFrameLocks noGrp="1"/>
          </p:cNvGraphicFramePr>
          <p:nvPr>
            <p:ph sz="half" idx="4294967295"/>
          </p:nvPr>
        </p:nvGraphicFramePr>
        <p:xfrm>
          <a:off x="603377" y="2503996"/>
          <a:ext cx="3786769" cy="277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smtClean="0">
                <a:solidFill>
                  <a:srgbClr val="000000"/>
                </a:solidFill>
              </a:rPr>
              <a:t>Makroökonomische Eckdaten</a:t>
            </a:r>
            <a:r>
              <a:rPr lang="hu-HU" sz="4000" b="1" smtClean="0">
                <a:solidFill>
                  <a:srgbClr val="000000"/>
                </a:solidFill>
              </a:rPr>
              <a:t> </a:t>
            </a:r>
            <a:r>
              <a:rPr lang="hu-HU" sz="2900" smtClean="0">
                <a:solidFill>
                  <a:srgbClr val="000000"/>
                </a:solidFill>
              </a:rPr>
              <a:t/>
            </a:r>
            <a:br>
              <a:rPr lang="hu-HU" sz="2900" smtClean="0">
                <a:solidFill>
                  <a:srgbClr val="000000"/>
                </a:solidFill>
              </a:rPr>
            </a:br>
            <a:endParaRPr lang="hu-HU" sz="2900" smtClean="0">
              <a:solidFill>
                <a:srgbClr val="000000"/>
              </a:solidFill>
            </a:endParaRPr>
          </a:p>
        </p:txBody>
      </p:sp>
      <p:sp>
        <p:nvSpPr>
          <p:cNvPr id="31746" name="Dátum helye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245225"/>
            <a:ext cx="814705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6FB7417E-5F87-4C0A-A6DF-004D906B07AF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21553" name="Group 49"/>
          <p:cNvGraphicFramePr>
            <a:graphicFrameLocks noGrp="1"/>
          </p:cNvGraphicFramePr>
          <p:nvPr/>
        </p:nvGraphicFramePr>
        <p:xfrm>
          <a:off x="1042988" y="1125538"/>
          <a:ext cx="7200900" cy="4851400"/>
        </p:xfrm>
        <a:graphic>
          <a:graphicData uri="http://schemas.openxmlformats.org/drawingml/2006/table">
            <a:tbl>
              <a:tblPr/>
              <a:tblGrid>
                <a:gridCol w="2855912"/>
                <a:gridCol w="981075"/>
                <a:gridCol w="1174750"/>
                <a:gridCol w="1174750"/>
                <a:gridCol w="1014413"/>
              </a:tblGrid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Defizit des Staatshaushalts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 % des BIP)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3,2 %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2,94 %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2,1 %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2,3 %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Wachstum des BIP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(Jahresdurchschnitt)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1,2 %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1,7 %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- 1,7 %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1.1 %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4,9 %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3,9 %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5,7 %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1,8 %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Erwerbslosenquote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10,9 %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9,2 %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Reallohnentwicklung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1,9 %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1,4 %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-0,3 %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2,3 %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Mindestlohn  (HUF &amp; EUR)</a:t>
            </a:r>
            <a:r>
              <a:rPr lang="hu-HU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hu-HU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5CDAD29B-DFD4-4AEB-B23F-16CF97FE5570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43204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0" y="1700808"/>
          <a:ext cx="41044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Szövegdoboz 7"/>
          <p:cNvSpPr txBox="1">
            <a:spLocks noChangeArrowheads="1"/>
          </p:cNvSpPr>
          <p:nvPr/>
        </p:nvSpPr>
        <p:spPr bwMode="auto">
          <a:xfrm>
            <a:off x="1403350" y="1341438"/>
            <a:ext cx="865188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>
                <a:solidFill>
                  <a:srgbClr val="000000"/>
                </a:solidFill>
              </a:rPr>
              <a:t>HUF </a:t>
            </a:r>
          </a:p>
        </p:txBody>
      </p:sp>
      <p:sp>
        <p:nvSpPr>
          <p:cNvPr id="32774" name="Szövegdoboz 8"/>
          <p:cNvSpPr txBox="1">
            <a:spLocks noChangeArrowheads="1"/>
          </p:cNvSpPr>
          <p:nvPr/>
        </p:nvSpPr>
        <p:spPr bwMode="auto">
          <a:xfrm>
            <a:off x="5292725" y="1341438"/>
            <a:ext cx="1008063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>
                <a:solidFill>
                  <a:srgbClr val="000000"/>
                </a:solidFill>
              </a:rPr>
              <a:t>Euro  </a:t>
            </a:r>
          </a:p>
        </p:txBody>
      </p:sp>
      <p:sp>
        <p:nvSpPr>
          <p:cNvPr id="32775" name="Szövegdoboz 9"/>
          <p:cNvSpPr txBox="1">
            <a:spLocks noChangeArrowheads="1"/>
          </p:cNvSpPr>
          <p:nvPr/>
        </p:nvSpPr>
        <p:spPr bwMode="auto">
          <a:xfrm>
            <a:off x="1042988" y="5373688"/>
            <a:ext cx="302418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>
                <a:solidFill>
                  <a:srgbClr val="000000"/>
                </a:solidFill>
              </a:rPr>
              <a:t>2007    -                       2014</a:t>
            </a:r>
          </a:p>
        </p:txBody>
      </p:sp>
      <p:sp>
        <p:nvSpPr>
          <p:cNvPr id="32776" name="Szövegdoboz 11"/>
          <p:cNvSpPr txBox="1">
            <a:spLocks noChangeArrowheads="1"/>
          </p:cNvSpPr>
          <p:nvPr/>
        </p:nvSpPr>
        <p:spPr bwMode="auto">
          <a:xfrm>
            <a:off x="4787900" y="5445125"/>
            <a:ext cx="3744913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>
                <a:solidFill>
                  <a:srgbClr val="000000"/>
                </a:solidFill>
              </a:rPr>
              <a:t>2007                                     2014  </a:t>
            </a:r>
          </a:p>
        </p:txBody>
      </p:sp>
      <p:sp>
        <p:nvSpPr>
          <p:cNvPr id="32777" name="Szövegdoboz 12"/>
          <p:cNvSpPr txBox="1">
            <a:spLocks noChangeArrowheads="1"/>
          </p:cNvSpPr>
          <p:nvPr/>
        </p:nvSpPr>
        <p:spPr bwMode="auto">
          <a:xfrm>
            <a:off x="4787900" y="6021388"/>
            <a:ext cx="374491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>
                <a:solidFill>
                  <a:srgbClr val="000000"/>
                </a:solidFill>
              </a:rPr>
              <a:t>Wechselkurs: 250 -310 HUF/ 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z="3600" smtClean="0">
                <a:solidFill>
                  <a:srgbClr val="000000"/>
                </a:solidFill>
              </a:rPr>
              <a:t>Politische Gewerkschaft</a:t>
            </a:r>
            <a:r>
              <a:rPr lang="hu-HU" sz="3600" smtClean="0">
                <a:solidFill>
                  <a:srgbClr val="000000"/>
                </a:solidFill>
              </a:rPr>
              <a:t>s-</a:t>
            </a:r>
            <a:r>
              <a:rPr lang="de-DE" sz="3600" smtClean="0">
                <a:solidFill>
                  <a:srgbClr val="000000"/>
                </a:solidFill>
              </a:rPr>
              <a:t>Situation</a:t>
            </a:r>
          </a:p>
        </p:txBody>
      </p:sp>
      <p:sp>
        <p:nvSpPr>
          <p:cNvPr id="33794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472112"/>
          </a:xfrm>
        </p:spPr>
        <p:txBody>
          <a:bodyPr/>
          <a:lstStyle/>
          <a:p>
            <a:r>
              <a:rPr lang="hu-HU" sz="2800" smtClean="0">
                <a:solidFill>
                  <a:srgbClr val="000000"/>
                </a:solidFill>
              </a:rPr>
              <a:t>Nationale Wahlen </a:t>
            </a:r>
          </a:p>
          <a:p>
            <a:pPr lvl="1"/>
            <a:r>
              <a:rPr lang="hu-HU" smtClean="0">
                <a:solidFill>
                  <a:srgbClr val="000000"/>
                </a:solidFill>
              </a:rPr>
              <a:t>FIDESZ </a:t>
            </a:r>
          </a:p>
          <a:p>
            <a:pPr lvl="1"/>
            <a:r>
              <a:rPr lang="hu-HU" smtClean="0">
                <a:solidFill>
                  <a:srgbClr val="000000"/>
                </a:solidFill>
              </a:rPr>
              <a:t>Zusammenschluss der Linken!?</a:t>
            </a:r>
          </a:p>
          <a:p>
            <a:pPr lvl="1"/>
            <a:r>
              <a:rPr lang="hu-HU" smtClean="0">
                <a:solidFill>
                  <a:srgbClr val="000000"/>
                </a:solidFill>
              </a:rPr>
              <a:t>"Jobbik"!?</a:t>
            </a:r>
          </a:p>
          <a:p>
            <a:r>
              <a:rPr lang="hu-HU" sz="2800" smtClean="0">
                <a:solidFill>
                  <a:srgbClr val="000000"/>
                </a:solidFill>
              </a:rPr>
              <a:t>Die Gewerkschaften haben ihre Erwartungen gegenüber den Parteien formuliert</a:t>
            </a:r>
          </a:p>
          <a:p>
            <a:r>
              <a:rPr lang="hu-HU" sz="2800" smtClean="0">
                <a:solidFill>
                  <a:srgbClr val="000000"/>
                </a:solidFill>
              </a:rPr>
              <a:t>MSZSZ-Fusion – auf dem Weg zur Verwirklichung</a:t>
            </a:r>
          </a:p>
          <a:p>
            <a:r>
              <a:rPr lang="hu-HU" sz="2800" smtClean="0">
                <a:solidFill>
                  <a:srgbClr val="000000"/>
                </a:solidFill>
              </a:rPr>
              <a:t>Kongress der VASAS – 28-29. November 2014</a:t>
            </a:r>
          </a:p>
          <a:p>
            <a:r>
              <a:rPr lang="hu-HU" sz="2800" smtClean="0">
                <a:solidFill>
                  <a:srgbClr val="000000"/>
                </a:solidFill>
              </a:rPr>
              <a:t>Kooperation der Industriegemeinschaften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557338"/>
            <a:ext cx="8002588" cy="3557587"/>
          </a:xfrm>
        </p:spPr>
        <p:txBody>
          <a:bodyPr/>
          <a:lstStyle/>
          <a:p>
            <a:pPr>
              <a:buFont typeface="Arial" charset="0"/>
              <a:buNone/>
            </a:pPr>
            <a:endParaRPr lang="hu-HU" sz="4000" b="1" smtClean="0">
              <a:solidFill>
                <a:srgbClr val="000000"/>
              </a:solidFill>
            </a:endParaRPr>
          </a:p>
          <a:p>
            <a:pPr algn="ctr">
              <a:buFont typeface="Arial" charset="0"/>
              <a:buNone/>
            </a:pPr>
            <a:r>
              <a:rPr lang="hu-HU" sz="4000" b="1" smtClean="0">
                <a:solidFill>
                  <a:srgbClr val="000000"/>
                </a:solidFill>
              </a:rPr>
              <a:t>Vielen Dank </a:t>
            </a:r>
          </a:p>
          <a:p>
            <a:pPr algn="ctr">
              <a:buFont typeface="Arial" charset="0"/>
              <a:buNone/>
            </a:pPr>
            <a:r>
              <a:rPr lang="hu-HU" sz="4000" b="1" smtClean="0">
                <a:solidFill>
                  <a:srgbClr val="000000"/>
                </a:solidFill>
              </a:rPr>
              <a:t>für Ihre Aufmerksamkeit!</a:t>
            </a:r>
          </a:p>
          <a:p>
            <a:pPr algn="ctr">
              <a:buFont typeface="Arial" charset="0"/>
              <a:buNone/>
            </a:pPr>
            <a:r>
              <a:rPr lang="hu-HU" sz="4000" b="1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4818" name="Picture 4" descr="VAS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4292600"/>
            <a:ext cx="1439863" cy="1322388"/>
          </a:xfrm>
        </p:spPr>
      </p:pic>
      <p:sp>
        <p:nvSpPr>
          <p:cNvPr id="34819" name="Dátum helye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Arial" charset="0"/>
              <a:buNone/>
            </a:pPr>
            <a:fld id="{9334BF02-DADB-4C84-8133-44F58C159BD5}" type="datetime1">
              <a:rPr lang="hu-HU" sz="1200">
                <a:solidFill>
                  <a:srgbClr val="898989"/>
                </a:solidFill>
              </a:rPr>
              <a:pPr eaLnBrk="0" hangingPunct="0">
                <a:buFont typeface="Arial" charset="0"/>
                <a:buNone/>
              </a:pPr>
              <a:t>2014.03.24.</a:t>
            </a:fld>
            <a:endParaRPr lang="hu-H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Beschäftigungslage (tausend)</a:t>
            </a:r>
          </a:p>
        </p:txBody>
      </p:sp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5DD730EA-20F9-4627-9D33-C0A6E59CB56C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hu-HU" sz="3200" smtClean="0">
                <a:solidFill>
                  <a:srgbClr val="000000"/>
                </a:solidFill>
              </a:rPr>
              <a:t>Änderung der Anzahl der Pflichtarbeiter</a:t>
            </a:r>
            <a:br>
              <a:rPr lang="hu-HU" sz="3200" smtClean="0">
                <a:solidFill>
                  <a:srgbClr val="000000"/>
                </a:solidFill>
              </a:rPr>
            </a:br>
            <a:r>
              <a:rPr lang="hu-HU" sz="3200" smtClean="0">
                <a:solidFill>
                  <a:srgbClr val="000000"/>
                </a:solidFill>
              </a:rPr>
              <a:t>2010-2014</a:t>
            </a:r>
          </a:p>
        </p:txBody>
      </p:sp>
      <p:sp>
        <p:nvSpPr>
          <p:cNvPr id="10242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97E003AF-95E8-4368-A964-7332414ED9F3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475656" y="1340768"/>
          <a:ext cx="68407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u-HU" sz="3200" smtClean="0">
                <a:solidFill>
                  <a:srgbClr val="000000"/>
                </a:solidFill>
              </a:rPr>
              <a:t>Auswanderung – Arbeitsverrichtung im Ausland</a:t>
            </a:r>
          </a:p>
        </p:txBody>
      </p:sp>
      <p:sp>
        <p:nvSpPr>
          <p:cNvPr id="11266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07BD952B-A9C8-4BF0-A2CA-CEC41842C2A5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pic>
        <p:nvPicPr>
          <p:cNvPr id="11267" name="Picture 2" descr="C:\Users\Public\Documents\34616_kivandorlaskep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7500" y="1192213"/>
            <a:ext cx="6048375" cy="4403725"/>
          </a:xfrm>
        </p:spPr>
      </p:pic>
      <p:sp>
        <p:nvSpPr>
          <p:cNvPr id="11268" name="Szövegdoboz 7"/>
          <p:cNvSpPr txBox="1">
            <a:spLocks noChangeArrowheads="1"/>
          </p:cNvSpPr>
          <p:nvPr/>
        </p:nvSpPr>
        <p:spPr bwMode="auto">
          <a:xfrm>
            <a:off x="1258888" y="5659438"/>
            <a:ext cx="684053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de-DE">
                <a:solidFill>
                  <a:srgbClr val="000000"/>
                </a:solidFill>
              </a:rPr>
              <a:t>Laut Schätzungen arbeiten etwa 300.000-400.000 Ungarn im Ausland und ihre Zahl nimmt laufend zu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de-DE" sz="4000" smtClean="0">
                <a:solidFill>
                  <a:srgbClr val="000000"/>
                </a:solidFill>
              </a:rPr>
              <a:t>Ungarische Staatsangehörige in Deutschland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sz="1600" smtClean="0">
                <a:solidFill>
                  <a:srgbClr val="000000"/>
                </a:solidFill>
              </a:rPr>
              <a:t>zu 61,7% sind sie Männer </a:t>
            </a:r>
          </a:p>
          <a:p>
            <a:pPr lvl="2">
              <a:lnSpc>
                <a:spcPct val="80000"/>
              </a:lnSpc>
            </a:pPr>
            <a:r>
              <a:rPr lang="hu-HU" sz="1600" smtClean="0">
                <a:solidFill>
                  <a:srgbClr val="000000"/>
                </a:solidFill>
              </a:rPr>
              <a:t>65 tausend sind ledig</a:t>
            </a:r>
          </a:p>
          <a:p>
            <a:pPr lvl="2">
              <a:lnSpc>
                <a:spcPct val="80000"/>
              </a:lnSpc>
            </a:pPr>
            <a:r>
              <a:rPr lang="hu-HU" sz="1600" smtClean="0">
                <a:solidFill>
                  <a:srgbClr val="000000"/>
                </a:solidFill>
              </a:rPr>
              <a:t>Und je 38 tausend von ihnen gehören der Altersklasse zwischen 25-35, beziehungsweise zwischen 35-45 Jahren an</a:t>
            </a:r>
          </a:p>
          <a:p>
            <a:pPr lvl="2">
              <a:lnSpc>
                <a:spcPct val="80000"/>
              </a:lnSpc>
            </a:pPr>
            <a:endParaRPr lang="hu-HU" sz="160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hu-HU" sz="1600" smtClean="0">
                <a:solidFill>
                  <a:srgbClr val="000000"/>
                </a:solidFill>
              </a:rPr>
              <a:t>Quelle: [deutsches] Statistisches Bundesamt (Destatis) – Mitteilung vom 7. März 2014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 altLang="hu-HU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68313" y="908050"/>
          <a:ext cx="8207375" cy="4543425"/>
        </p:xfrm>
        <a:graphic>
          <a:graphicData uri="http://schemas.openxmlformats.org/presentationml/2006/ole">
            <p:oleObj spid="_x0000_s7176" r:id="rId3" imgW="8205927" imgH="454191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Arbeitslosigkeit 2010-2014 (Jan.)</a:t>
            </a:r>
          </a:p>
        </p:txBody>
      </p:sp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endParaRPr lang="hu-HU" altLang="hu-HU" smtClean="0"/>
          </a:p>
          <a:p>
            <a:pPr>
              <a:buFont typeface="Arial" charset="0"/>
              <a:buNone/>
            </a:pPr>
            <a:endParaRPr lang="hu-HU" altLang="hu-HU" smtClean="0"/>
          </a:p>
        </p:txBody>
      </p:sp>
      <p:sp>
        <p:nvSpPr>
          <p:cNvPr id="1433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5DA0248C-C2B3-40DA-9B26-A682E166D117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187624" y="1484784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>
                <a:solidFill>
                  <a:srgbClr val="000000"/>
                </a:solidFill>
              </a:rPr>
              <a:t/>
            </a:r>
            <a:br>
              <a:rPr lang="hu-HU" sz="4000" smtClean="0">
                <a:solidFill>
                  <a:srgbClr val="000000"/>
                </a:solidFill>
              </a:rPr>
            </a:br>
            <a:r>
              <a:rPr lang="hu-HU" sz="4000" smtClean="0">
                <a:solidFill>
                  <a:srgbClr val="000000"/>
                </a:solidFill>
              </a:rPr>
              <a:t>Atypische Beschäftigungsformen in Ungarn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u-HU" altLang="hu-HU" smtClean="0"/>
              <a:t> </a:t>
            </a:r>
          </a:p>
          <a:p>
            <a:pPr algn="ctr">
              <a:buFont typeface="Arial" charset="0"/>
              <a:buNone/>
            </a:pPr>
            <a:endParaRPr lang="hu-HU" altLang="hu-HU" smtClean="0"/>
          </a:p>
        </p:txBody>
      </p:sp>
      <p:sp>
        <p:nvSpPr>
          <p:cNvPr id="15363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8A74A301-02F2-4D0C-84D3-157780C07196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  <p:pic>
        <p:nvPicPr>
          <p:cNvPr id="15364" name="Picture 9" descr="workfare-cartoon-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4675"/>
            <a:ext cx="78486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hu-HU" sz="2800" b="1" smtClean="0">
                <a:solidFill>
                  <a:srgbClr val="000000"/>
                </a:solidFill>
              </a:rPr>
              <a:t>Einzelne Typen des Arbeitsverhältnisses gemäß dem neuen Arbeitsgesetzbuch 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Unbefristet (80-82 % aller Beschäftigten)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Befristet (8,4 % aller Beschäftigten)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Arbeit auf Abruf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Stellenaufteilung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Mehrere Arbeitgeber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Fernarbeit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Heimarbeit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Vereinfachte Beschäftigung / Gelegenheitsarbeit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Der Arbeitgeber ist in öffentlichen Händen 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000000"/>
                </a:solidFill>
              </a:rPr>
              <a:t>Leitende Angestellte</a:t>
            </a:r>
          </a:p>
          <a:p>
            <a:pPr>
              <a:lnSpc>
                <a:spcPct val="80000"/>
              </a:lnSpc>
            </a:pPr>
            <a:r>
              <a:rPr lang="hu-HU" sz="2800" smtClean="0">
                <a:solidFill>
                  <a:srgbClr val="3333CC"/>
                </a:solidFill>
              </a:rPr>
              <a:t>Arbeitnehmerüberlassung/Leiharbeit</a:t>
            </a:r>
          </a:p>
        </p:txBody>
      </p:sp>
      <p:sp>
        <p:nvSpPr>
          <p:cNvPr id="1638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fld id="{DC983485-FA0A-4082-AD2D-D59E73C552ED}" type="datetime1">
              <a:rPr lang="hu-HU" smtClean="0"/>
              <a:pPr eaLnBrk="0" hangingPunct="0">
                <a:buFont typeface="Arial" charset="0"/>
                <a:buNone/>
              </a:pPr>
              <a:t>2014.03.24.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Office-té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5_Office-téma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7393</TotalTime>
  <Words>788</Words>
  <Application>Microsoft Office PowerPoint</Application>
  <PresentationFormat>Diaprojekcija na zaslonu (4:3)</PresentationFormat>
  <Paragraphs>206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3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5_Office-téma</vt:lpstr>
      <vt:lpstr>Delovni list programa Microsoft Office Excel 97-2003</vt:lpstr>
      <vt:lpstr>Chart</vt:lpstr>
      <vt:lpstr>Grafikon programa Microsoft Office Excel</vt:lpstr>
      <vt:lpstr>Wiener Memorandum Gruppe  19-21. März 2014, Lipica</vt:lpstr>
      <vt:lpstr>Beschäftigung </vt:lpstr>
      <vt:lpstr>Beschäftigungslage (tausend)</vt:lpstr>
      <vt:lpstr>Änderung der Anzahl der Pflichtarbeiter 2010-2014</vt:lpstr>
      <vt:lpstr>Auswanderung – Arbeitsverrichtung im Ausland</vt:lpstr>
      <vt:lpstr>Ungarische Staatsangehörige in Deutschland</vt:lpstr>
      <vt:lpstr>Arbeitslosigkeit 2010-2014 (Jan.)</vt:lpstr>
      <vt:lpstr> Atypische Beschäftigungsformen in Ungarn</vt:lpstr>
      <vt:lpstr>Einzelne Typen des Arbeitsverhältnisses gemäß dem neuen Arbeitsgesetzbuch </vt:lpstr>
      <vt:lpstr>Leiharbeit (kölcsönmunka )</vt:lpstr>
      <vt:lpstr>Was versteht man in Ungarn unter überlassenen Arbeitskräften?</vt:lpstr>
      <vt:lpstr>Verteilung der mit den Arbeitskräfte-Verleihern vertraglich verbundenen Beschäftigen je nach Industriezweig</vt:lpstr>
      <vt:lpstr>Nr. LeiharbeiterInnen 2011-2013</vt:lpstr>
      <vt:lpstr>Verteilung der LeiharbeiterInnen gemäß der Zeit der Beschäftigung</vt:lpstr>
      <vt:lpstr>Verteilung der mit Firmen für Arbeitskräfteüberlassung  einen Vertrag abgeschlossenen Arbeitnehmer   </vt:lpstr>
      <vt:lpstr>Rechtsregelung </vt:lpstr>
      <vt:lpstr>Die wichtigsten, sich auf die Arbeitskräfteüberlassung beziehenden Hauptregeln des Mt.</vt:lpstr>
      <vt:lpstr> Gewerkschaftliche Gesichtspunkte </vt:lpstr>
      <vt:lpstr>.........................    Organisierung von Mitgliedern </vt:lpstr>
      <vt:lpstr>Neue Mitglieder</vt:lpstr>
      <vt:lpstr>Wirtschaftliche und politische Situation .</vt:lpstr>
      <vt:lpstr>Makroökonomische Eckdaten  </vt:lpstr>
      <vt:lpstr>Mindestlohn  (HUF &amp; EUR)   </vt:lpstr>
      <vt:lpstr>Politische Gewerkschafts-Situation</vt:lpstr>
      <vt:lpstr>Diapozitiv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Wiener Memorandum Gruppe  19-21. März 2014, Lipica</dc:title>
  <dc:creator>Ági</dc:creator>
  <cp:lastModifiedBy>Brane</cp:lastModifiedBy>
  <cp:revision>330</cp:revision>
  <dcterms:created xsi:type="dcterms:W3CDTF">2005-10-22T10:06:02Z</dcterms:created>
  <dcterms:modified xsi:type="dcterms:W3CDTF">2014-03-24T10:29:09Z</dcterms:modified>
</cp:coreProperties>
</file>