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7" r:id="rId2"/>
    <p:sldId id="376" r:id="rId3"/>
    <p:sldId id="291" r:id="rId4"/>
    <p:sldId id="379" r:id="rId5"/>
    <p:sldId id="381" r:id="rId6"/>
    <p:sldId id="382" r:id="rId7"/>
    <p:sldId id="383" r:id="rId8"/>
    <p:sldId id="386" r:id="rId9"/>
    <p:sldId id="393" r:id="rId10"/>
    <p:sldId id="395" r:id="rId11"/>
    <p:sldId id="397" r:id="rId12"/>
    <p:sldId id="410" r:id="rId13"/>
    <p:sldId id="405" r:id="rId14"/>
    <p:sldId id="407" r:id="rId15"/>
    <p:sldId id="408" r:id="rId16"/>
    <p:sldId id="411" r:id="rId17"/>
    <p:sldId id="412" r:id="rId18"/>
    <p:sldId id="413" r:id="rId19"/>
    <p:sldId id="414" r:id="rId20"/>
    <p:sldId id="315" r:id="rId21"/>
    <p:sldId id="316" r:id="rId22"/>
    <p:sldId id="318" r:id="rId23"/>
    <p:sldId id="377" r:id="rId24"/>
    <p:sldId id="391" r:id="rId25"/>
    <p:sldId id="403" r:id="rId26"/>
    <p:sldId id="404" r:id="rId27"/>
    <p:sldId id="399" r:id="rId28"/>
    <p:sldId id="402" r:id="rId29"/>
    <p:sldId id="400" r:id="rId30"/>
    <p:sldId id="401" r:id="rId31"/>
    <p:sldId id="268" r:id="rId32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howGuides="1">
      <p:cViewPr>
        <p:scale>
          <a:sx n="100" d="100"/>
          <a:sy n="100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3258" y="-108"/>
      </p:cViewPr>
      <p:guideLst>
        <p:guide orient="horz" pos="3109"/>
        <p:guide pos="214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Delovni_list_programa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Delovni_list_programa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Delovni_list_programa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Delovni_list_programa_Microsoft_Office_Excel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5"/>
  <c:chart>
    <c:autoTitleDeleted val="1"/>
    <c:plotArea>
      <c:layout>
        <c:manualLayout>
          <c:layoutTarget val="inner"/>
          <c:xMode val="edge"/>
          <c:yMode val="edge"/>
          <c:x val="0.27121970740204565"/>
          <c:y val="3.0313465536497348E-2"/>
          <c:w val="0.68692677989242368"/>
          <c:h val="0.93937306892700523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200" b="1"/>
                </a:pPr>
                <a:endParaRPr lang="sl-SI"/>
              </a:p>
            </c:txPr>
            <c:dLblPos val="outEnd"/>
            <c:showVal val="1"/>
          </c:dLbls>
          <c:cat>
            <c:strRef>
              <c:f>Tabelle1!$A$2:$A$4</c:f>
              <c:strCache>
                <c:ptCount val="3"/>
                <c:pt idx="0">
                  <c:v>besser</c:v>
                </c:pt>
                <c:pt idx="1">
                  <c:v>gleichbleibend</c:v>
                </c:pt>
                <c:pt idx="2">
                  <c:v>schlechter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0.13385826771653545</c:v>
                </c:pt>
                <c:pt idx="1">
                  <c:v>0.73228346456692917</c:v>
                </c:pt>
                <c:pt idx="2">
                  <c:v>0.13385826771653545</c:v>
                </c:pt>
              </c:numCache>
            </c:numRef>
          </c:val>
        </c:ser>
        <c:dLbls>
          <c:showVal val="1"/>
        </c:dLbls>
        <c:gapWidth val="75"/>
        <c:overlap val="-25"/>
        <c:axId val="74175616"/>
        <c:axId val="74633600"/>
      </c:barChart>
      <c:catAx>
        <c:axId val="7417561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2200" b="1"/>
            </a:pPr>
            <a:endParaRPr lang="sl-SI"/>
          </a:p>
        </c:txPr>
        <c:crossAx val="74633600"/>
        <c:crosses val="autoZero"/>
        <c:auto val="1"/>
        <c:lblAlgn val="ctr"/>
        <c:lblOffset val="100"/>
      </c:catAx>
      <c:valAx>
        <c:axId val="74633600"/>
        <c:scaling>
          <c:orientation val="minMax"/>
        </c:scaling>
        <c:delete val="1"/>
        <c:axPos val="t"/>
        <c:majorGridlines/>
        <c:numFmt formatCode="0.0%" sourceLinked="1"/>
        <c:majorTickMark val="none"/>
        <c:tickLblPos val="none"/>
        <c:crossAx val="74175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l-SI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76435723118199E-2"/>
          <c:y val="9.2813451974639125E-2"/>
          <c:w val="0.45143676661640492"/>
          <c:h val="0.7509903953835004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000000">
                  <a:lumMod val="65000"/>
                  <a:lumOff val="35000"/>
                </a:srgbClr>
              </a:solidFill>
            </c:spPr>
          </c:dPt>
          <c:dLbls>
            <c:dLbl>
              <c:idx val="1"/>
              <c:layout>
                <c:manualLayout>
                  <c:x val="1.6180669018427112E-3"/>
                  <c:y val="5.7871161478767662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sl-SI"/>
              </a:p>
            </c:txPr>
            <c:dLblPos val="outEnd"/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ja, aktuell</c:v>
                </c:pt>
                <c:pt idx="1">
                  <c:v>ja, geplant</c:v>
                </c:pt>
                <c:pt idx="2">
                  <c:v>nein, nicht geplant bzw. nicht aktuell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6.6929133858267723E-2</c:v>
                </c:pt>
                <c:pt idx="1">
                  <c:v>1.5748031496062995E-2</c:v>
                </c:pt>
                <c:pt idx="2">
                  <c:v>0.91732283464566933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864606105508116"/>
          <c:y val="0.22830856721029105"/>
          <c:w val="0.35135393894491901"/>
          <c:h val="0.54338286557941784"/>
        </c:manualLayout>
      </c:layout>
      <c:txPr>
        <a:bodyPr/>
        <a:lstStyle/>
        <a:p>
          <a:pPr>
            <a:defRPr sz="2000" b="1"/>
          </a:pPr>
          <a:endParaRPr lang="sl-SI"/>
        </a:p>
      </c:txPr>
    </c:legend>
    <c:plotVisOnly val="1"/>
    <c:dispBlanksAs val="zero"/>
  </c:chart>
  <c:txPr>
    <a:bodyPr/>
    <a:lstStyle/>
    <a:p>
      <a:pPr>
        <a:defRPr sz="1800"/>
      </a:pPr>
      <a:endParaRPr lang="sl-SI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5"/>
  <c:chart>
    <c:autoTitleDeleted val="1"/>
    <c:plotArea>
      <c:layout>
        <c:manualLayout>
          <c:layoutTarget val="inner"/>
          <c:xMode val="edge"/>
          <c:yMode val="edge"/>
          <c:x val="0.28837235031719688"/>
          <c:y val="0.12355503825203488"/>
          <c:w val="0.66080552711180174"/>
          <c:h val="0.84613149621146788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Lbls>
            <c:txPr>
              <a:bodyPr/>
              <a:lstStyle/>
              <a:p>
                <a:pPr>
                  <a:defRPr sz="2200" b="1"/>
                </a:pPr>
                <a:endParaRPr lang="sl-SI"/>
              </a:p>
            </c:txPr>
            <c:dLblPos val="outEnd"/>
            <c:showVal val="1"/>
          </c:dLbls>
          <c:cat>
            <c:strRef>
              <c:f>Tabelle1!$A$2:$A$5</c:f>
              <c:strCache>
                <c:ptCount val="4"/>
                <c:pt idx="0">
                  <c:v>steigen</c:v>
                </c:pt>
                <c:pt idx="1">
                  <c:v>sinken</c:v>
                </c:pt>
                <c:pt idx="2">
                  <c:v>gleich bleiben</c:v>
                </c:pt>
                <c:pt idx="3">
                  <c:v>keine Leiharbeit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7.4803149606299218E-2</c:v>
                </c:pt>
                <c:pt idx="1">
                  <c:v>0.3622047244094489</c:v>
                </c:pt>
                <c:pt idx="2">
                  <c:v>0.33070866141732291</c:v>
                </c:pt>
                <c:pt idx="3">
                  <c:v>0.23228346456692919</c:v>
                </c:pt>
              </c:numCache>
            </c:numRef>
          </c:val>
        </c:ser>
        <c:dLbls>
          <c:showVal val="1"/>
        </c:dLbls>
        <c:axId val="74033024"/>
        <c:axId val="74034560"/>
      </c:barChart>
      <c:catAx>
        <c:axId val="740330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2200" b="1"/>
            </a:pPr>
            <a:endParaRPr lang="sl-SI"/>
          </a:p>
        </c:txPr>
        <c:crossAx val="74034560"/>
        <c:crosses val="autoZero"/>
        <c:auto val="1"/>
        <c:lblAlgn val="ctr"/>
        <c:lblOffset val="100"/>
      </c:catAx>
      <c:valAx>
        <c:axId val="74034560"/>
        <c:scaling>
          <c:orientation val="minMax"/>
        </c:scaling>
        <c:delete val="1"/>
        <c:axPos val="t"/>
        <c:majorGridlines/>
        <c:numFmt formatCode="0.0%" sourceLinked="1"/>
        <c:majorTickMark val="none"/>
        <c:tickLblPos val="none"/>
        <c:crossAx val="74033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l-SI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r>
              <a:rPr lang="en-US" sz="2000" dirty="0" smtClean="0"/>
              <a:t>2.737 </a:t>
            </a:r>
            <a:r>
              <a:rPr lang="en-US" sz="2000" dirty="0" err="1" smtClean="0"/>
              <a:t>Auslernende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Winter 2013/2014 </a:t>
            </a:r>
            <a:br>
              <a:rPr lang="en-US" sz="2000" dirty="0" smtClean="0"/>
            </a:br>
            <a:r>
              <a:rPr lang="en-US" sz="2000" dirty="0" smtClean="0"/>
              <a:t>und </a:t>
            </a:r>
            <a:r>
              <a:rPr lang="en-US" sz="2000" dirty="0" err="1" smtClean="0"/>
              <a:t>Sommer</a:t>
            </a:r>
            <a:r>
              <a:rPr lang="en-US" sz="2000" dirty="0" smtClean="0"/>
              <a:t> 2014</a:t>
            </a:r>
            <a:endParaRPr lang="en-US" sz="2000" dirty="0"/>
          </a:p>
        </c:rich>
      </c:tx>
      <c:layout>
        <c:manualLayout>
          <c:xMode val="edge"/>
          <c:yMode val="edge"/>
          <c:x val="0.39740286948436393"/>
          <c:y val="0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Lbls>
            <c:txPr>
              <a:bodyPr/>
              <a:lstStyle/>
              <a:p>
                <a:pPr>
                  <a:defRPr sz="2200" b="1"/>
                </a:pPr>
                <a:endParaRPr lang="sl-SI"/>
              </a:p>
            </c:txPr>
            <c:dLblPos val="outEnd"/>
            <c:showVal val="1"/>
          </c:dLbls>
          <c:cat>
            <c:strRef>
              <c:f>Tabelle1!$A$2:$A$4</c:f>
              <c:strCache>
                <c:ptCount val="3"/>
                <c:pt idx="0">
                  <c:v>unbefristet</c:v>
                </c:pt>
                <c:pt idx="1">
                  <c:v>befristet</c:v>
                </c:pt>
                <c:pt idx="2">
                  <c:v>gar nicht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0.7063253012048194</c:v>
                </c:pt>
                <c:pt idx="1">
                  <c:v>0.26844879518072295</c:v>
                </c:pt>
                <c:pt idx="2">
                  <c:v>2.522590361445784E-2</c:v>
                </c:pt>
              </c:numCache>
            </c:numRef>
          </c:val>
        </c:ser>
        <c:dLbls>
          <c:showVal val="1"/>
        </c:dLbls>
        <c:gapWidth val="75"/>
        <c:overlap val="-25"/>
        <c:axId val="96754304"/>
        <c:axId val="96760192"/>
      </c:barChart>
      <c:catAx>
        <c:axId val="967543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2200" b="1"/>
            </a:pPr>
            <a:endParaRPr lang="sl-SI"/>
          </a:p>
        </c:txPr>
        <c:crossAx val="96760192"/>
        <c:crosses val="autoZero"/>
        <c:auto val="1"/>
        <c:lblAlgn val="ctr"/>
        <c:lblOffset val="100"/>
      </c:catAx>
      <c:valAx>
        <c:axId val="96760192"/>
        <c:scaling>
          <c:orientation val="minMax"/>
        </c:scaling>
        <c:delete val="1"/>
        <c:axPos val="t"/>
        <c:majorGridlines/>
        <c:numFmt formatCode="0.0%" sourceLinked="1"/>
        <c:majorTickMark val="none"/>
        <c:tickLblPos val="none"/>
        <c:crossAx val="96754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l-SI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32354705916114E-2"/>
          <c:y val="6.2499986438141787E-2"/>
          <c:w val="0.48953749549991399"/>
          <c:h val="0.8143730960507218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explosion val="24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0000">
                  <a:lumMod val="65000"/>
                  <a:lumOff val="35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0483348377099388"/>
                  <c:y val="2.524458540097424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3,0% = 8.713 </a:t>
                    </a:r>
                    <a:r>
                      <a:rPr lang="en-US" b="1" dirty="0" err="1" smtClean="0"/>
                      <a:t>Beschäftigte</a:t>
                    </a:r>
                    <a:r>
                      <a:rPr lang="en-US" b="1" dirty="0" smtClean="0"/>
                      <a:t> </a:t>
                    </a:r>
                    <a:r>
                      <a:rPr lang="en-US" b="1" dirty="0" err="1" smtClean="0"/>
                      <a:t>über</a:t>
                    </a:r>
                    <a:r>
                      <a:rPr lang="en-US" b="1" dirty="0" smtClean="0"/>
                      <a:t> 60 </a:t>
                    </a:r>
                    <a:r>
                      <a:rPr lang="en-US" b="1" dirty="0" err="1" smtClean="0"/>
                      <a:t>Jahre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/>
                </a:pPr>
                <a:endParaRPr lang="sl-SI"/>
              </a:p>
            </c:txPr>
            <c:showPercent val="1"/>
          </c:dLbls>
          <c:cat>
            <c:strRef>
              <c:f>Tabelle1!$A$2:$A$3</c:f>
              <c:strCache>
                <c:ptCount val="2"/>
                <c:pt idx="1">
                  <c:v>Beschäftigte über 60 Jahre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0.96975545411944408</c:v>
                </c:pt>
                <c:pt idx="1">
                  <c:v>3.0244545880556094E-2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sl-SI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06990916347969"/>
          <c:y val="0.13966153507649867"/>
          <c:w val="0.48125472835132505"/>
          <c:h val="0.8005942480795867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0000">
                  <a:lumMod val="65000"/>
                  <a:lumOff val="35000"/>
                </a:srgbClr>
              </a:solidFill>
            </c:spPr>
          </c:dPt>
          <c:dLbls>
            <c:dLbl>
              <c:idx val="0"/>
              <c:layout>
                <c:manualLayout>
                  <c:x val="0.25385885643029693"/>
                  <c:y val="-0.1211538298796162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err="1" smtClean="0"/>
                      <a:t>Gesamt</a:t>
                    </a:r>
                    <a:r>
                      <a:rPr lang="en-US" b="1" dirty="0" smtClean="0"/>
                      <a:t>: 280.164</a:t>
                    </a:r>
                  </a:p>
                  <a:p>
                    <a:pPr>
                      <a:defRPr b="1"/>
                    </a:pPr>
                    <a:r>
                      <a:rPr lang="en-US" b="1" dirty="0" err="1" smtClean="0"/>
                      <a:t>Beschäftigte</a:t>
                    </a:r>
                    <a:r>
                      <a:rPr lang="en-US" b="1" dirty="0" smtClean="0"/>
                      <a:t> in 212 </a:t>
                    </a:r>
                    <a:r>
                      <a:rPr lang="en-US" b="1" dirty="0" err="1" smtClean="0"/>
                      <a:t>Betrieben</a:t>
                    </a:r>
                    <a:endParaRPr lang="en-US" b="1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20120393607529888"/>
                  <c:y val="3.10024079350541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4,0% </a:t>
                    </a:r>
                    <a:r>
                      <a:rPr lang="en-US" b="1" dirty="0" err="1" smtClean="0"/>
                      <a:t>nutzen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baseline="0" dirty="0" err="1" smtClean="0"/>
                      <a:t>einen</a:t>
                    </a:r>
                    <a:r>
                      <a:rPr lang="en-US" b="1" baseline="0" dirty="0" smtClean="0"/>
                      <a:t> ATZ-</a:t>
                    </a:r>
                    <a:r>
                      <a:rPr lang="en-US" b="1" baseline="0" dirty="0" err="1" smtClean="0"/>
                      <a:t>Vertrag</a:t>
                    </a:r>
                    <a:r>
                      <a:rPr lang="en-US" b="1" dirty="0" smtClean="0"/>
                      <a:t> </a:t>
                    </a:r>
                    <a:r>
                      <a:rPr lang="en-US" b="1" baseline="0" dirty="0" smtClean="0"/>
                      <a:t> (</a:t>
                    </a:r>
                    <a:r>
                      <a:rPr lang="en-US" b="1" dirty="0" smtClean="0"/>
                      <a:t>11.122 </a:t>
                    </a:r>
                    <a:r>
                      <a:rPr lang="en-US" b="1" dirty="0" err="1" smtClean="0"/>
                      <a:t>Beschäftigte</a:t>
                    </a:r>
                    <a:r>
                      <a:rPr lang="en-US" b="1" dirty="0" smtClean="0"/>
                      <a:t>)</a:t>
                    </a:r>
                    <a:endParaRPr lang="en-US" b="1" dirty="0"/>
                  </a:p>
                </c:rich>
              </c:tx>
              <c:spPr/>
              <c:showCatName val="1"/>
              <c:showPercent val="1"/>
            </c:dLbl>
            <c:showCatName val="1"/>
            <c:showPercent val="1"/>
          </c:dLbls>
          <c:cat>
            <c:strRef>
              <c:f>Tabelle1!$A$2:$A$3</c:f>
              <c:strCache>
                <c:ptCount val="2"/>
                <c:pt idx="0">
                  <c:v>Besch. Ges.</c:v>
                </c:pt>
                <c:pt idx="1">
                  <c:v>ATZ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0.96030182321782964</c:v>
                </c:pt>
                <c:pt idx="1">
                  <c:v>3.9698176782170448E-2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sl-SI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0.48341</cdr:x>
      <cdr:y>0.79687</cdr:y>
    </cdr:from>
    <cdr:to>
      <cdr:x>1</cdr:x>
      <cdr:y>0.89037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3706072" y="3672408"/>
          <a:ext cx="3960448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buNone/>
          </a:pPr>
          <a:endParaRPr lang="de-DE" sz="2200" b="1" dirty="0" smtClean="0"/>
        </a:p>
      </cdr:txBody>
    </cdr:sp>
  </cdr:relSizeAnchor>
  <cdr:relSizeAnchor xmlns:cdr="http://schemas.openxmlformats.org/drawingml/2006/chartDrawing">
    <cdr:from>
      <cdr:x>0.54937</cdr:x>
      <cdr:y>0.65625</cdr:y>
    </cdr:from>
    <cdr:to>
      <cdr:x>0.87957</cdr:x>
      <cdr:y>0.8566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11756" y="3024337"/>
          <a:ext cx="2531462" cy="923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buNone/>
          </a:pPr>
          <a:r>
            <a:rPr lang="de-DE" sz="1800" b="1" dirty="0" smtClean="0"/>
            <a:t>Gesamt:</a:t>
          </a:r>
        </a:p>
        <a:p xmlns:a="http://schemas.openxmlformats.org/drawingml/2006/main">
          <a:pPr>
            <a:buNone/>
          </a:pPr>
          <a:r>
            <a:rPr lang="de-DE" sz="1800" b="1" dirty="0" smtClean="0"/>
            <a:t>288.085 Beschäftigte </a:t>
          </a:r>
        </a:p>
        <a:p xmlns:a="http://schemas.openxmlformats.org/drawingml/2006/main">
          <a:pPr>
            <a:buNone/>
          </a:pPr>
          <a:r>
            <a:rPr lang="de-DE" sz="1800" b="1" dirty="0" smtClean="0"/>
            <a:t>in 242 Betrieben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0.33813</cdr:x>
      <cdr:y>0.90625</cdr:y>
    </cdr:from>
    <cdr:to>
      <cdr:x>0.65748</cdr:x>
      <cdr:y>0.99975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2592288" y="4176464"/>
          <a:ext cx="2448272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Font typeface="Times" charset="0"/>
            <a:buChar char="•"/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buNone/>
          </a:pPr>
          <a:endParaRPr lang="de-DE" sz="2200" b="1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4973" cy="4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1" tIns="45286" rIns="90571" bIns="45286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1"/>
            <a:ext cx="2944972" cy="4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1" tIns="45286" rIns="90571" bIns="45286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7692"/>
            <a:ext cx="2944973" cy="4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1" tIns="45286" rIns="90571" bIns="45286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8" y="9377692"/>
            <a:ext cx="2944972" cy="4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1" tIns="45286" rIns="90571" bIns="4528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fld id="{9FEDBBA7-DABE-4BD6-A6F6-A4056B5FAAC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1051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4973" cy="4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0" tIns="45150" rIns="90300" bIns="45150" numCol="1" anchor="t" anchorCtr="0" compatLnSpc="1">
            <a:prstTxWarp prst="textNoShape">
              <a:avLst/>
            </a:prstTxWarp>
          </a:bodyPr>
          <a:lstStyle>
            <a:lvl1pPr defTabSz="902568"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1"/>
            <a:ext cx="2944972" cy="4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0" tIns="45150" rIns="90300" bIns="45150" numCol="1" anchor="t" anchorCtr="0" compatLnSpc="1">
            <a:prstTxWarp prst="textNoShape">
              <a:avLst/>
            </a:prstTxWarp>
          </a:bodyPr>
          <a:lstStyle>
            <a:lvl1pPr algn="r" defTabSz="902568"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689634"/>
            <a:ext cx="5438456" cy="444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0" tIns="45150" rIns="90300" bIns="45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7692"/>
            <a:ext cx="2944973" cy="4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0" tIns="45150" rIns="90300" bIns="45150" numCol="1" anchor="b" anchorCtr="0" compatLnSpc="1">
            <a:prstTxWarp prst="textNoShape">
              <a:avLst/>
            </a:prstTxWarp>
          </a:bodyPr>
          <a:lstStyle>
            <a:lvl1pPr defTabSz="902568"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377692"/>
            <a:ext cx="2944972" cy="4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0" tIns="45150" rIns="90300" bIns="45150" numCol="1" anchor="b" anchorCtr="0" compatLnSpc="1">
            <a:prstTxWarp prst="textNoShape">
              <a:avLst/>
            </a:prstTxWarp>
          </a:bodyPr>
          <a:lstStyle>
            <a:lvl1pPr algn="r" defTabSz="902568">
              <a:buFontTx/>
              <a:buNone/>
              <a:defRPr sz="1200"/>
            </a:lvl1pPr>
          </a:lstStyle>
          <a:p>
            <a:fld id="{553E0E9A-1484-4B37-88F0-BDE7EF0BFA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831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176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In 2012 waren es erst 60 % unbefristete Übernahme</a:t>
            </a:r>
          </a:p>
          <a:p>
            <a:endParaRPr lang="de-DE" sz="1600" dirty="0"/>
          </a:p>
          <a:p>
            <a:r>
              <a:rPr lang="de-DE" sz="1600" dirty="0" smtClean="0"/>
              <a:t>Eine weiter Verbesserung der Situation !!!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1242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4437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Altersteilzeit ist in den Betrieben weiter hin der „Renner“ !!!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0642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E1046-6DCB-4318-8475-7B0E0D6CDDD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8107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Tarifergebnis vom 14./15. Mai 2013</a:t>
            </a:r>
            <a:br>
              <a:rPr lang="de-DE" dirty="0"/>
            </a:br>
            <a:r>
              <a:rPr lang="de-DE" dirty="0"/>
              <a:t>Metall- und Elektroindustrie Bayern</a:t>
            </a:r>
            <a:br>
              <a:rPr lang="de-DE" dirty="0"/>
            </a:br>
            <a:r>
              <a:rPr lang="de-DE" dirty="0"/>
              <a:t>Pilotabschluss für Deutschland</a:t>
            </a:r>
          </a:p>
          <a:p>
            <a:endParaRPr lang="de-DE" dirty="0" smtClean="0"/>
          </a:p>
          <a:p>
            <a:r>
              <a:rPr lang="de-DE" dirty="0"/>
              <a:t>Die aktuellen Entgelttabellen gelten für 2 Monate weiter </a:t>
            </a:r>
            <a:br>
              <a:rPr lang="de-DE" dirty="0"/>
            </a:br>
            <a:r>
              <a:rPr lang="de-DE" dirty="0"/>
              <a:t>(Mai/Juni 2013).</a:t>
            </a:r>
          </a:p>
          <a:p>
            <a:r>
              <a:rPr lang="de-DE" dirty="0"/>
              <a:t>Zum 1. Juli 2013 werden die Entgelte um 3,4 % für 10 Monate (bis 30.April 2014) erhöht.</a:t>
            </a:r>
          </a:p>
          <a:p>
            <a:r>
              <a:rPr lang="de-DE" dirty="0"/>
              <a:t>Zum 1. Mai 2014 werden die Entgelte um weitere 2,2 % für 8 Monate (bis 31. Dezember 2014) erhöht. </a:t>
            </a:r>
          </a:p>
          <a:p>
            <a:r>
              <a:rPr lang="de-DE" dirty="0"/>
              <a:t>Damit hat die IG Metall eine Erhöhung der Entgelttabellen um insgesamt rund 5,6 % durchgesetzt. </a:t>
            </a:r>
          </a:p>
          <a:p>
            <a:r>
              <a:rPr lang="de-DE" dirty="0"/>
              <a:t>Eine Differenzierung des Tarifergebnisses haben wir verhindert.</a:t>
            </a:r>
          </a:p>
          <a:p>
            <a:r>
              <a:rPr lang="de-DE" dirty="0"/>
              <a:t>Eine entsprechende Erhöhung der Ausbildungsvergütungen und in Bayern die Anbindung an die Eckentgeltgruppe 5 B.</a:t>
            </a:r>
          </a:p>
          <a:p>
            <a:r>
              <a:rPr lang="de-DE" dirty="0"/>
              <a:t>Die Gesamtlaufzeit des Tarifvertrages beträgt 20 Monate.                        Laufzeitende ist der 31.12.2014.                                                       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778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+ 15.000 Gesamtmitglieder seit 2010</a:t>
            </a:r>
          </a:p>
          <a:p>
            <a:endParaRPr lang="de-DE" sz="1600" dirty="0"/>
          </a:p>
          <a:p>
            <a:r>
              <a:rPr lang="de-DE" sz="1600" dirty="0" smtClean="0"/>
              <a:t>+ 22.000 Betriebsmitglieder seit 2010</a:t>
            </a:r>
          </a:p>
          <a:p>
            <a:endParaRPr lang="de-DE" sz="1600" dirty="0" smtClean="0"/>
          </a:p>
          <a:p>
            <a:r>
              <a:rPr lang="de-DE" sz="1600" dirty="0" smtClean="0"/>
              <a:t>Jüngster Bezirk !</a:t>
            </a:r>
            <a:endParaRPr lang="de-DE" sz="1600" dirty="0"/>
          </a:p>
          <a:p>
            <a:endParaRPr lang="de-DE" sz="1600" dirty="0" smtClean="0"/>
          </a:p>
          <a:p>
            <a:r>
              <a:rPr lang="de-DE" sz="1600" dirty="0" smtClean="0"/>
              <a:t>2007: Gesamt 353.000</a:t>
            </a:r>
          </a:p>
          <a:p>
            <a:r>
              <a:rPr lang="de-DE" sz="1600" dirty="0" smtClean="0"/>
              <a:t>2008: Gesamt 559.000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9494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6711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2749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771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061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Bundestagswahlen am 22.9.2013</a:t>
            </a:r>
            <a:br>
              <a:rPr lang="de-DE" dirty="0"/>
            </a:br>
            <a:r>
              <a:rPr lang="de-DE" dirty="0"/>
              <a:t>Triumpf für die CSU – Erdbeben für die FDP</a:t>
            </a:r>
            <a:br>
              <a:rPr lang="de-DE" dirty="0"/>
            </a:br>
            <a:r>
              <a:rPr lang="de-DE" dirty="0"/>
              <a:t>keine schwarz-gelbe </a:t>
            </a:r>
            <a:r>
              <a:rPr lang="de-DE" dirty="0" smtClean="0"/>
              <a:t>Mehrheit</a:t>
            </a:r>
          </a:p>
          <a:p>
            <a:endParaRPr lang="de-DE" dirty="0"/>
          </a:p>
          <a:p>
            <a:r>
              <a:rPr lang="de-DE" dirty="0"/>
              <a:t>Union über 40 Prozent</a:t>
            </a:r>
          </a:p>
          <a:p>
            <a:r>
              <a:rPr lang="de-DE" dirty="0"/>
              <a:t>SPD gewinnt leicht</a:t>
            </a:r>
          </a:p>
          <a:p>
            <a:r>
              <a:rPr lang="de-DE" dirty="0"/>
              <a:t>Erdbeben bei der FDP – nicht mehr im Bundestag und Regierung</a:t>
            </a:r>
          </a:p>
          <a:p>
            <a:r>
              <a:rPr lang="de-DE" dirty="0"/>
              <a:t>Grüne und Linkspartei verlieren leicht</a:t>
            </a:r>
          </a:p>
          <a:p>
            <a:r>
              <a:rPr lang="de-DE" dirty="0" err="1"/>
              <a:t>AfD</a:t>
            </a:r>
            <a:r>
              <a:rPr lang="de-DE" dirty="0"/>
              <a:t> und Piraten nicht im Bundestag</a:t>
            </a:r>
          </a:p>
          <a:p>
            <a:r>
              <a:rPr lang="de-DE" dirty="0"/>
              <a:t>Wahlbeteiligung leicht gestiegen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00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AB0A1-ADED-4C5D-B808-669907E780A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3139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In 25 Jahren wäre dann aus der abschlagsfreien Rente mit 63 wieder die abschlagsfreie Rente mit 65 geworden.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AB0A1-ADED-4C5D-B808-669907E780A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199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Betriebsräte-Befragung zur wirtschaftlichen Situation und Arbeitsplätzen</a:t>
            </a:r>
            <a:br>
              <a:rPr lang="de-DE" dirty="0"/>
            </a:br>
            <a:r>
              <a:rPr lang="de-DE" dirty="0"/>
              <a:t>- Basics / Grundlagen </a:t>
            </a:r>
            <a:r>
              <a:rPr lang="de-DE" dirty="0" smtClean="0"/>
              <a:t>–</a:t>
            </a:r>
          </a:p>
          <a:p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254 Betriebsratsvorsitzende von 535 ausgewählten Betrieben aus dem Bereich der Metall- und Elektroindustrie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tarifgebunden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mit Anerkennungstarifvertrag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mit Haus/Werks/Firmentarifvertrag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     haben sich an der Befragung beteiligt.</a:t>
            </a:r>
          </a:p>
          <a:p>
            <a:pPr>
              <a:spcBef>
                <a:spcPts val="0"/>
              </a:spcBef>
            </a:pPr>
            <a:endParaRPr lang="de-DE" sz="1100" dirty="0"/>
          </a:p>
          <a:p>
            <a:pPr>
              <a:spcBef>
                <a:spcPts val="0"/>
              </a:spcBef>
            </a:pPr>
            <a:r>
              <a:rPr lang="de-DE" dirty="0"/>
              <a:t>Die Betriebe, die geantwortet haben, beschäftigen gesamt 292.312 (von 497.082) Arbeitnehmer/innen. </a:t>
            </a:r>
          </a:p>
          <a:p>
            <a:pPr>
              <a:spcBef>
                <a:spcPts val="0"/>
              </a:spcBef>
            </a:pPr>
            <a:endParaRPr lang="de-DE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Gefragt wurde zu den Themen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Wirtschaftliche Situation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Leiharbeit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Auszubildende und Übernahme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Altersteilzeit</a:t>
            </a:r>
          </a:p>
          <a:p>
            <a:r>
              <a:rPr lang="de-DE" dirty="0"/>
              <a:t>Befragungszeitraum 1. Dezember 2013 bis 17. Januar 2014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1803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1411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Tendenz: Leiharbeit geht zurück</a:t>
            </a:r>
          </a:p>
          <a:p>
            <a:endParaRPr lang="de-DE" sz="1600" dirty="0"/>
          </a:p>
          <a:p>
            <a:r>
              <a:rPr lang="de-DE" sz="1600" dirty="0" smtClean="0"/>
              <a:t>Reduzierung der Leiharbeitnehmer um ca. ein Drittel, seit unseren tarifpolitischen Aktivitäten in 2012 !!!</a:t>
            </a:r>
          </a:p>
          <a:p>
            <a:endParaRPr lang="de-DE" sz="1600" dirty="0"/>
          </a:p>
          <a:p>
            <a:r>
              <a:rPr lang="de-DE" sz="1600" dirty="0" smtClean="0"/>
              <a:t>Tendenz Leiharbeit wird weiter zurück gehen</a:t>
            </a:r>
          </a:p>
          <a:p>
            <a:endParaRPr lang="de-DE" sz="1600" dirty="0"/>
          </a:p>
          <a:p>
            <a:r>
              <a:rPr lang="de-DE" sz="1600" dirty="0" smtClean="0"/>
              <a:t>Auch die Branchenzuschläge sind in 2/3 der Betriebe kein Problem in der Anwendung!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0E9A-1484-4B37-88F0-BDE7EF0BFA5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1767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9800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000"/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9890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 marL="254000" marR="0" indent="-254000" algn="l" defTabSz="914400" rtl="0" eaLnBrk="1" fontAlgn="base" latinLnBrk="0" hangingPunct="1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Tx/>
              <a:buSzPct val="120000"/>
              <a:buFont typeface="Times" charset="0"/>
              <a:buBlip>
                <a:blip r:embed="rId2"/>
              </a:buBlip>
              <a:tabLst/>
              <a:defRPr sz="2000"/>
            </a:lvl1pPr>
            <a:lvl2pPr marL="584200" marR="0" indent="-139700" algn="l" defTabSz="914400" rtl="0" eaLnBrk="1" fontAlgn="base" latinLnBrk="0" hangingPunct="1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Tx/>
              <a:buFont typeface="Times" charset="0"/>
              <a:buChar char="•"/>
              <a:tabLst/>
              <a:defRPr sz="2400"/>
            </a:lvl2pPr>
            <a:lvl3pPr marL="892175" marR="0" indent="-117475" algn="l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 sz="2000"/>
            </a:lvl3pPr>
            <a:lvl4pPr marL="1311275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4pPr>
            <a:lvl5pPr marL="1808163" marR="0" indent="-306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54000" marR="0" lvl="0" indent="-254000" algn="l" defTabSz="914400" rtl="0" eaLnBrk="1" fontAlgn="base" latinLnBrk="0" hangingPunct="1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Tx/>
              <a:buSzPct val="120000"/>
              <a:buFont typeface="Times" charset="0"/>
              <a:buBlip>
                <a:blip r:embed="rId2"/>
              </a:buBlip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584200" marR="0" lvl="1" indent="-139700" algn="l" defTabSz="914400" rtl="0" eaLnBrk="1" fontAlgn="base" latinLnBrk="0" hangingPunct="1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892175" marR="0" lvl="2" indent="-117475" algn="l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311275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8820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057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1484784"/>
            <a:ext cx="7200000" cy="54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82025" y="6589713"/>
            <a:ext cx="23495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D64997-12B8-4B92-8586-39D430AF88F2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150" y="6589713"/>
            <a:ext cx="2353208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Tarifergebnis Bayern vom 15. Mai 2012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619250" y="2348880"/>
            <a:ext cx="7201172" cy="4001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297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712"/>
            <a:ext cx="8642350" cy="51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	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68421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dirty="0" smtClean="0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50825" y="1178700"/>
            <a:ext cx="8642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118800" rIns="126000" bIns="46800">
            <a:spAutoFit/>
          </a:bodyPr>
          <a:lstStyle/>
          <a:p>
            <a:endParaRPr lang="de-DE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7191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16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722420" y="738188"/>
            <a:ext cx="4286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buFontTx/>
              <a:buNone/>
            </a:pPr>
            <a:r>
              <a:rPr lang="de-DE" sz="1000" b="1" dirty="0"/>
              <a:t>Bezirk</a:t>
            </a:r>
            <a:br>
              <a:rPr lang="de-DE" sz="1000" b="1" dirty="0"/>
            </a:br>
            <a:r>
              <a:rPr lang="de-DE" sz="1000" b="1" dirty="0"/>
              <a:t>Bayern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7651925" y="769938"/>
            <a:ext cx="0" cy="215900"/>
          </a:xfrm>
          <a:prstGeom prst="line">
            <a:avLst/>
          </a:prstGeom>
          <a:noFill/>
          <a:ln w="101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48941" y="6453188"/>
            <a:ext cx="720278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118800" rIns="126000" bIns="46800">
            <a:spAutoFit/>
          </a:bodyPr>
          <a:lstStyle/>
          <a:p>
            <a:endParaRPr lang="de-DE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0825" y="6524625"/>
            <a:ext cx="648146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buFontTx/>
              <a:buNone/>
            </a:pPr>
            <a:r>
              <a:rPr lang="de-DE" sz="800" dirty="0" smtClean="0"/>
              <a:t>Wiener Memorandum Gruppe –</a:t>
            </a:r>
            <a:r>
              <a:rPr lang="de-DE" sz="800" baseline="0" dirty="0" smtClean="0"/>
              <a:t> Präsidententreffen in </a:t>
            </a:r>
            <a:r>
              <a:rPr lang="de-DE" sz="800" baseline="0" dirty="0" err="1" smtClean="0"/>
              <a:t>Sezana</a:t>
            </a:r>
            <a:r>
              <a:rPr lang="de-DE" sz="800" baseline="0" dirty="0" smtClean="0"/>
              <a:t>/Slowenien – 20. März 2014 /  IG Metall Bayern</a:t>
            </a:r>
            <a:endParaRPr lang="de-DE" sz="80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2396" y="6121015"/>
            <a:ext cx="1440192" cy="721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6" r:id="rId4"/>
    <p:sldLayoutId id="214748389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54000" indent="-254000" algn="l" rtl="0" fontAlgn="base">
        <a:lnSpc>
          <a:spcPts val="2200"/>
        </a:lnSpc>
        <a:spcBef>
          <a:spcPts val="1600"/>
        </a:spcBef>
        <a:spcAft>
          <a:spcPct val="0"/>
        </a:spcAft>
        <a:buSzPct val="120000"/>
        <a:buFont typeface="Times" charset="0"/>
        <a:buBlip>
          <a:blip r:embed="rId9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84200" indent="-139700" algn="l" rtl="0" fontAlgn="base">
        <a:lnSpc>
          <a:spcPts val="1600"/>
        </a:lnSpc>
        <a:spcBef>
          <a:spcPts val="800"/>
        </a:spcBef>
        <a:spcAft>
          <a:spcPct val="0"/>
        </a:spcAft>
        <a:buClr>
          <a:srgbClr val="FF0000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2pPr>
      <a:lvl3pPr marL="892175" indent="-117475" algn="l" rtl="0" fontAlgn="base">
        <a:lnSpc>
          <a:spcPts val="1400"/>
        </a:lnSpc>
        <a:spcBef>
          <a:spcPts val="600"/>
        </a:spcBef>
        <a:spcAft>
          <a:spcPct val="0"/>
        </a:spcAft>
        <a:buClr>
          <a:schemeClr val="bg2"/>
        </a:buClr>
        <a:buFont typeface="Wingdings" charset="2"/>
        <a:buChar char="§"/>
        <a:defRPr sz="1200">
          <a:solidFill>
            <a:schemeClr val="tx1"/>
          </a:solidFill>
          <a:latin typeface="+mn-lt"/>
        </a:defRPr>
      </a:lvl3pPr>
      <a:lvl4pPr marL="1311275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4pPr>
      <a:lvl5pPr marL="18081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2653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27225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1797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6369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24" y="188568"/>
            <a:ext cx="6457950" cy="1000274"/>
          </a:xfrm>
        </p:spPr>
        <p:txBody>
          <a:bodyPr/>
          <a:lstStyle/>
          <a:p>
            <a:r>
              <a:rPr lang="de-DE" dirty="0" smtClean="0"/>
              <a:t>Wiener Memorandum Gruppe</a:t>
            </a:r>
            <a:br>
              <a:rPr lang="de-DE" dirty="0" smtClean="0"/>
            </a:br>
            <a:r>
              <a:rPr lang="de-DE" dirty="0" smtClean="0"/>
              <a:t>- Präsidententreffen -</a:t>
            </a:r>
            <a:br>
              <a:rPr lang="de-DE" dirty="0" smtClean="0"/>
            </a:br>
            <a:r>
              <a:rPr lang="de-DE" dirty="0" smtClean="0"/>
              <a:t>20. März 2014 in Slowenien </a:t>
            </a:r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89288"/>
            <a:ext cx="8642350" cy="720096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de-DE" dirty="0" smtClean="0"/>
              <a:t>Länderbericht</a:t>
            </a:r>
            <a:br>
              <a:rPr lang="de-DE" dirty="0" smtClean="0"/>
            </a:br>
            <a:r>
              <a:rPr lang="de-DE" dirty="0" smtClean="0"/>
              <a:t>Deutschland / Bayern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" y="1988808"/>
            <a:ext cx="8595360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156" y="1268712"/>
            <a:ext cx="8421688" cy="49685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Erleichterung der Allgemeinverbindlichkeit von Tarifverträgen: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Unabhängig vom Quorum der tarifgebundenen Beschäftigten bei „Vorliegen eines besonderen öffentlichen Interesses“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Dieses Interesse ist insbesondere gegeben:</a:t>
            </a:r>
          </a:p>
          <a:p>
            <a:pPr lvl="2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Zur Sicherung der Funktionsfähigkeit einer gemeinsamen Einrichtung</a:t>
            </a:r>
          </a:p>
          <a:p>
            <a:pPr lvl="2">
              <a:lnSpc>
                <a:spcPct val="100000"/>
              </a:lnSpc>
              <a:spcAft>
                <a:spcPts val="200"/>
              </a:spcAft>
            </a:pPr>
            <a:r>
              <a:rPr lang="de-DE" dirty="0"/>
              <a:t>Z</a:t>
            </a:r>
            <a:r>
              <a:rPr lang="de-DE" dirty="0" smtClean="0"/>
              <a:t>ur Absicherung der Wirkung tarifvertraglicher Normsetzung gegen wirtschaftliche Fehlentwicklung</a:t>
            </a:r>
          </a:p>
          <a:p>
            <a:pPr lvl="2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50%ige Tarifbindung wird durch eine TV-Partei glaubhaft gemacht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de-DE" dirty="0"/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Zusätzliche Anforderungen der IG Metall am Verfahren: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Ist 50%-Quorum erreicht und stellen die Tarifvertragsparteien (TVP) den Antrag gemeinsam, haben die </a:t>
            </a:r>
            <a:r>
              <a:rPr lang="de-DE" dirty="0" err="1" smtClean="0"/>
              <a:t>antragstelllenden</a:t>
            </a:r>
            <a:r>
              <a:rPr lang="de-DE" dirty="0" smtClean="0"/>
              <a:t> TVP ein Stimmrecht (Aufhebung der Blockade durch den BDA = Arbeitgeber)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de-DE" dirty="0" smtClean="0"/>
              <a:t>Bei Patt im Tarifausschuss entscheidet die zuständige Behörde nach Anhörung der betroffenen Tarifvertragsparteien</a:t>
            </a:r>
          </a:p>
          <a:p>
            <a:pPr marL="482600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59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Werkverträge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rechtswidrige Vertragskonstruktionen bei Werkverträgen zulasten von Arbeitnehmerinnen und Arbeitnehmern sollen verhindert werden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Informations- und Unterrichtungsrechte des Betriebsrats sollen sichergestellt und konkretisiert werden</a:t>
            </a:r>
            <a:r>
              <a:rPr lang="de-DE" dirty="0" smtClean="0"/>
              <a:t>.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de-DE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Im wesentlichen fehlen hier: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Mitbestimmungs- und Vetorecht der Betriebsräte ob ein Einsatz zulässig ist und unter welchen sachlichen Gründen.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Regelungen über Bezahlung, Bedingungen wie z.B. Gleiches Geld für Gleiche Arbeit.</a:t>
            </a:r>
          </a:p>
          <a:p>
            <a:pPr marL="863600" lvl="2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488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Zahl der allgemeinverbindlichen Tarifverträge nach dem Tarifvertragsgesetz betrug:</a:t>
            </a:r>
          </a:p>
          <a:p>
            <a:pPr lvl="1"/>
            <a:r>
              <a:rPr lang="de-DE" dirty="0" smtClean="0"/>
              <a:t>1991	408</a:t>
            </a:r>
          </a:p>
          <a:p>
            <a:pPr lvl="1"/>
            <a:r>
              <a:rPr lang="de-DE" dirty="0" smtClean="0"/>
              <a:t>1995	405</a:t>
            </a:r>
          </a:p>
          <a:p>
            <a:pPr lvl="1"/>
            <a:r>
              <a:rPr lang="de-DE" dirty="0" smtClean="0"/>
              <a:t>1998	347</a:t>
            </a:r>
          </a:p>
          <a:p>
            <a:pPr lvl="1"/>
            <a:r>
              <a:rPr lang="de-DE" dirty="0" smtClean="0"/>
              <a:t>2001	280</a:t>
            </a:r>
          </a:p>
          <a:p>
            <a:pPr lvl="1"/>
            <a:r>
              <a:rPr lang="de-DE" dirty="0" smtClean="0"/>
              <a:t>2007	232</a:t>
            </a:r>
          </a:p>
          <a:p>
            <a:pPr lvl="1"/>
            <a:r>
              <a:rPr lang="de-DE" dirty="0" smtClean="0"/>
              <a:t>2013	239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7884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156" y="1268712"/>
            <a:ext cx="8421688" cy="468039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Abschlagsfreier Rentenzugang mit 63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Voraussetzungen: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d</a:t>
            </a:r>
            <a:r>
              <a:rPr lang="de-DE" dirty="0" smtClean="0"/>
              <a:t>ie Vollendung des 63. Lebensjahres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45 Beitragsjahre (einschließlich Zeiten der Arbeitslosigkeit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frühester Beginn 1. Juli 2014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Besonderheiten: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Das Eintrittsalter für die abschlagsfreie Rente wird parallel mit der </a:t>
            </a:r>
            <a:r>
              <a:rPr lang="de-DE" dirty="0" smtClean="0"/>
              <a:t>Regelaltersgrenze </a:t>
            </a:r>
            <a:r>
              <a:rPr lang="de-DE" dirty="0"/>
              <a:t>jedes Jahr um einen Monat </a:t>
            </a:r>
            <a:r>
              <a:rPr lang="de-DE" dirty="0" smtClean="0"/>
              <a:t>steigen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Solidarische Lebensleistungsrente „für langjährige Versicherte“ mindestens 850 Euro monatlich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Bessere Anerkennung für Kindererziehungszeiten ab dem 1.7.2014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Rentenansprüche von Erwerbsgeminderten sollen verbessert werden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Zurechnungszeit von 60 auf 62 Jahre erhöht</a:t>
            </a:r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595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wird sich die Auftragslage in den nächsten Monaten entwickeln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4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0248560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644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Wird </a:t>
            </a:r>
            <a:r>
              <a:rPr lang="de-DE" dirty="0"/>
              <a:t>im Betrieb aktuell kurz gearbeitet oder ist Kurzarbeit geplant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4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821109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9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wird sich die Zahl der Leiharbeitnehmer in den nächsten Monaten </a:t>
            </a:r>
            <a:r>
              <a:rPr lang="de-DE" dirty="0" smtClean="0"/>
              <a:t>entwickeln</a:t>
            </a:r>
            <a:endParaRPr lang="de-DE" dirty="0"/>
          </a:p>
        </p:txBody>
      </p:sp>
      <p:graphicFrame>
        <p:nvGraphicFramePr>
          <p:cNvPr id="4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5567265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888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werden die auslernenden Azubis übernommen? </a:t>
            </a:r>
          </a:p>
        </p:txBody>
      </p:sp>
      <p:graphicFrame>
        <p:nvGraphicFramePr>
          <p:cNvPr id="5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9089666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39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viele Beschäftigte im Betrieb sind über 60 Jahre?</a:t>
            </a:r>
          </a:p>
        </p:txBody>
      </p:sp>
      <p:graphicFrame>
        <p:nvGraphicFramePr>
          <p:cNvPr id="4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6739955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118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viele laufende </a:t>
            </a:r>
            <a:r>
              <a:rPr lang="de-DE" dirty="0" smtClean="0"/>
              <a:t>Altersteilzeitverträge </a:t>
            </a:r>
            <a:r>
              <a:rPr lang="de-DE" dirty="0"/>
              <a:t>gibt es im Betrieb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4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4080397"/>
              </p:ext>
            </p:extLst>
          </p:nvPr>
        </p:nvGraphicFramePr>
        <p:xfrm>
          <a:off x="250825" y="12684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461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Überblick – Gliederung</a:t>
            </a:r>
            <a:br>
              <a:rPr lang="de-DE" dirty="0" smtClean="0"/>
            </a:br>
            <a:r>
              <a:rPr lang="de-DE" dirty="0" smtClean="0"/>
              <a:t>Länderbericht Deutschland / Bayern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Politische Entwicklungen / Wahlen</a:t>
            </a:r>
          </a:p>
          <a:p>
            <a:pPr lvl="1"/>
            <a:r>
              <a:rPr lang="de-DE" dirty="0" smtClean="0"/>
              <a:t>Aktivitäten der IG Metall</a:t>
            </a:r>
          </a:p>
          <a:p>
            <a:pPr lvl="1"/>
            <a:r>
              <a:rPr lang="de-DE" dirty="0" smtClean="0"/>
              <a:t>Landtagswahlen in Bayern am 15.9.2013</a:t>
            </a:r>
          </a:p>
          <a:p>
            <a:pPr lvl="1"/>
            <a:r>
              <a:rPr lang="de-DE" dirty="0" smtClean="0"/>
              <a:t>Bundestagswahlen am 22.9.2013 / Koalitionsvertrag</a:t>
            </a:r>
          </a:p>
          <a:p>
            <a:r>
              <a:rPr lang="de-DE" dirty="0" smtClean="0"/>
              <a:t>Wirtschaftliche </a:t>
            </a:r>
            <a:r>
              <a:rPr lang="de-DE" smtClean="0"/>
              <a:t>Rahmenbedingungen </a:t>
            </a:r>
            <a:endParaRPr lang="de-DE" dirty="0" smtClean="0"/>
          </a:p>
          <a:p>
            <a:r>
              <a:rPr lang="de-DE" dirty="0" smtClean="0"/>
              <a:t>Tarifpolitik</a:t>
            </a:r>
          </a:p>
          <a:p>
            <a:pPr lvl="1"/>
            <a:r>
              <a:rPr lang="de-DE" dirty="0" smtClean="0"/>
              <a:t>Tarifverhandlung Metall- und Elektroindustrie (Mai 2013)</a:t>
            </a:r>
          </a:p>
          <a:p>
            <a:r>
              <a:rPr lang="de-DE" dirty="0" smtClean="0"/>
              <a:t>Außerordentlicher Gewerkschaftstag am 24./25.11.2013</a:t>
            </a:r>
          </a:p>
          <a:p>
            <a:r>
              <a:rPr lang="de-DE" dirty="0" smtClean="0"/>
              <a:t>Mitgliederentwicklung 2010-2013</a:t>
            </a:r>
          </a:p>
          <a:p>
            <a:r>
              <a:rPr lang="de-DE" dirty="0" smtClean="0"/>
              <a:t>Arbeitsschwerpunkte 2014</a:t>
            </a:r>
          </a:p>
          <a:p>
            <a:pPr lvl="1"/>
            <a:r>
              <a:rPr lang="de-DE" dirty="0" smtClean="0"/>
              <a:t>Wahlen: Betriebsräte, JAV, SB-VL</a:t>
            </a:r>
          </a:p>
          <a:p>
            <a:pPr lvl="1"/>
            <a:r>
              <a:rPr lang="de-DE" dirty="0" smtClean="0"/>
              <a:t>Vorbereitung Tarifbewegung 2015</a:t>
            </a:r>
          </a:p>
          <a:p>
            <a:pPr lvl="1"/>
            <a:r>
              <a:rPr lang="de-DE" dirty="0"/>
              <a:t>Kommunalwahlen in Bayern am 16.3.2014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00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600" dirty="0" smtClean="0"/>
              <a:t>Der Abschluss in Bayern</a:t>
            </a: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 rot="16200000">
            <a:off x="-107773" y="4203530"/>
            <a:ext cx="13997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1050" dirty="0" smtClean="0">
                <a:solidFill>
                  <a:schemeClr val="bg1"/>
                </a:solidFill>
              </a:rPr>
              <a:t>Foto: Hagen Reimer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80" y="2078820"/>
            <a:ext cx="8650239" cy="359244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 rot="16200000">
            <a:off x="-340398" y="4119348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1100" dirty="0">
                <a:solidFill>
                  <a:schemeClr val="bg1"/>
                </a:solidFill>
              </a:rPr>
              <a:t>Foto: Armin Weigel / dpa/</a:t>
            </a:r>
            <a:r>
              <a:rPr lang="de-DE" sz="1100" dirty="0" err="1">
                <a:solidFill>
                  <a:schemeClr val="bg1"/>
                </a:solidFill>
              </a:rPr>
              <a:t>pa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424" y="1268712"/>
            <a:ext cx="864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Unsere Forderung: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5,5 % mehr Geld für 12 Monate</a:t>
            </a:r>
            <a:b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 60 €uro für die Auszubildenden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424" y="5589288"/>
            <a:ext cx="864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Bayern: 170.000 Warnstreikende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Deutschland: 770.000 Warnstreikende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251424" y="278580"/>
            <a:ext cx="6840912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dirty="0" smtClean="0"/>
              <a:t>Ergebnis war nur durch eine</a:t>
            </a:r>
            <a:br>
              <a:rPr lang="de-DE" dirty="0" smtClean="0"/>
            </a:br>
            <a:r>
              <a:rPr lang="de-DE" dirty="0" smtClean="0"/>
              <a:t>massive Warnstreikbeteiligung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098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45" y="1527764"/>
            <a:ext cx="8860223" cy="4616176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 bwMode="auto">
          <a:xfrm>
            <a:off x="250825" y="188913"/>
            <a:ext cx="6842125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Tarifergebnis vom 14./15. Mai 2013</a:t>
            </a:r>
            <a:br>
              <a:rPr lang="de-DE" dirty="0" smtClean="0"/>
            </a:br>
            <a:r>
              <a:rPr lang="de-DE" dirty="0" smtClean="0"/>
              <a:t>Metall- und Elektroindustrie Bayern</a:t>
            </a:r>
            <a:br>
              <a:rPr lang="de-DE" dirty="0" smtClean="0"/>
            </a:br>
            <a:r>
              <a:rPr lang="de-DE" dirty="0" smtClean="0"/>
              <a:t>Kurzer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677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424" y="278580"/>
            <a:ext cx="6840912" cy="666849"/>
          </a:xfrm>
        </p:spPr>
        <p:txBody>
          <a:bodyPr/>
          <a:lstStyle/>
          <a:p>
            <a:r>
              <a:rPr lang="de-DE" dirty="0" smtClean="0"/>
              <a:t>Bewertung</a:t>
            </a:r>
            <a:br>
              <a:rPr lang="de-DE" dirty="0" smtClean="0"/>
            </a:br>
            <a:r>
              <a:rPr lang="de-DE" dirty="0" smtClean="0"/>
              <a:t>Tarifabschluss für Metall- und Elektroindustrie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51424" y="1268712"/>
            <a:ext cx="8641152" cy="4001120"/>
          </a:xfrm>
        </p:spPr>
        <p:txBody>
          <a:bodyPr/>
          <a:lstStyle/>
          <a:p>
            <a:r>
              <a:rPr lang="de-DE" dirty="0">
                <a:latin typeface="Arial" charset="0"/>
              </a:rPr>
              <a:t>Wir gehen davon aus, dass wir damit den verteilungsneutralen Spielraum (Preissteigerungsrate + gesamtwirtschaftliche Produktivität) vollständig ausschöpfen konnten. </a:t>
            </a:r>
          </a:p>
          <a:p>
            <a:r>
              <a:rPr lang="de-DE" dirty="0">
                <a:latin typeface="Arial" charset="0"/>
              </a:rPr>
              <a:t>Dies gilt für die gesamte Laufzeit des Tarifvertrages und auch für die Einzelbetrachtung der Kalenderjahre 2013 und 2014.</a:t>
            </a:r>
          </a:p>
          <a:p>
            <a:r>
              <a:rPr lang="de-DE" dirty="0">
                <a:latin typeface="Arial" charset="0"/>
              </a:rPr>
              <a:t>Dieses Plus im Geldbeutel ist ein Plus für alle! Für die Beschäftigten und ihre Familien bringt das einen kräftigen Reallohnzuwachs!</a:t>
            </a:r>
          </a:p>
          <a:p>
            <a:r>
              <a:rPr lang="de-DE" dirty="0">
                <a:latin typeface="Arial" charset="0"/>
              </a:rPr>
              <a:t>Dieses Plus für die Kaufkraft ist aber auch ein Plus für die Konjunktur in Deutschland – und das sichert Arbeitsplätze!</a:t>
            </a:r>
          </a:p>
          <a:p>
            <a:r>
              <a:rPr lang="de-DE" dirty="0">
                <a:latin typeface="Arial" charset="0"/>
              </a:rPr>
              <a:t>Und nicht zuletzt hat die IG Metall mit dem Abschluss in Bayern ihre tarifpolitischen Durchsetzungs- und Handlungsmöglichkeiten bewiesen und erweitert.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050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Außerordentlicher Gewerkschaftstag</a:t>
            </a:r>
            <a:br>
              <a:rPr lang="de-DE" dirty="0" smtClean="0"/>
            </a:br>
            <a:r>
              <a:rPr lang="de-DE" dirty="0" smtClean="0"/>
              <a:t>24./25. November 2013 in Frankfurt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Bertold </a:t>
            </a:r>
            <a:r>
              <a:rPr lang="de-DE" dirty="0"/>
              <a:t>Huber, </a:t>
            </a:r>
            <a:r>
              <a:rPr lang="de-DE" dirty="0" err="1" smtClean="0"/>
              <a:t>Bertin</a:t>
            </a:r>
            <a:r>
              <a:rPr lang="de-DE" dirty="0" smtClean="0"/>
              <a:t> </a:t>
            </a:r>
            <a:r>
              <a:rPr lang="de-DE" dirty="0"/>
              <a:t>Eichler und </a:t>
            </a:r>
            <a:r>
              <a:rPr lang="de-DE" dirty="0" smtClean="0"/>
              <a:t>Helga </a:t>
            </a:r>
            <a:r>
              <a:rPr lang="de-DE" dirty="0" err="1"/>
              <a:t>Schwitzer</a:t>
            </a:r>
            <a:r>
              <a:rPr lang="de-DE" dirty="0"/>
              <a:t> (3 von </a:t>
            </a:r>
            <a:r>
              <a:rPr lang="de-DE" dirty="0" smtClean="0"/>
              <a:t>7 </a:t>
            </a:r>
            <a:r>
              <a:rPr lang="de-DE" dirty="0" err="1" smtClean="0"/>
              <a:t>gf</a:t>
            </a:r>
            <a:r>
              <a:rPr lang="de-DE" dirty="0" smtClean="0"/>
              <a:t>. VM) </a:t>
            </a:r>
            <a:r>
              <a:rPr lang="de-DE" dirty="0"/>
              <a:t>hören auf</a:t>
            </a:r>
          </a:p>
          <a:p>
            <a:pPr lvl="1"/>
            <a:r>
              <a:rPr lang="de-DE" dirty="0" smtClean="0"/>
              <a:t>Neuer 1</a:t>
            </a:r>
            <a:r>
              <a:rPr lang="de-DE" dirty="0"/>
              <a:t>. </a:t>
            </a:r>
            <a:r>
              <a:rPr lang="de-DE" dirty="0" smtClean="0"/>
              <a:t>Vorsitzender: </a:t>
            </a:r>
            <a:r>
              <a:rPr lang="de-DE" b="1" dirty="0">
                <a:solidFill>
                  <a:srgbClr val="FF0000"/>
                </a:solidFill>
              </a:rPr>
              <a:t>Detlef Wetzel </a:t>
            </a:r>
            <a:r>
              <a:rPr lang="de-DE" dirty="0"/>
              <a:t>(bisher 2. Vorsitzender) werden</a:t>
            </a:r>
          </a:p>
          <a:p>
            <a:pPr lvl="1"/>
            <a:r>
              <a:rPr lang="de-DE" dirty="0" smtClean="0"/>
              <a:t>Neuer 2</a:t>
            </a:r>
            <a:r>
              <a:rPr lang="de-DE" dirty="0"/>
              <a:t>. </a:t>
            </a:r>
            <a:r>
              <a:rPr lang="de-DE" dirty="0" smtClean="0"/>
              <a:t>Vorsitzender: </a:t>
            </a:r>
            <a:r>
              <a:rPr lang="de-DE" b="1" dirty="0">
                <a:solidFill>
                  <a:srgbClr val="FF0000"/>
                </a:solidFill>
              </a:rPr>
              <a:t>Jörg Hofmann </a:t>
            </a:r>
            <a:r>
              <a:rPr lang="de-DE" dirty="0"/>
              <a:t>(bisher Bezirksleiter </a:t>
            </a:r>
            <a:r>
              <a:rPr lang="de-DE" dirty="0" err="1"/>
              <a:t>Ba-Wü</a:t>
            </a:r>
            <a:r>
              <a:rPr lang="de-DE" dirty="0"/>
              <a:t>) werden</a:t>
            </a:r>
          </a:p>
          <a:p>
            <a:pPr lvl="1"/>
            <a:r>
              <a:rPr lang="de-DE" dirty="0" smtClean="0"/>
              <a:t>Neuer Kassierer: Jürgen Kerner </a:t>
            </a:r>
            <a:r>
              <a:rPr lang="de-DE" dirty="0"/>
              <a:t>(bisher gf.VM-Mitglied) werden</a:t>
            </a:r>
          </a:p>
          <a:p>
            <a:pPr lvl="1"/>
            <a:r>
              <a:rPr lang="de-DE" dirty="0" smtClean="0"/>
              <a:t>Neu: </a:t>
            </a:r>
            <a:r>
              <a:rPr lang="de-DE" b="1" dirty="0" smtClean="0">
                <a:solidFill>
                  <a:srgbClr val="FF0000"/>
                </a:solidFill>
              </a:rPr>
              <a:t>Wolfgang </a:t>
            </a:r>
            <a:r>
              <a:rPr lang="de-DE" b="1" dirty="0" err="1">
                <a:solidFill>
                  <a:srgbClr val="FF0000"/>
                </a:solidFill>
              </a:rPr>
              <a:t>Lemb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/>
              <a:t>(VS Erfurt) und </a:t>
            </a:r>
            <a:r>
              <a:rPr lang="de-DE" b="1" dirty="0">
                <a:solidFill>
                  <a:srgbClr val="FF0000"/>
                </a:solidFill>
              </a:rPr>
              <a:t>Irene Schulz </a:t>
            </a:r>
            <a:r>
              <a:rPr lang="de-DE" dirty="0"/>
              <a:t>(BL BBS) </a:t>
            </a:r>
            <a:r>
              <a:rPr lang="de-DE" dirty="0" err="1" smtClean="0"/>
              <a:t>gf</a:t>
            </a:r>
            <a:r>
              <a:rPr lang="de-DE" dirty="0"/>
              <a:t>. </a:t>
            </a:r>
            <a:r>
              <a:rPr lang="de-DE" dirty="0" smtClean="0"/>
              <a:t>VM-Mitglieder</a:t>
            </a:r>
            <a:endParaRPr lang="de-DE" dirty="0"/>
          </a:p>
          <a:p>
            <a:pPr lvl="1"/>
            <a:r>
              <a:rPr lang="de-DE" b="1" dirty="0">
                <a:solidFill>
                  <a:srgbClr val="FF0000"/>
                </a:solidFill>
              </a:rPr>
              <a:t>Christiane Benner </a:t>
            </a:r>
            <a:r>
              <a:rPr lang="de-DE" dirty="0"/>
              <a:t>und </a:t>
            </a:r>
            <a:r>
              <a:rPr lang="de-DE" b="1" dirty="0">
                <a:solidFill>
                  <a:srgbClr val="FF0000"/>
                </a:solidFill>
              </a:rPr>
              <a:t>Hans-Jürgen Urban </a:t>
            </a:r>
            <a:r>
              <a:rPr lang="de-DE" dirty="0"/>
              <a:t>bleiben </a:t>
            </a:r>
            <a:r>
              <a:rPr lang="de-DE" dirty="0" err="1"/>
              <a:t>gf</a:t>
            </a:r>
            <a:r>
              <a:rPr lang="de-DE" dirty="0"/>
              <a:t>. VM-</a:t>
            </a:r>
            <a:r>
              <a:rPr lang="de-DE" dirty="0" err="1"/>
              <a:t>Miglieder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24" y="3158964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20" y="4869192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16" y="3158964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96" y="3429000"/>
            <a:ext cx="1451237" cy="14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08" y="3158964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88" y="3429000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04" y="4869192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12" y="4869192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96" y="4869192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88" y="4869192"/>
            <a:ext cx="1440192" cy="14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1460" y="4239108"/>
            <a:ext cx="8915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B. Huber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61652" y="4239108"/>
            <a:ext cx="9525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B. Eichler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3221820" y="4239108"/>
            <a:ext cx="11913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H. </a:t>
            </a:r>
            <a:r>
              <a:rPr lang="de-DE" sz="1400" dirty="0" err="1" smtClean="0"/>
              <a:t>Schwitzer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207927" y="5949336"/>
            <a:ext cx="9588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D. Wetzel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77555" y="5949336"/>
            <a:ext cx="10999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J. Hofmann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4116587" y="5949336"/>
            <a:ext cx="910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J. Kerner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571751" y="5949336"/>
            <a:ext cx="8723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I. Schulz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092466" y="5949336"/>
            <a:ext cx="8913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W. </a:t>
            </a:r>
            <a:r>
              <a:rPr lang="de-DE" sz="1400" dirty="0" err="1" smtClean="0"/>
              <a:t>Lemb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457941" y="4509144"/>
            <a:ext cx="10999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H.-J. Urban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6952633" y="4509144"/>
            <a:ext cx="9909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400" dirty="0" smtClean="0"/>
              <a:t>C. Benner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11194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1000274"/>
          </a:xfrm>
        </p:spPr>
        <p:txBody>
          <a:bodyPr/>
          <a:lstStyle/>
          <a:p>
            <a:r>
              <a:rPr lang="de-DE" dirty="0" smtClean="0"/>
              <a:t>Mitgliederentwicklung</a:t>
            </a:r>
            <a:br>
              <a:rPr lang="de-DE" dirty="0" smtClean="0"/>
            </a:br>
            <a:r>
              <a:rPr lang="de-DE" dirty="0" smtClean="0"/>
              <a:t>der IG Metall Bayern in 2013</a:t>
            </a:r>
            <a:br>
              <a:rPr lang="de-DE" dirty="0" smtClean="0"/>
            </a:br>
            <a:r>
              <a:rPr lang="de-DE" dirty="0" smtClean="0"/>
              <a:t>- kontinuierliche Verbesserung seit 2010 -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7347123"/>
              </p:ext>
            </p:extLst>
          </p:nvPr>
        </p:nvGraphicFramePr>
        <p:xfrm>
          <a:off x="250825" y="4149096"/>
          <a:ext cx="8642351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9463"/>
                <a:gridCol w="1234475"/>
                <a:gridCol w="1234475"/>
                <a:gridCol w="1234475"/>
                <a:gridCol w="1234475"/>
                <a:gridCol w="1234988"/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</a:t>
                      </a:r>
                      <a:r>
                        <a:rPr lang="de-DE" sz="1600" baseline="0" dirty="0" smtClean="0"/>
                        <a:t> 2010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Neuaufnahmen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17.430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21.584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26.358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21.203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Austritte/Streichung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15.704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15.460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14.857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15.862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833455"/>
              </p:ext>
            </p:extLst>
          </p:nvPr>
        </p:nvGraphicFramePr>
        <p:xfrm>
          <a:off x="251425" y="1628760"/>
          <a:ext cx="864114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8900"/>
                <a:gridCol w="1234450"/>
                <a:gridCol w="1234450"/>
                <a:gridCol w="1234450"/>
                <a:gridCol w="1234450"/>
                <a:gridCol w="1234449"/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</a:t>
                      </a:r>
                      <a:r>
                        <a:rPr lang="de-DE" sz="1600" baseline="0" dirty="0" smtClean="0"/>
                        <a:t> 2010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Dez. 2013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Ggü</a:t>
                      </a:r>
                      <a:r>
                        <a:rPr lang="de-DE" sz="1600" dirty="0" smtClean="0"/>
                        <a:t>. VJ.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Gesamt-Mitglieder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354.389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357.950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366.852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369.421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 0,7 %</a:t>
                      </a:r>
                      <a:endParaRPr lang="de-DE" sz="16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Betriebs-Mitglieder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250.740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259.569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268.560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272.697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 1,5 %</a:t>
                      </a:r>
                      <a:endParaRPr lang="de-DE" sz="16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Jugend (bis 27 Jahre)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44.587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46.643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49.645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50.554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 1,8 %</a:t>
                      </a:r>
                      <a:endParaRPr lang="de-DE" sz="16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Auszubildende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15.188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14.781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15.853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16.813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 6,1%</a:t>
                      </a:r>
                      <a:endParaRPr lang="de-DE" sz="16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92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Unsere Arbeitsschwerpunkte für 2014</a:t>
            </a:r>
            <a:br>
              <a:rPr lang="de-DE" dirty="0" smtClean="0"/>
            </a:br>
            <a:r>
              <a:rPr lang="de-DE" dirty="0" smtClean="0"/>
              <a:t>- Betriebspolitik -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Betriebsratswahlen von März bis Mai 2014</a:t>
            </a:r>
          </a:p>
          <a:p>
            <a:pPr lvl="1"/>
            <a:r>
              <a:rPr lang="de-DE" dirty="0" smtClean="0"/>
              <a:t>In über 1.500 Betrieben der Metall- u. Elektroindustrie, des Handwerks, der Branchen Textil/Bekleidung und Holz/Kunststoff werden Betriebsräte gewählt.</a:t>
            </a:r>
          </a:p>
          <a:p>
            <a:pPr lvl="1"/>
            <a:r>
              <a:rPr lang="de-DE" dirty="0" smtClean="0"/>
              <a:t>Insgesamt werden es über 12.000 Betriebsrats-Mitglieder gewählt. In der Regel müssen sich dazu doppelt so viele Kandidaten und Kandidaten zur Wahl stellen.</a:t>
            </a:r>
            <a:br>
              <a:rPr lang="de-DE" dirty="0" smtClean="0"/>
            </a:br>
            <a:r>
              <a:rPr lang="de-DE" dirty="0" smtClean="0"/>
              <a:t>(zum Vergleich ca. 32.000 Mandate bei der Kommunalwahl am 16.3.2014) </a:t>
            </a:r>
          </a:p>
          <a:p>
            <a:r>
              <a:rPr lang="de-DE" dirty="0" smtClean="0"/>
              <a:t>Unsere Ziele bei den Betriebsrats-Wahlen</a:t>
            </a:r>
          </a:p>
          <a:p>
            <a:pPr lvl="1"/>
            <a:r>
              <a:rPr lang="de-DE" dirty="0" smtClean="0"/>
              <a:t>Mehr Betriebe mit Betriebsräten</a:t>
            </a:r>
          </a:p>
          <a:p>
            <a:pPr lvl="1"/>
            <a:r>
              <a:rPr lang="de-DE" dirty="0" smtClean="0"/>
              <a:t>Anzahl </a:t>
            </a:r>
            <a:r>
              <a:rPr lang="de-DE" dirty="0"/>
              <a:t>der BR-Gremien stabilisieren, erhöhen</a:t>
            </a:r>
          </a:p>
          <a:p>
            <a:pPr lvl="1"/>
            <a:r>
              <a:rPr lang="de-DE" dirty="0"/>
              <a:t>Organisationsgrad der </a:t>
            </a:r>
            <a:r>
              <a:rPr lang="de-DE" dirty="0" smtClean="0"/>
              <a:t>Betriebsratsmitglieder erhöhen</a:t>
            </a:r>
          </a:p>
          <a:p>
            <a:pPr lvl="1"/>
            <a:r>
              <a:rPr lang="de-DE" dirty="0" smtClean="0"/>
              <a:t>Inhaltliche Themen an die Ergebnisse der Beschäftigtenbefragung ausrichten</a:t>
            </a:r>
            <a:endParaRPr lang="de-DE" dirty="0"/>
          </a:p>
          <a:p>
            <a:r>
              <a:rPr lang="de-DE" dirty="0" smtClean="0"/>
              <a:t>Im Herbst : Wahlen der JAV und Schwerbehinderter-Vertretung</a:t>
            </a:r>
          </a:p>
          <a:p>
            <a:pPr lvl="1"/>
            <a:r>
              <a:rPr lang="de-DE" dirty="0" smtClean="0"/>
              <a:t>In über 550 Betrieben ca. 1.650 Jugend- und Auszubildendenvertreter/innen</a:t>
            </a:r>
          </a:p>
          <a:p>
            <a:pPr lvl="1"/>
            <a:r>
              <a:rPr lang="de-DE" dirty="0" smtClean="0"/>
              <a:t>In über 500 Betrieben Schwerbehinderten-Vertretungen</a:t>
            </a:r>
          </a:p>
        </p:txBody>
      </p:sp>
    </p:spTree>
    <p:extLst>
      <p:ext uri="{BB962C8B-B14F-4D97-AF65-F5344CB8AC3E}">
        <p14:creationId xmlns:p14="http://schemas.microsoft.com/office/powerpoint/2010/main" xmlns="" val="1196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/>
              <a:t>Unsere Arbeitsschwerpunkte für 2014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Tarifpolitik -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Vorbereitung Tarifrunde Metall- und Elektroindustrie </a:t>
            </a:r>
            <a:r>
              <a:rPr lang="de-DE" dirty="0" smtClean="0"/>
              <a:t>2015</a:t>
            </a:r>
          </a:p>
          <a:p>
            <a:r>
              <a:rPr lang="de-DE" dirty="0" smtClean="0"/>
              <a:t>Die Diskussion beginnen wir jetzt. Die meist genannten Themen</a:t>
            </a:r>
            <a:br>
              <a:rPr lang="de-DE" dirty="0" smtClean="0"/>
            </a:br>
            <a:r>
              <a:rPr lang="de-DE" dirty="0" smtClean="0"/>
              <a:t>in unserer Beschäftigtenbefragung sind:</a:t>
            </a:r>
            <a:endParaRPr lang="de-DE" dirty="0"/>
          </a:p>
          <a:p>
            <a:pPr lvl="1"/>
            <a:r>
              <a:rPr lang="de-DE" dirty="0" smtClean="0"/>
              <a:t>Flexible Altersübergänge, tarifliche Altersteilzeit-Regelungen</a:t>
            </a:r>
          </a:p>
          <a:p>
            <a:pPr lvl="1"/>
            <a:r>
              <a:rPr lang="de-DE" dirty="0" smtClean="0"/>
              <a:t>Qualifizierungs- und Weiterbildungszeit</a:t>
            </a:r>
          </a:p>
          <a:p>
            <a:pPr lvl="1"/>
            <a:r>
              <a:rPr lang="de-DE" dirty="0" smtClean="0"/>
              <a:t>Mehr Zeit für Familie, Kinder und Pflege</a:t>
            </a:r>
          </a:p>
          <a:p>
            <a:pPr lvl="1"/>
            <a:r>
              <a:rPr lang="de-DE" dirty="0" smtClean="0"/>
              <a:t>Mehr geregelte Arbeitszeit und Flexibilisierung für die Arbeitnehmer (z.B. Arbeitszeitkonten)</a:t>
            </a:r>
          </a:p>
          <a:p>
            <a:pPr lvl="1"/>
            <a:r>
              <a:rPr lang="de-DE" dirty="0" smtClean="0"/>
              <a:t>Alternsgerechtes Arbeiten</a:t>
            </a:r>
            <a:endParaRPr lang="de-DE" dirty="0"/>
          </a:p>
          <a:p>
            <a:r>
              <a:rPr lang="de-DE" dirty="0"/>
              <a:t>Konkrete Forderungsdiskussion:</a:t>
            </a:r>
          </a:p>
          <a:p>
            <a:pPr lvl="1"/>
            <a:r>
              <a:rPr lang="de-DE" dirty="0" smtClean="0"/>
              <a:t>Vor der Sommerpause: Beschlussfassung „Qualitative Forderungen“</a:t>
            </a:r>
          </a:p>
          <a:p>
            <a:pPr lvl="1"/>
            <a:r>
              <a:rPr lang="de-DE" dirty="0" smtClean="0"/>
              <a:t>Nach der Sommerpause: Beginn Verhandlungen „Qualitative Forderungen“</a:t>
            </a:r>
          </a:p>
          <a:p>
            <a:pPr lvl="1"/>
            <a:r>
              <a:rPr lang="de-DE" dirty="0" smtClean="0"/>
              <a:t>November 2014: Beschlüsse zu Entgelt-Forderung</a:t>
            </a:r>
          </a:p>
          <a:p>
            <a:pPr lvl="1"/>
            <a:r>
              <a:rPr lang="de-DE" dirty="0" smtClean="0"/>
              <a:t>Aufnahme der Entgelt-Tarifverhandlungen bis 17. Dezember 2014</a:t>
            </a:r>
          </a:p>
          <a:p>
            <a:pPr lvl="1"/>
            <a:r>
              <a:rPr lang="de-DE" dirty="0" smtClean="0"/>
              <a:t>Friedenspflicht bis Ende Januar 2015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369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Kommunal- und Europawahl</a:t>
            </a:r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7928" y="4149096"/>
            <a:ext cx="4321175" cy="1080144"/>
          </a:xfrm>
          <a:prstGeom prst="rect">
            <a:avLst/>
          </a:prstGeom>
        </p:spPr>
        <p:txBody>
          <a:bodyPr/>
          <a:lstStyle>
            <a:lvl1pPr marL="292100" indent="-2921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FF0000"/>
              </a:buClr>
              <a:buFont typeface="Wingdings" charset="0"/>
              <a:buChar char=""/>
              <a:defRPr sz="2000" b="1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3100" indent="-19050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Times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0"/>
              </a:defRPr>
            </a:lvl2pPr>
            <a:lvl3pPr marL="1054100" indent="-190500" algn="l" rtl="0" eaLnBrk="1" fontAlgn="base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Wingdings" charset="0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0"/>
              </a:defRPr>
            </a:lvl3pPr>
            <a:lvl4pPr marL="1489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5963" indent="-30638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43163" indent="-30638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2900363" indent="-30638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3357563" indent="-30638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3814763" indent="-30638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pPr algn="ctr">
              <a:buFont typeface="Times" charset="0"/>
              <a:buNone/>
            </a:pPr>
            <a:r>
              <a:rPr lang="de-DE" sz="2400" smtClean="0"/>
              <a:t>Kommunalwahlen Bayern</a:t>
            </a:r>
          </a:p>
          <a:p>
            <a:pPr algn="ctr">
              <a:buFont typeface="Times" charset="0"/>
              <a:buNone/>
            </a:pPr>
            <a:r>
              <a:rPr lang="de-DE" sz="2400" smtClean="0"/>
              <a:t>16. März 2014</a:t>
            </a:r>
            <a:r>
              <a:rPr lang="de-DE" smtClean="0"/>
              <a:t/>
            </a:r>
            <a:br>
              <a:rPr lang="de-DE" smtClean="0"/>
            </a:br>
            <a:endParaRPr 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4383" y="4149096"/>
            <a:ext cx="4321175" cy="10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SzPct val="120000"/>
              <a:buFont typeface="Times" charset="0"/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139700" algn="l" rtl="0" fontAlgn="base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2175" indent="-117475" algn="l" rtl="0" fontAlgn="base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311275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</a:defRPr>
            </a:lvl4pPr>
            <a:lvl5pPr marL="1808163" indent="-306388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</a:defRPr>
            </a:lvl5pPr>
            <a:lvl6pPr marL="22653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7225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1797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6369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de-DE" sz="2400" dirty="0" smtClean="0"/>
              <a:t>Europawahl</a:t>
            </a:r>
          </a:p>
          <a:p>
            <a:pPr algn="ctr">
              <a:buFont typeface="Times" charset="0"/>
              <a:buNone/>
            </a:pPr>
            <a:r>
              <a:rPr lang="de-DE" sz="2400" dirty="0" smtClean="0"/>
              <a:t>25. Mai 2014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96" y="1628760"/>
            <a:ext cx="2880383" cy="207888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20" y="1628760"/>
            <a:ext cx="2880384" cy="209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1520" y="5229240"/>
            <a:ext cx="7200960" cy="7386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254000" indent="-254000" algn="l" rtl="0" fontAlgn="base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SzPct val="120000"/>
              <a:buFont typeface="Times" charset="0"/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139700" algn="l" rtl="0" fontAlgn="base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2175" indent="-117475" algn="l" rtl="0" fontAlgn="base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311275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</a:defRPr>
            </a:lvl4pPr>
            <a:lvl5pPr marL="1808163" indent="-306388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</a:defRPr>
            </a:lvl5pPr>
            <a:lvl6pPr marL="22653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7225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1797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6369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" charset="0"/>
              <a:buNone/>
            </a:pPr>
            <a:r>
              <a:rPr lang="de-DE" sz="2400" dirty="0" smtClean="0">
                <a:solidFill>
                  <a:schemeClr val="bg1"/>
                </a:solidFill>
              </a:rPr>
              <a:t>Kein lästiges Übel!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" charset="0"/>
              <a:buNone/>
            </a:pPr>
            <a:r>
              <a:rPr lang="de-DE" sz="2400" dirty="0" smtClean="0">
                <a:solidFill>
                  <a:schemeClr val="bg1"/>
                </a:solidFill>
              </a:rPr>
              <a:t>Sondern politisch sauwichtig für uns 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Kommunalwahl am 16.3.2014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Wahlbeteiligung sinkt: ca. -1,6 % (auf niedrigem Niveau: 54,9)</a:t>
            </a:r>
            <a:br>
              <a:rPr lang="de-DE" dirty="0" smtClean="0"/>
            </a:br>
            <a:r>
              <a:rPr lang="de-DE" dirty="0" smtClean="0"/>
              <a:t>in den kreisfreien Oberbürgermeister-Städten: -4,1 % (auf 43,8 %)</a:t>
            </a:r>
            <a:br>
              <a:rPr lang="de-DE" dirty="0" smtClean="0"/>
            </a:br>
            <a:r>
              <a:rPr lang="de-DE" dirty="0" smtClean="0"/>
              <a:t>in den Landkreisen: +1,1 % (auf 59,7 %)</a:t>
            </a:r>
          </a:p>
          <a:p>
            <a:r>
              <a:rPr lang="de-DE" dirty="0" smtClean="0"/>
              <a:t>München: Stichwahl (SPD 40 % - CSU 36 %)</a:t>
            </a:r>
            <a:br>
              <a:rPr lang="de-DE" dirty="0" smtClean="0"/>
            </a:br>
            <a:r>
              <a:rPr lang="de-DE" dirty="0" smtClean="0"/>
              <a:t>Nürnberg: SPD-Kandidat mit 67,1 %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Augsburg: CSU-Kandidat mit 52,8 %</a:t>
            </a:r>
          </a:p>
          <a:p>
            <a:r>
              <a:rPr lang="de-DE" dirty="0" smtClean="0"/>
              <a:t>In Städten mehr Kandidaten und mehr Listen (Zersplitterung:</a:t>
            </a:r>
            <a:br>
              <a:rPr lang="de-DE" dirty="0" smtClean="0"/>
            </a:br>
            <a:r>
              <a:rPr lang="de-DE" dirty="0" smtClean="0"/>
              <a:t>Beispiel in Augsburg: 11 Listen im Stadtrat!)</a:t>
            </a:r>
          </a:p>
          <a:p>
            <a:r>
              <a:rPr lang="de-DE" dirty="0" smtClean="0"/>
              <a:t>Sinkflug für die FDP setzt sich fort,</a:t>
            </a:r>
            <a:br>
              <a:rPr lang="de-DE" dirty="0" smtClean="0"/>
            </a:br>
            <a:r>
              <a:rPr lang="de-DE" dirty="0" smtClean="0"/>
              <a:t>aber ansteigen der </a:t>
            </a:r>
            <a:r>
              <a:rPr lang="de-DE" dirty="0" err="1" smtClean="0"/>
              <a:t>AfD</a:t>
            </a:r>
            <a:r>
              <a:rPr lang="de-DE" dirty="0" smtClean="0"/>
              <a:t> ist zu beobachten</a:t>
            </a:r>
          </a:p>
        </p:txBody>
      </p:sp>
    </p:spTree>
    <p:extLst>
      <p:ext uri="{BB962C8B-B14F-4D97-AF65-F5344CB8AC3E}">
        <p14:creationId xmlns:p14="http://schemas.microsoft.com/office/powerpoint/2010/main" xmlns="" val="485193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Europawahl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Deutschland hat 96 </a:t>
            </a:r>
            <a:r>
              <a:rPr lang="de-DE" dirty="0" err="1"/>
              <a:t>VertreterInnen</a:t>
            </a:r>
            <a:r>
              <a:rPr lang="de-DE" dirty="0"/>
              <a:t> zu wählen</a:t>
            </a:r>
            <a:br>
              <a:rPr lang="de-DE" dirty="0"/>
            </a:br>
            <a:r>
              <a:rPr lang="de-DE" dirty="0"/>
              <a:t>(-3 wg. Beitritt Kroatien: Parlament bleibt bei 751 </a:t>
            </a:r>
            <a:r>
              <a:rPr lang="de-DE" dirty="0" err="1"/>
              <a:t>MdEP</a:t>
            </a:r>
            <a:r>
              <a:rPr lang="de-DE" dirty="0"/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3-Prozent-Sperrklausel</a:t>
            </a:r>
            <a:r>
              <a:rPr lang="de-DE" dirty="0"/>
              <a:t> </a:t>
            </a:r>
            <a:r>
              <a:rPr lang="de-DE" dirty="0" smtClean="0"/>
              <a:t>vom Verfassungsgericht gekippt !!!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Dadurch können kleinere Parteien den Sprung ins EP schaffen!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Bisher schlechte Wahlbeteiligung</a:t>
            </a:r>
            <a:br>
              <a:rPr lang="de-DE" dirty="0"/>
            </a:br>
            <a:r>
              <a:rPr lang="de-DE" dirty="0"/>
              <a:t>und Protestwahlen (Politik- und Europaverdrossenheit)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Gefahren durch </a:t>
            </a:r>
            <a:r>
              <a:rPr lang="de-DE" dirty="0" smtClean="0"/>
              <a:t>europafeindliche </a:t>
            </a:r>
            <a:r>
              <a:rPr lang="de-DE" dirty="0"/>
              <a:t>Parteien (z.B. </a:t>
            </a:r>
            <a:r>
              <a:rPr lang="de-DE" dirty="0" err="1"/>
              <a:t>AfD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und Konzentration der Europa-Rechten (Wilders, Le Pen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Unser Motto:</a:t>
            </a:r>
            <a:br>
              <a:rPr lang="de-DE" dirty="0"/>
            </a:br>
            <a:r>
              <a:rPr lang="de-DE" dirty="0"/>
              <a:t>„Für ein Europa mit Zukunft – sozial, gerecht, demokratisch“ Politikwechsel für Arbeitnehmerinnen und Arbeitnehmer in </a:t>
            </a:r>
            <a:r>
              <a:rPr lang="de-DE" dirty="0" smtClean="0"/>
              <a:t>Europa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Wahltermin ist der 25. Mai 2014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023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IG Metall hat ihre Themen in die Wahlkämpfe zur Landtags- + Bundestagswahl eingebracht!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Fortführen der Kampagne </a:t>
            </a:r>
            <a:br>
              <a:rPr lang="de-DE" dirty="0" smtClean="0"/>
            </a:br>
            <a:r>
              <a:rPr lang="de-DE" dirty="0" smtClean="0"/>
              <a:t>„Arbeit: sicher und fair!“</a:t>
            </a:r>
          </a:p>
          <a:p>
            <a:pPr lvl="1"/>
            <a:r>
              <a:rPr lang="de-DE" dirty="0" smtClean="0"/>
              <a:t>Bundesweite Beschäftigtenbefragung im Februar/März 2013 durchgeführt</a:t>
            </a:r>
          </a:p>
          <a:p>
            <a:pPr lvl="1"/>
            <a:r>
              <a:rPr lang="de-DE" dirty="0" smtClean="0"/>
              <a:t>Über 123.000 Menschen (Ziel: 70.000) in Bayern befragt über 514.000 in Deutschland</a:t>
            </a:r>
          </a:p>
          <a:p>
            <a:r>
              <a:rPr lang="de-DE" dirty="0" smtClean="0"/>
              <a:t>Wir wollen einen Kurswechsel für eine andere Politik!</a:t>
            </a:r>
          </a:p>
          <a:p>
            <a:pPr lvl="1"/>
            <a:r>
              <a:rPr lang="de-DE" dirty="0" smtClean="0"/>
              <a:t>„Kurswechsel“-Veranstaltungen in 4 Orten in Bayern mit ca.500 bis 2.000 Teilnehmenden je </a:t>
            </a:r>
            <a:r>
              <a:rPr lang="de-DE" dirty="0"/>
              <a:t>Veranstaltung </a:t>
            </a:r>
            <a:r>
              <a:rPr lang="de-DE" dirty="0" smtClean="0"/>
              <a:t>(haben besseren Besuch erwartet)</a:t>
            </a:r>
          </a:p>
          <a:p>
            <a:r>
              <a:rPr lang="de-DE" dirty="0" smtClean="0"/>
              <a:t>Eigene Zeitung „Kurswechsel“ (in Bayern 300.000 Exemplare)</a:t>
            </a:r>
          </a:p>
          <a:p>
            <a:endParaRPr lang="de-DE" dirty="0"/>
          </a:p>
          <a:p>
            <a:r>
              <a:rPr lang="de-DE" dirty="0" smtClean="0"/>
              <a:t>Verschiedene Aktivitäten „Wählen gehen!“</a:t>
            </a:r>
          </a:p>
          <a:p>
            <a:pPr lvl="1"/>
            <a:r>
              <a:rPr lang="de-DE" dirty="0" smtClean="0"/>
              <a:t>Clip über YouTube wurde fast 2 Millionenmal angeklickt ! (Starkes Presse-Echo)</a:t>
            </a:r>
          </a:p>
          <a:p>
            <a:pPr lvl="1"/>
            <a:r>
              <a:rPr lang="de-DE" dirty="0" smtClean="0"/>
              <a:t>Plakate, Zeitungs-Anzeigen (5 verschiedene Themen), Faltflyer, etc.</a:t>
            </a:r>
            <a:br>
              <a:rPr lang="de-DE" dirty="0" smtClean="0"/>
            </a:b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xmlns="" val="10996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Europawahl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 Was können wir tun ?-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Nutzung der Bezirks-</a:t>
            </a:r>
            <a:r>
              <a:rPr lang="de-DE" dirty="0" smtClean="0"/>
              <a:t>/VS-Seiten </a:t>
            </a:r>
            <a:r>
              <a:rPr lang="de-DE" dirty="0"/>
              <a:t>in der METALL-Zeitung</a:t>
            </a:r>
            <a:br>
              <a:rPr lang="de-DE" dirty="0"/>
            </a:br>
            <a:r>
              <a:rPr lang="de-DE" dirty="0"/>
              <a:t>Nr. 4 (Anfang April) und Nr. 5 (Anfang Mai)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Interviews mit bayerischen </a:t>
            </a:r>
            <a:r>
              <a:rPr lang="de-DE" dirty="0" err="1"/>
              <a:t>MdEP</a:t>
            </a:r>
            <a:r>
              <a:rPr lang="de-DE" dirty="0"/>
              <a:t>-Kandidaten zu unseren EU-Themen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Interviews mit BR-Vorsitzende: „Warum Europa für uns wichtig ist?“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Beispiele europäischer Zusammenarbeit: z.B. in EBR und SEC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Foliensatz und/oder Infobroschüre (10-20 Seiten)</a:t>
            </a:r>
            <a:br>
              <a:rPr lang="de-DE" dirty="0"/>
            </a:br>
            <a:r>
              <a:rPr lang="de-DE" dirty="0"/>
              <a:t>„Reaktionäre und neoliberale Gefahren für Europa“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err="1"/>
              <a:t>AfD</a:t>
            </a:r>
            <a:r>
              <a:rPr lang="de-DE" dirty="0"/>
              <a:t> keine Alternative für Europa! (Aussagen und Zitate)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In Vielfalt geeint statt weitere Spaltung durch Separatismus, Populismus und </a:t>
            </a:r>
            <a:r>
              <a:rPr lang="de-DE" dirty="0" smtClean="0"/>
              <a:t>Nationalismus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Vielfältige Veranstaltungen in den Verwaltungsstellen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547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51424" y="1988808"/>
            <a:ext cx="8641152" cy="1320800"/>
          </a:xfrm>
        </p:spPr>
        <p:txBody>
          <a:bodyPr/>
          <a:lstStyle/>
          <a:p>
            <a:pPr algn="ctr"/>
            <a:r>
              <a:rPr lang="de-DE" dirty="0"/>
              <a:t>Vielen Dank für </a:t>
            </a:r>
            <a:r>
              <a:rPr lang="de-DE" dirty="0" smtClean="0"/>
              <a:t>Eure Aufmerksamkeit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Wir stehen zur Diskussion</a:t>
            </a:r>
            <a:br>
              <a:rPr lang="de-DE" dirty="0"/>
            </a:br>
            <a:r>
              <a:rPr lang="de-DE" dirty="0"/>
              <a:t>und für Nachfragen zur Verfügung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Bundestagswahl DEUTSCHLAND am 22.9.2013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8748"/>
            <a:ext cx="8642350" cy="40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2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Bundestagswahl DEUTSCHLAND am 22.9.2013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93" y="1988808"/>
            <a:ext cx="4302070" cy="315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08"/>
            <a:ext cx="4313391" cy="316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Bundestagswahl DEUTSCHLAND am 22.9.2013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60"/>
            <a:ext cx="8642350" cy="37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46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666849"/>
          </a:xfrm>
        </p:spPr>
        <p:txBody>
          <a:bodyPr/>
          <a:lstStyle/>
          <a:p>
            <a:r>
              <a:rPr lang="de-DE" dirty="0" smtClean="0"/>
              <a:t>Nach der Bundestagswahl</a:t>
            </a:r>
            <a:br>
              <a:rPr lang="de-DE" dirty="0" smtClean="0"/>
            </a:br>
            <a:r>
              <a:rPr lang="de-DE" dirty="0" smtClean="0"/>
              <a:t>der Weg zur großen Koalition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Koalitionsverhandlungen in insgesamt 16 Arbeitsgruppen</a:t>
            </a:r>
          </a:p>
          <a:p>
            <a:r>
              <a:rPr lang="de-DE" dirty="0" smtClean="0"/>
              <a:t>Ergebnis SPD-Mitgliederentscheid</a:t>
            </a:r>
            <a:br>
              <a:rPr lang="de-DE" dirty="0" smtClean="0"/>
            </a:br>
            <a:r>
              <a:rPr lang="de-DE" dirty="0" smtClean="0"/>
              <a:t>Von 474.820 Mitgliedern beteiligten sich gültig 369.680 (= 78 %)</a:t>
            </a:r>
            <a:br>
              <a:rPr lang="de-DE" dirty="0" smtClean="0"/>
            </a:br>
            <a:r>
              <a:rPr lang="de-DE" dirty="0" smtClean="0"/>
              <a:t>Mit JA stimmten: 75,96 % - mit NEIN stimmten: 23,95 %</a:t>
            </a:r>
          </a:p>
          <a:p>
            <a:r>
              <a:rPr lang="de-DE" dirty="0" smtClean="0"/>
              <a:t>86 Tage nach der Wahl: Neue Bundesregierung: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Bundeskanzlerin: Merkel (CDU)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Vizekanzler: Gabriel (SPD)</a:t>
            </a:r>
            <a:br>
              <a:rPr lang="de-DE" dirty="0" smtClean="0"/>
            </a:br>
            <a:r>
              <a:rPr lang="de-DE" dirty="0" smtClean="0"/>
              <a:t>Gesamt: CDU (7) – SPD (6) – CSU (3)</a:t>
            </a:r>
          </a:p>
        </p:txBody>
      </p:sp>
    </p:spTree>
    <p:extLst>
      <p:ext uri="{BB962C8B-B14F-4D97-AF65-F5344CB8AC3E}">
        <p14:creationId xmlns:p14="http://schemas.microsoft.com/office/powerpoint/2010/main" xmlns="" val="998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Koalitionsvertrag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Flächendeckender Mindestlohn von 8,50 €: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Wird zum 1.1.2015 </a:t>
            </a:r>
            <a:r>
              <a:rPr lang="de-DE" dirty="0" smtClean="0"/>
              <a:t>eingeführt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Tarifliche </a:t>
            </a:r>
            <a:r>
              <a:rPr lang="de-DE" dirty="0"/>
              <a:t>Abweichungen sind durch Tarifverträge „repräsentativer Tarifpartner“ </a:t>
            </a:r>
            <a:r>
              <a:rPr lang="de-DE" dirty="0" smtClean="0"/>
              <a:t>bis </a:t>
            </a:r>
            <a:r>
              <a:rPr lang="de-DE" dirty="0"/>
              <a:t>31.12.2016 zulässig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/>
              <a:t>Höhe wird erstmals zum 10.6.2017 mit Wirkung zum 1.1.2018 von einer Kommission der Tarifpartner überprüft, ggf. angepasst und über eine Rechtsverordnung für allgemeinverbindlich erklärt</a:t>
            </a:r>
          </a:p>
          <a:p>
            <a:pPr marL="48260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de-DE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DE" dirty="0" smtClean="0"/>
              <a:t>Die alten Widerstandskräfte stellen sich auf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Sie streben Ausnahmeregelungen unter anderem für Rentner, </a:t>
            </a:r>
            <a:r>
              <a:rPr lang="de-DE" dirty="0" err="1" smtClean="0"/>
              <a:t>PraktikantInnen</a:t>
            </a:r>
            <a:r>
              <a:rPr lang="de-DE" dirty="0" smtClean="0"/>
              <a:t>, Auszubildende, Ostländer, usw. an.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Die Arbeitgeber drohen offen mit Verfassungsklage.</a:t>
            </a:r>
          </a:p>
          <a:p>
            <a:pPr marL="482600" lvl="1" indent="0">
              <a:spcAft>
                <a:spcPts val="3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714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M_BezirkBayern_schlank">
  <a:themeElements>
    <a:clrScheme name="IGM_BezirkBayern_sch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GM_BezirkBayern_sch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118800" rIns="126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118800" rIns="126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GM_BezirkBayern_sch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M_BezirkBayern_sch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M_BezirkBayern_sch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M_BezirkBayern_sch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M_BezirkBayern_sch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M_BezirkBayern_sch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M_BezirkBayern_sch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 Metall">
    <a:dk1>
      <a:srgbClr val="000000"/>
    </a:dk1>
    <a:lt1>
      <a:srgbClr val="FFFFFF"/>
    </a:lt1>
    <a:dk2>
      <a:srgbClr val="000000"/>
    </a:dk2>
    <a:lt2>
      <a:srgbClr val="808080"/>
    </a:lt2>
    <a:accent1>
      <a:srgbClr val="00B050"/>
    </a:accent1>
    <a:accent2>
      <a:srgbClr val="333399"/>
    </a:accent2>
    <a:accent3>
      <a:srgbClr val="FF0000"/>
    </a:accent3>
    <a:accent4>
      <a:srgbClr val="000000"/>
    </a:accent4>
    <a:accent5>
      <a:srgbClr val="4C6600"/>
    </a:accent5>
    <a:accent6>
      <a:srgbClr val="2D2D8A"/>
    </a:accent6>
    <a:hlink>
      <a:srgbClr val="009999"/>
    </a:hlink>
    <a:folHlink>
      <a:srgbClr val="99CC00"/>
    </a:folHlink>
  </a:clrScheme>
  <a:fontScheme name="Le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G Metall">
    <a:dk1>
      <a:srgbClr val="000000"/>
    </a:dk1>
    <a:lt1>
      <a:srgbClr val="FFFFFF"/>
    </a:lt1>
    <a:dk2>
      <a:srgbClr val="000000"/>
    </a:dk2>
    <a:lt2>
      <a:srgbClr val="808080"/>
    </a:lt2>
    <a:accent1>
      <a:srgbClr val="00B050"/>
    </a:accent1>
    <a:accent2>
      <a:srgbClr val="333399"/>
    </a:accent2>
    <a:accent3>
      <a:srgbClr val="FF0000"/>
    </a:accent3>
    <a:accent4>
      <a:srgbClr val="000000"/>
    </a:accent4>
    <a:accent5>
      <a:srgbClr val="4C6600"/>
    </a:accent5>
    <a:accent6>
      <a:srgbClr val="2D2D8A"/>
    </a:accent6>
    <a:hlink>
      <a:srgbClr val="009999"/>
    </a:hlink>
    <a:folHlink>
      <a:srgbClr val="99CC00"/>
    </a:folHlink>
  </a:clrScheme>
  <a:fontScheme name="Le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G Metall">
    <a:dk1>
      <a:srgbClr val="000000"/>
    </a:dk1>
    <a:lt1>
      <a:srgbClr val="FFFFFF"/>
    </a:lt1>
    <a:dk2>
      <a:srgbClr val="000000"/>
    </a:dk2>
    <a:lt2>
      <a:srgbClr val="808080"/>
    </a:lt2>
    <a:accent1>
      <a:srgbClr val="00B050"/>
    </a:accent1>
    <a:accent2>
      <a:srgbClr val="333399"/>
    </a:accent2>
    <a:accent3>
      <a:srgbClr val="FF0000"/>
    </a:accent3>
    <a:accent4>
      <a:srgbClr val="000000"/>
    </a:accent4>
    <a:accent5>
      <a:srgbClr val="4C6600"/>
    </a:accent5>
    <a:accent6>
      <a:srgbClr val="2D2D8A"/>
    </a:accent6>
    <a:hlink>
      <a:srgbClr val="009999"/>
    </a:hlink>
    <a:folHlink>
      <a:srgbClr val="99CC00"/>
    </a:folHlink>
  </a:clrScheme>
  <a:fontScheme name="Le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G Metall">
    <a:dk1>
      <a:srgbClr val="000000"/>
    </a:dk1>
    <a:lt1>
      <a:srgbClr val="FFFFFF"/>
    </a:lt1>
    <a:dk2>
      <a:srgbClr val="000000"/>
    </a:dk2>
    <a:lt2>
      <a:srgbClr val="808080"/>
    </a:lt2>
    <a:accent1>
      <a:srgbClr val="00B050"/>
    </a:accent1>
    <a:accent2>
      <a:srgbClr val="333399"/>
    </a:accent2>
    <a:accent3>
      <a:srgbClr val="FF0000"/>
    </a:accent3>
    <a:accent4>
      <a:srgbClr val="000000"/>
    </a:accent4>
    <a:accent5>
      <a:srgbClr val="4C6600"/>
    </a:accent5>
    <a:accent6>
      <a:srgbClr val="2D2D8A"/>
    </a:accent6>
    <a:hlink>
      <a:srgbClr val="009999"/>
    </a:hlink>
    <a:folHlink>
      <a:srgbClr val="99CC00"/>
    </a:folHlink>
  </a:clrScheme>
  <a:fontScheme name="Le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1153</Words>
  <Application>Microsoft Office PowerPoint</Application>
  <PresentationFormat>Diaprojekcija na zaslonu (4:3)</PresentationFormat>
  <Paragraphs>297</Paragraphs>
  <Slides>31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IGM_BezirkBayern_schlank</vt:lpstr>
      <vt:lpstr>Wiener Memorandum Gruppe - Präsidententreffen - 20. März 2014 in Slowenien </vt:lpstr>
      <vt:lpstr>Überblick – Gliederung Länderbericht Deutschland / Bayern</vt:lpstr>
      <vt:lpstr>IG Metall hat ihre Themen in die Wahlkämpfe zur Landtags- + Bundestagswahl eingebracht!</vt:lpstr>
      <vt:lpstr>Diapozitiv 4</vt:lpstr>
      <vt:lpstr>Bundestagswahl DEUTSCHLAND am 22.9.2013</vt:lpstr>
      <vt:lpstr>Bundestagswahl DEUTSCHLAND am 22.9.2013</vt:lpstr>
      <vt:lpstr>Bundestagswahl DEUTSCHLAND am 22.9.2013</vt:lpstr>
      <vt:lpstr>Nach der Bundestagswahl der Weg zur großen Koalition</vt:lpstr>
      <vt:lpstr>Koalitionsvertrag </vt:lpstr>
      <vt:lpstr>Koalitionsvertrag </vt:lpstr>
      <vt:lpstr>Koalitionsvertrag </vt:lpstr>
      <vt:lpstr>Koalitionsvertrag</vt:lpstr>
      <vt:lpstr>Koalitionsvertrag </vt:lpstr>
      <vt:lpstr>Wie wird sich die Auftragslage in den nächsten Monaten entwickeln?</vt:lpstr>
      <vt:lpstr>Wird im Betrieb aktuell kurz gearbeitet oder ist Kurzarbeit geplant?</vt:lpstr>
      <vt:lpstr>Wie wird sich die Zahl der Leiharbeitnehmer in den nächsten Monaten entwickeln</vt:lpstr>
      <vt:lpstr>Wie werden die auslernenden Azubis übernommen? </vt:lpstr>
      <vt:lpstr>Wie viele Beschäftigte im Betrieb sind über 60 Jahre?</vt:lpstr>
      <vt:lpstr>Wie viele laufende Altersteilzeitverträge gibt es im Betrieb?</vt:lpstr>
      <vt:lpstr>Diapozitiv 20</vt:lpstr>
      <vt:lpstr>Diapozitiv 21</vt:lpstr>
      <vt:lpstr>Bewertung Tarifabschluss für Metall- und Elektroindustrie</vt:lpstr>
      <vt:lpstr>Außerordentlicher Gewerkschaftstag 24./25. November 2013 in Frankfurt</vt:lpstr>
      <vt:lpstr>Mitgliederentwicklung der IG Metall Bayern in 2013 - kontinuierliche Verbesserung seit 2010 -</vt:lpstr>
      <vt:lpstr>Unsere Arbeitsschwerpunkte für 2014 - Betriebspolitik -</vt:lpstr>
      <vt:lpstr>Unsere Arbeitsschwerpunkte für 2014 - Tarifpolitik -</vt:lpstr>
      <vt:lpstr>Kommunal- und Europawahl</vt:lpstr>
      <vt:lpstr>Kommunalwahl am 16.3.2014</vt:lpstr>
      <vt:lpstr>Europawahl  </vt:lpstr>
      <vt:lpstr>Europawahl - Was können wir tun ?-</vt:lpstr>
      <vt:lpstr>Vielen Dank für Eure Aufmerksamkeit  Wir stehen zur Diskussion und für Nachfragen zur Verfügung</vt:lpstr>
    </vt:vector>
  </TitlesOfParts>
  <Company>IG Metall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Knuth, Michael</dc:creator>
  <cp:lastModifiedBy>Brane</cp:lastModifiedBy>
  <cp:revision>100</cp:revision>
  <cp:lastPrinted>2014-03-17T16:45:26Z</cp:lastPrinted>
  <dcterms:created xsi:type="dcterms:W3CDTF">2011-02-03T13:15:19Z</dcterms:created>
  <dcterms:modified xsi:type="dcterms:W3CDTF">2014-03-24T10:29:57Z</dcterms:modified>
</cp:coreProperties>
</file>