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67" r:id="rId4"/>
    <p:sldId id="268" r:id="rId5"/>
    <p:sldId id="269" r:id="rId6"/>
    <p:sldId id="271" r:id="rId7"/>
    <p:sldId id="272" r:id="rId8"/>
    <p:sldId id="273" r:id="rId9"/>
    <p:sldId id="274" r:id="rId10"/>
    <p:sldId id="275" r:id="rId11"/>
    <p:sldId id="26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nationals</a:t>
            </a:r>
            <a:endParaRPr lang="hu-H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Munka1!$B$2:$B$7</c:f>
              <c:numCache>
                <c:formatCode>General</c:formatCode>
                <c:ptCount val="6"/>
                <c:pt idx="0">
                  <c:v>161800</c:v>
                </c:pt>
                <c:pt idx="1">
                  <c:v>180000</c:v>
                </c:pt>
                <c:pt idx="2">
                  <c:v>199500</c:v>
                </c:pt>
                <c:pt idx="3">
                  <c:v>194500</c:v>
                </c:pt>
                <c:pt idx="4">
                  <c:v>202500</c:v>
                </c:pt>
                <c:pt idx="5">
                  <c:v>226000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9D-43BB-B10B-F8136B8BE994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Men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Munka1!$C$2:$C$7</c:f>
              <c:numCache>
                <c:formatCode>General</c:formatCode>
                <c:ptCount val="6"/>
                <c:pt idx="0">
                  <c:v>92800</c:v>
                </c:pt>
                <c:pt idx="1">
                  <c:v>105600</c:v>
                </c:pt>
                <c:pt idx="2">
                  <c:v>117000</c:v>
                </c:pt>
                <c:pt idx="3">
                  <c:v>112000</c:v>
                </c:pt>
                <c:pt idx="4">
                  <c:v>115000</c:v>
                </c:pt>
                <c:pt idx="5">
                  <c:v>126500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9D-43BB-B10B-F8136B8BE994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Women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Munka1!$D$2:$D$7</c:f>
              <c:numCache>
                <c:formatCode>General</c:formatCode>
                <c:ptCount val="6"/>
                <c:pt idx="0">
                  <c:v>69000</c:v>
                </c:pt>
                <c:pt idx="1">
                  <c:v>75000</c:v>
                </c:pt>
                <c:pt idx="2">
                  <c:v>83000</c:v>
                </c:pt>
                <c:pt idx="3">
                  <c:v>82000</c:v>
                </c:pt>
                <c:pt idx="4">
                  <c:v>87000</c:v>
                </c:pt>
                <c:pt idx="5">
                  <c:v>100000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9D-43BB-B10B-F8136B8BE994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Munka1!$E$2:$E$7</c:f>
              <c:numCache>
                <c:formatCode>General</c:formatCode>
                <c:ptCount val="6"/>
                <c:pt idx="0">
                  <c:v>104000</c:v>
                </c:pt>
                <c:pt idx="1">
                  <c:v>117500</c:v>
                </c:pt>
                <c:pt idx="2">
                  <c:v>131200</c:v>
                </c:pt>
                <c:pt idx="3">
                  <c:v>124400</c:v>
                </c:pt>
                <c:pt idx="4">
                  <c:v>131400</c:v>
                </c:pt>
                <c:pt idx="5">
                  <c:v>144000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9D-43BB-B10B-F8136B8BE994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Asia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Munka1!$A$2:$A$7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Munka1!$F$2:$F$7</c:f>
              <c:numCache>
                <c:formatCode>General</c:formatCode>
                <c:ptCount val="6"/>
                <c:pt idx="0">
                  <c:v>45000</c:v>
                </c:pt>
                <c:pt idx="1">
                  <c:v>49000</c:v>
                </c:pt>
                <c:pt idx="2">
                  <c:v>53000</c:v>
                </c:pt>
                <c:pt idx="3">
                  <c:v>54700</c:v>
                </c:pt>
                <c:pt idx="4">
                  <c:v>55000</c:v>
                </c:pt>
                <c:pt idx="5">
                  <c:v>65000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49D-43BB-B10B-F8136B8BE994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Munka1!$A$2:$A$7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Munka1!$G$2:$G$7</c:f>
              <c:numCache>
                <c:formatCode>General</c:formatCode>
                <c:ptCount val="6"/>
                <c:pt idx="0">
                  <c:v>6300</c:v>
                </c:pt>
                <c:pt idx="1">
                  <c:v>6600</c:v>
                </c:pt>
                <c:pt idx="2">
                  <c:v>7200</c:v>
                </c:pt>
                <c:pt idx="3">
                  <c:v>7700</c:v>
                </c:pt>
                <c:pt idx="4">
                  <c:v>8000</c:v>
                </c:pt>
                <c:pt idx="5">
                  <c:v>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49D-43BB-B10B-F8136B8BE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5974223"/>
        <c:axId val="1865976303"/>
      </c:lineChart>
      <c:catAx>
        <c:axId val="186597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65976303"/>
        <c:crosses val="autoZero"/>
        <c:auto val="1"/>
        <c:lblAlgn val="ctr"/>
        <c:lblOffset val="100"/>
        <c:noMultiLvlLbl val="0"/>
      </c:catAx>
      <c:valAx>
        <c:axId val="1865976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6597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employees</a:t>
            </a:r>
            <a:r>
              <a:rPr lang="hu-HU" dirty="0" smtClean="0"/>
              <a:t> – </a:t>
            </a:r>
            <a:r>
              <a:rPr lang="hu-HU" dirty="0" err="1" smtClean="0"/>
              <a:t>compared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nationals</a:t>
            </a:r>
            <a:endParaRPr lang="hu-H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Employees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Munka1!$B$2:$B$7</c:f>
              <c:numCache>
                <c:formatCode>General</c:formatCode>
                <c:ptCount val="6"/>
                <c:pt idx="0">
                  <c:v>48000</c:v>
                </c:pt>
                <c:pt idx="1">
                  <c:v>66000</c:v>
                </c:pt>
                <c:pt idx="2">
                  <c:v>78000</c:v>
                </c:pt>
                <c:pt idx="3">
                  <c:v>71200</c:v>
                </c:pt>
                <c:pt idx="4">
                  <c:v>74000</c:v>
                </c:pt>
                <c:pt idx="5">
                  <c:v>85000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88-4100-B276-0299981BD212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All foreign nationals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Munka1!$C$2:$C$7</c:f>
              <c:numCache>
                <c:formatCode>General</c:formatCode>
                <c:ptCount val="6"/>
                <c:pt idx="0">
                  <c:v>161800</c:v>
                </c:pt>
                <c:pt idx="1">
                  <c:v>180000</c:v>
                </c:pt>
                <c:pt idx="2">
                  <c:v>200000</c:v>
                </c:pt>
                <c:pt idx="3">
                  <c:v>194000</c:v>
                </c:pt>
                <c:pt idx="4">
                  <c:v>202000</c:v>
                </c:pt>
                <c:pt idx="5">
                  <c:v>226000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88-4100-B276-0299981BD2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0457327"/>
        <c:axId val="1910454831"/>
      </c:lineChart>
      <c:catAx>
        <c:axId val="1910457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10454831"/>
        <c:crosses val="autoZero"/>
        <c:auto val="1"/>
        <c:lblAlgn val="ctr"/>
        <c:lblOffset val="100"/>
        <c:noMultiLvlLbl val="0"/>
      </c:catAx>
      <c:valAx>
        <c:axId val="1910454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1045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2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58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966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5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39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63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347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814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506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38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0A5864-4094-499D-856F-306E455CCCCB}" type="datetimeFigureOut">
              <a:rPr lang="hu-HU" smtClean="0"/>
              <a:t>2023. 11. 05.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E05910-6A4E-4C76-BE73-99BE072355AF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14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400" b="1" dirty="0" err="1" smtClean="0">
                <a:solidFill>
                  <a:schemeClr val="tx2"/>
                </a:solidFill>
              </a:rPr>
              <a:t>Foreign</a:t>
            </a:r>
            <a:r>
              <a:rPr lang="hu-HU" sz="5400" b="1" dirty="0" smtClean="0">
                <a:solidFill>
                  <a:schemeClr val="tx2"/>
                </a:solidFill>
              </a:rPr>
              <a:t> </a:t>
            </a:r>
            <a:r>
              <a:rPr lang="hu-HU" sz="5400" b="1" dirty="0" err="1" smtClean="0">
                <a:solidFill>
                  <a:schemeClr val="tx2"/>
                </a:solidFill>
              </a:rPr>
              <a:t>workers</a:t>
            </a:r>
            <a:r>
              <a:rPr lang="hu-HU" sz="5400" b="1" dirty="0" smtClean="0">
                <a:solidFill>
                  <a:schemeClr val="tx2"/>
                </a:solidFill>
              </a:rPr>
              <a:t> in Hungary</a:t>
            </a:r>
            <a:br>
              <a:rPr lang="hu-HU" sz="5400" b="1" dirty="0" smtClean="0">
                <a:solidFill>
                  <a:schemeClr val="tx2"/>
                </a:solidFill>
              </a:rPr>
            </a:br>
            <a:r>
              <a:rPr lang="hu-HU" sz="5400" b="1" dirty="0" smtClean="0">
                <a:solidFill>
                  <a:schemeClr val="tx2"/>
                </a:solidFill>
              </a:rPr>
              <a:t/>
            </a:r>
            <a:br>
              <a:rPr lang="hu-HU" sz="5400" b="1" dirty="0" smtClean="0">
                <a:solidFill>
                  <a:schemeClr val="tx2"/>
                </a:solidFill>
              </a:rPr>
            </a:br>
            <a:r>
              <a:rPr lang="hu-HU" sz="4000" b="1" dirty="0" err="1" smtClean="0">
                <a:solidFill>
                  <a:schemeClr val="tx2"/>
                </a:solidFill>
              </a:rPr>
              <a:t>Statistical</a:t>
            </a:r>
            <a:r>
              <a:rPr lang="hu-HU" sz="4000" b="1" dirty="0" smtClean="0">
                <a:solidFill>
                  <a:schemeClr val="tx2"/>
                </a:solidFill>
              </a:rPr>
              <a:t> </a:t>
            </a:r>
            <a:r>
              <a:rPr lang="hu-HU" sz="4000" b="1" dirty="0" err="1" smtClean="0">
                <a:solidFill>
                  <a:schemeClr val="tx2"/>
                </a:solidFill>
              </a:rPr>
              <a:t>data</a:t>
            </a:r>
            <a:r>
              <a:rPr lang="hu-HU" sz="4000" b="1" dirty="0" smtClean="0">
                <a:solidFill>
                  <a:schemeClr val="tx2"/>
                </a:solidFill>
              </a:rPr>
              <a:t/>
            </a:r>
            <a:br>
              <a:rPr lang="hu-HU" sz="4000" b="1" dirty="0" smtClean="0">
                <a:solidFill>
                  <a:schemeClr val="tx2"/>
                </a:solidFill>
              </a:rPr>
            </a:br>
            <a:r>
              <a:rPr lang="hu-HU" sz="4000" b="1" dirty="0" err="1" smtClean="0">
                <a:solidFill>
                  <a:schemeClr val="tx2"/>
                </a:solidFill>
              </a:rPr>
              <a:t>Legal</a:t>
            </a:r>
            <a:r>
              <a:rPr lang="hu-HU" sz="4000" b="1" dirty="0" smtClean="0">
                <a:solidFill>
                  <a:schemeClr val="tx2"/>
                </a:solidFill>
              </a:rPr>
              <a:t> </a:t>
            </a:r>
            <a:r>
              <a:rPr lang="hu-HU" sz="4000" b="1" dirty="0" err="1" smtClean="0">
                <a:solidFill>
                  <a:schemeClr val="tx2"/>
                </a:solidFill>
              </a:rPr>
              <a:t>background</a:t>
            </a:r>
            <a:r>
              <a:rPr lang="hu-HU" sz="4000" b="1" dirty="0" smtClean="0">
                <a:solidFill>
                  <a:schemeClr val="tx2"/>
                </a:solidFill>
              </a:rPr>
              <a:t/>
            </a:r>
            <a:br>
              <a:rPr lang="hu-HU" sz="4000" b="1" dirty="0" smtClean="0">
                <a:solidFill>
                  <a:schemeClr val="tx2"/>
                </a:solidFill>
              </a:rPr>
            </a:br>
            <a:r>
              <a:rPr lang="hu-HU" sz="4000" b="1" dirty="0" err="1" smtClean="0">
                <a:solidFill>
                  <a:schemeClr val="tx2"/>
                </a:solidFill>
              </a:rPr>
              <a:t>Organizing</a:t>
            </a:r>
            <a:endParaRPr lang="hu-HU" sz="4000" b="1" dirty="0">
              <a:solidFill>
                <a:schemeClr val="tx2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sz="3600" dirty="0">
              <a:solidFill>
                <a:schemeClr val="tx2"/>
              </a:solidFill>
            </a:endParaRPr>
          </a:p>
        </p:txBody>
      </p:sp>
      <p:pic>
        <p:nvPicPr>
          <p:cNvPr id="5" name="Kép 4" descr="vas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14866" y="178229"/>
            <a:ext cx="1440160" cy="130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3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Organizing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 </a:t>
            </a:r>
            <a:r>
              <a:rPr lang="hu-HU" dirty="0" err="1" smtClean="0"/>
              <a:t>Earlier</a:t>
            </a:r>
            <a:r>
              <a:rPr lang="hu-HU" dirty="0" smtClean="0"/>
              <a:t> </a:t>
            </a:r>
            <a:r>
              <a:rPr lang="hu-HU" dirty="0" err="1" smtClean="0"/>
              <a:t>experiences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Serbian</a:t>
            </a:r>
            <a:r>
              <a:rPr lang="hu-HU" dirty="0" smtClean="0"/>
              <a:t> and </a:t>
            </a:r>
            <a:r>
              <a:rPr lang="hu-HU" dirty="0" err="1" smtClean="0"/>
              <a:t>Ukranian</a:t>
            </a:r>
            <a:r>
              <a:rPr lang="hu-HU" dirty="0" smtClean="0"/>
              <a:t> </a:t>
            </a:r>
            <a:r>
              <a:rPr lang="hu-HU" dirty="0" err="1" smtClean="0"/>
              <a:t>workers</a:t>
            </a:r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successes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Filipino</a:t>
            </a:r>
            <a:r>
              <a:rPr lang="hu-HU" dirty="0" smtClean="0"/>
              <a:t> </a:t>
            </a:r>
            <a:r>
              <a:rPr lang="hu-HU" dirty="0" err="1" smtClean="0"/>
              <a:t>workers</a:t>
            </a:r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</a:t>
            </a:r>
            <a:r>
              <a:rPr lang="hu-HU" dirty="0" err="1" smtClean="0"/>
              <a:t>Problem</a:t>
            </a:r>
            <a:r>
              <a:rPr lang="hu-HU" dirty="0" smtClean="0"/>
              <a:t> is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temporary</a:t>
            </a:r>
            <a:r>
              <a:rPr lang="hu-HU" dirty="0" smtClean="0"/>
              <a:t> status (less </a:t>
            </a:r>
            <a:r>
              <a:rPr lang="hu-HU" dirty="0" err="1" smtClean="0"/>
              <a:t>protection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them</a:t>
            </a:r>
            <a:r>
              <a:rPr lang="hu-HU" dirty="0" smtClean="0"/>
              <a:t>, less </a:t>
            </a:r>
            <a:r>
              <a:rPr lang="hu-HU" dirty="0" err="1" smtClean="0"/>
              <a:t>rights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trade </a:t>
            </a:r>
            <a:r>
              <a:rPr lang="hu-HU" dirty="0" err="1" smtClean="0"/>
              <a:t>unions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represent</a:t>
            </a:r>
            <a:r>
              <a:rPr lang="hu-HU" dirty="0" smtClean="0"/>
              <a:t> </a:t>
            </a:r>
            <a:r>
              <a:rPr lang="hu-HU" dirty="0" err="1" smtClean="0"/>
              <a:t>them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064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err="1" smtClean="0">
                <a:solidFill>
                  <a:schemeClr val="tx2"/>
                </a:solidFill>
              </a:rPr>
              <a:t>Thank</a:t>
            </a:r>
            <a:r>
              <a:rPr lang="hu-HU" b="1" dirty="0" smtClean="0">
                <a:solidFill>
                  <a:schemeClr val="tx2"/>
                </a:solidFill>
              </a:rPr>
              <a:t> </a:t>
            </a:r>
            <a:r>
              <a:rPr lang="hu-HU" b="1" dirty="0" err="1" smtClean="0">
                <a:solidFill>
                  <a:schemeClr val="tx2"/>
                </a:solidFill>
              </a:rPr>
              <a:t>you</a:t>
            </a:r>
            <a:r>
              <a:rPr lang="hu-HU" b="1" dirty="0" smtClean="0">
                <a:solidFill>
                  <a:schemeClr val="tx2"/>
                </a:solidFill>
              </a:rPr>
              <a:t>!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93328"/>
            <a:ext cx="10058400" cy="1143000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5" name="Kép 4" descr="vas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9990" y="95906"/>
            <a:ext cx="3554258" cy="321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7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Brief</a:t>
            </a:r>
            <a:r>
              <a:rPr lang="hu-HU" dirty="0" smtClean="0"/>
              <a:t> </a:t>
            </a:r>
            <a:r>
              <a:rPr lang="hu-HU" dirty="0" err="1" smtClean="0"/>
              <a:t>history</a:t>
            </a:r>
            <a:r>
              <a:rPr lang="hu-HU" dirty="0" smtClean="0"/>
              <a:t> –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joining</a:t>
            </a:r>
            <a:r>
              <a:rPr lang="hu-HU" dirty="0" smtClean="0"/>
              <a:t> EU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 In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past</a:t>
            </a:r>
            <a:endParaRPr lang="hu-H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/>
              <a:t>Hungarian</a:t>
            </a:r>
            <a:r>
              <a:rPr lang="hu-HU" sz="2200" dirty="0"/>
              <a:t> </a:t>
            </a:r>
            <a:r>
              <a:rPr lang="hu-HU" sz="2200" dirty="0" err="1"/>
              <a:t>workers</a:t>
            </a:r>
            <a:r>
              <a:rPr lang="hu-HU" sz="2200" dirty="0"/>
              <a:t> </a:t>
            </a:r>
            <a:r>
              <a:rPr lang="hu-HU" sz="2200" dirty="0" err="1" smtClean="0"/>
              <a:t>went</a:t>
            </a:r>
            <a:r>
              <a:rPr lang="hu-HU" sz="2200" dirty="0" smtClean="0"/>
              <a:t> </a:t>
            </a:r>
            <a:r>
              <a:rPr lang="hu-HU" sz="2200" dirty="0" err="1" smtClean="0"/>
              <a:t>to</a:t>
            </a:r>
            <a:r>
              <a:rPr lang="hu-HU" sz="2200" dirty="0" smtClean="0"/>
              <a:t> </a:t>
            </a:r>
            <a:r>
              <a:rPr lang="hu-HU" sz="2200" dirty="0" err="1"/>
              <a:t>Austria</a:t>
            </a:r>
            <a:r>
              <a:rPr lang="hu-HU" sz="2200" dirty="0"/>
              <a:t> and </a:t>
            </a:r>
            <a:r>
              <a:rPr lang="hu-HU" sz="2200" dirty="0" err="1"/>
              <a:t>Germany</a:t>
            </a:r>
            <a:r>
              <a:rPr lang="hu-HU" sz="2200" dirty="0"/>
              <a:t> </a:t>
            </a:r>
            <a:r>
              <a:rPr lang="hu-HU" sz="2200" dirty="0">
                <a:sym typeface="Wingdings" panose="05000000000000000000" pitchFamily="2" charset="2"/>
              </a:rPr>
              <a:t> </a:t>
            </a:r>
            <a:r>
              <a:rPr lang="hu-HU" sz="2200" dirty="0" err="1">
                <a:sym typeface="Wingdings" panose="05000000000000000000" pitchFamily="2" charset="2"/>
              </a:rPr>
              <a:t>shortage</a:t>
            </a:r>
            <a:endParaRPr lang="hu-HU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/>
              <a:t>Workers</a:t>
            </a:r>
            <a:r>
              <a:rPr lang="hu-HU" sz="2200" dirty="0"/>
              <a:t> </a:t>
            </a:r>
            <a:r>
              <a:rPr lang="hu-HU" sz="2200" dirty="0" err="1"/>
              <a:t>from</a:t>
            </a:r>
            <a:r>
              <a:rPr lang="hu-HU" sz="2200" dirty="0"/>
              <a:t> </a:t>
            </a:r>
            <a:r>
              <a:rPr lang="hu-HU" sz="2200" dirty="0" err="1"/>
              <a:t>neighboring</a:t>
            </a:r>
            <a:r>
              <a:rPr lang="hu-HU" sz="2200" dirty="0"/>
              <a:t> </a:t>
            </a:r>
            <a:r>
              <a:rPr lang="hu-HU" sz="2200" dirty="0" err="1"/>
              <a:t>countries</a:t>
            </a:r>
            <a:r>
              <a:rPr lang="hu-HU" sz="2200" dirty="0"/>
              <a:t> (</a:t>
            </a:r>
            <a:r>
              <a:rPr lang="hu-HU" sz="2200" dirty="0" err="1"/>
              <a:t>Romania</a:t>
            </a:r>
            <a:r>
              <a:rPr lang="hu-HU" sz="2200" dirty="0"/>
              <a:t>, </a:t>
            </a:r>
            <a:r>
              <a:rPr lang="hu-HU" sz="2200" dirty="0" err="1"/>
              <a:t>Slovakia</a:t>
            </a:r>
            <a:r>
              <a:rPr lang="hu-HU" sz="2200" dirty="0"/>
              <a:t>), </a:t>
            </a:r>
            <a:r>
              <a:rPr lang="hu-HU" sz="2200" dirty="0" err="1"/>
              <a:t>mainly</a:t>
            </a:r>
            <a:r>
              <a:rPr lang="hu-HU" sz="2200" dirty="0"/>
              <a:t> </a:t>
            </a:r>
            <a:r>
              <a:rPr lang="hu-HU" sz="2200" dirty="0" err="1"/>
              <a:t>Hungarian</a:t>
            </a:r>
            <a:r>
              <a:rPr lang="hu-HU" sz="2200" dirty="0"/>
              <a:t> </a:t>
            </a:r>
            <a:r>
              <a:rPr lang="hu-HU" sz="2200" dirty="0" err="1"/>
              <a:t>nationals</a:t>
            </a:r>
            <a:endParaRPr lang="hu-HU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/>
              <a:t>Wages</a:t>
            </a:r>
            <a:r>
              <a:rPr lang="hu-HU" sz="2200" dirty="0"/>
              <a:t> </a:t>
            </a:r>
            <a:r>
              <a:rPr lang="hu-HU" sz="2200" dirty="0" err="1"/>
              <a:t>became</a:t>
            </a:r>
            <a:r>
              <a:rPr lang="hu-HU" sz="2200" dirty="0"/>
              <a:t> </a:t>
            </a:r>
            <a:r>
              <a:rPr lang="hu-HU" sz="2200" dirty="0" err="1"/>
              <a:t>the</a:t>
            </a:r>
            <a:r>
              <a:rPr lang="hu-HU" sz="2200" dirty="0"/>
              <a:t> </a:t>
            </a:r>
            <a:r>
              <a:rPr lang="hu-HU" sz="2200" dirty="0" err="1"/>
              <a:t>same</a:t>
            </a:r>
            <a:r>
              <a:rPr lang="hu-HU" sz="2200" dirty="0"/>
              <a:t> </a:t>
            </a:r>
            <a:r>
              <a:rPr lang="hu-HU" sz="2200" dirty="0" err="1"/>
              <a:t>or</a:t>
            </a:r>
            <a:r>
              <a:rPr lang="hu-HU" sz="2200" dirty="0"/>
              <a:t> </a:t>
            </a:r>
            <a:r>
              <a:rPr lang="hu-HU" sz="2200" dirty="0" err="1"/>
              <a:t>better</a:t>
            </a:r>
            <a:r>
              <a:rPr lang="hu-HU" sz="22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/>
              <a:t>Outside</a:t>
            </a:r>
            <a:r>
              <a:rPr lang="hu-HU" sz="2200" dirty="0"/>
              <a:t> of Europe: </a:t>
            </a:r>
            <a:r>
              <a:rPr lang="hu-HU" sz="2200" dirty="0" err="1"/>
              <a:t>Serbia</a:t>
            </a:r>
            <a:r>
              <a:rPr lang="hu-HU" sz="2200" dirty="0"/>
              <a:t>, </a:t>
            </a:r>
            <a:r>
              <a:rPr lang="hu-HU" sz="2200" dirty="0" err="1"/>
              <a:t>Ukraine</a:t>
            </a:r>
            <a:r>
              <a:rPr lang="hu-HU" sz="2200" dirty="0"/>
              <a:t> (</a:t>
            </a:r>
            <a:r>
              <a:rPr lang="hu-HU" sz="2200" dirty="0" err="1"/>
              <a:t>first</a:t>
            </a:r>
            <a:r>
              <a:rPr lang="hu-HU" sz="2200" dirty="0"/>
              <a:t> </a:t>
            </a:r>
            <a:r>
              <a:rPr lang="hu-HU" sz="2200" dirty="0" err="1"/>
              <a:t>Hungarians</a:t>
            </a:r>
            <a:r>
              <a:rPr lang="hu-HU" sz="2200" dirty="0"/>
              <a:t> </a:t>
            </a:r>
            <a:r>
              <a:rPr lang="hu-HU" sz="2200" dirty="0" err="1"/>
              <a:t>then</a:t>
            </a:r>
            <a:r>
              <a:rPr lang="hu-HU" sz="2200" dirty="0"/>
              <a:t> </a:t>
            </a:r>
            <a:r>
              <a:rPr lang="hu-HU" sz="2200" dirty="0" err="1"/>
              <a:t>the</a:t>
            </a:r>
            <a:r>
              <a:rPr lang="hu-HU" sz="2200" dirty="0"/>
              <a:t> </a:t>
            </a:r>
            <a:r>
              <a:rPr lang="hu-HU" sz="2200" dirty="0" err="1"/>
              <a:t>others</a:t>
            </a:r>
            <a:r>
              <a:rPr lang="hu-HU" sz="22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/>
              <a:t>Hungary is </a:t>
            </a:r>
            <a:r>
              <a:rPr lang="hu-HU" sz="2200" dirty="0" err="1"/>
              <a:t>not</a:t>
            </a:r>
            <a:r>
              <a:rPr lang="hu-HU" sz="2200" dirty="0"/>
              <a:t> </a:t>
            </a:r>
            <a:r>
              <a:rPr lang="hu-HU" sz="2200" dirty="0" err="1"/>
              <a:t>as</a:t>
            </a:r>
            <a:r>
              <a:rPr lang="hu-HU" sz="2200" dirty="0"/>
              <a:t> </a:t>
            </a:r>
            <a:r>
              <a:rPr lang="hu-HU" sz="2200" dirty="0" err="1"/>
              <a:t>attractive</a:t>
            </a:r>
            <a:r>
              <a:rPr lang="hu-HU" sz="2200" dirty="0"/>
              <a:t>, </a:t>
            </a:r>
            <a:r>
              <a:rPr lang="hu-HU" sz="2200" dirty="0" err="1" smtClean="0"/>
              <a:t>competitive</a:t>
            </a:r>
            <a:r>
              <a:rPr lang="hu-HU" sz="2200" dirty="0" smtClean="0"/>
              <a:t> (</a:t>
            </a:r>
            <a:r>
              <a:rPr lang="hu-HU" sz="2200" dirty="0" err="1" smtClean="0"/>
              <a:t>low</a:t>
            </a:r>
            <a:r>
              <a:rPr lang="hu-HU" sz="2200" dirty="0" smtClean="0"/>
              <a:t> </a:t>
            </a:r>
            <a:r>
              <a:rPr lang="hu-HU" sz="2200" dirty="0" err="1" smtClean="0"/>
              <a:t>wages</a:t>
            </a:r>
            <a:r>
              <a:rPr lang="hu-HU" sz="2200" dirty="0" smtClean="0"/>
              <a:t>, </a:t>
            </a:r>
            <a:r>
              <a:rPr lang="hu-HU" sz="2200" dirty="0" err="1" smtClean="0"/>
              <a:t>weak</a:t>
            </a:r>
            <a:r>
              <a:rPr lang="hu-HU" sz="2200" dirty="0" smtClean="0"/>
              <a:t> HUF): </a:t>
            </a:r>
            <a:r>
              <a:rPr lang="hu-HU" sz="2200" dirty="0" err="1"/>
              <a:t>workers</a:t>
            </a:r>
            <a:r>
              <a:rPr lang="hu-HU" sz="2200" dirty="0"/>
              <a:t> </a:t>
            </a:r>
            <a:r>
              <a:rPr lang="hu-HU" sz="2200" dirty="0" err="1"/>
              <a:t>from</a:t>
            </a:r>
            <a:r>
              <a:rPr lang="hu-HU" sz="2200" dirty="0"/>
              <a:t> </a:t>
            </a:r>
            <a:r>
              <a:rPr lang="hu-HU" sz="2200" dirty="0" err="1"/>
              <a:t>further</a:t>
            </a:r>
            <a:r>
              <a:rPr lang="hu-HU" sz="2200" dirty="0"/>
              <a:t> </a:t>
            </a:r>
            <a:r>
              <a:rPr lang="hu-HU" sz="2200" dirty="0" err="1" smtClean="0"/>
              <a:t>away</a:t>
            </a:r>
            <a:endParaRPr lang="hu-HU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Labor </a:t>
            </a:r>
            <a:r>
              <a:rPr lang="hu-HU" sz="2400" dirty="0" err="1" smtClean="0"/>
              <a:t>shortage</a:t>
            </a:r>
            <a:r>
              <a:rPr lang="hu-HU" sz="2400" dirty="0" smtClean="0"/>
              <a:t> </a:t>
            </a:r>
            <a:r>
              <a:rPr lang="hu-HU" sz="2400" dirty="0" err="1" smtClean="0"/>
              <a:t>threatens</a:t>
            </a:r>
            <a:r>
              <a:rPr lang="hu-HU" sz="2400" dirty="0" smtClean="0"/>
              <a:t> </a:t>
            </a:r>
            <a:r>
              <a:rPr lang="hu-HU" sz="2400" dirty="0" err="1" smtClean="0"/>
              <a:t>growth</a:t>
            </a:r>
            <a:r>
              <a:rPr lang="hu-HU" sz="2400" dirty="0" smtClean="0"/>
              <a:t> (</a:t>
            </a:r>
            <a:r>
              <a:rPr lang="hu-HU" sz="2400" dirty="0" err="1" smtClean="0"/>
              <a:t>future</a:t>
            </a:r>
            <a:r>
              <a:rPr lang="hu-HU" sz="2400" dirty="0" smtClean="0"/>
              <a:t> </a:t>
            </a:r>
            <a:r>
              <a:rPr lang="hu-HU" sz="2400" dirty="0" err="1" smtClean="0"/>
              <a:t>FDIs</a:t>
            </a:r>
            <a:r>
              <a:rPr lang="hu-HU" sz="2400" dirty="0" smtClean="0"/>
              <a:t>, </a:t>
            </a:r>
            <a:r>
              <a:rPr lang="hu-HU" sz="2400" dirty="0" err="1" smtClean="0"/>
              <a:t>threat</a:t>
            </a:r>
            <a:r>
              <a:rPr lang="hu-HU" sz="2400" dirty="0" smtClean="0"/>
              <a:t> of </a:t>
            </a:r>
            <a:r>
              <a:rPr lang="hu-HU" sz="2400" dirty="0" err="1" smtClean="0"/>
              <a:t>relocations</a:t>
            </a:r>
            <a:r>
              <a:rPr lang="hu-HU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err="1" smtClean="0"/>
              <a:t>Contradict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harsh</a:t>
            </a:r>
            <a:r>
              <a:rPr lang="hu-HU" sz="2400" dirty="0" smtClean="0"/>
              <a:t> </a:t>
            </a:r>
            <a:r>
              <a:rPr lang="hu-HU" sz="2400" dirty="0" err="1" smtClean="0"/>
              <a:t>anti-migration</a:t>
            </a:r>
            <a:r>
              <a:rPr lang="hu-HU" sz="2400" dirty="0" smtClean="0"/>
              <a:t> </a:t>
            </a:r>
            <a:r>
              <a:rPr lang="hu-HU" sz="2400" dirty="0" err="1" smtClean="0"/>
              <a:t>policies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7120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178229"/>
            <a:ext cx="10058400" cy="809734"/>
          </a:xfrm>
        </p:spPr>
        <p:txBody>
          <a:bodyPr/>
          <a:lstStyle/>
          <a:p>
            <a:r>
              <a:rPr lang="hu-HU" dirty="0" err="1" smtClean="0"/>
              <a:t>Statistics</a:t>
            </a:r>
            <a:r>
              <a:rPr lang="hu-HU" dirty="0" smtClean="0"/>
              <a:t> – </a:t>
            </a:r>
            <a:r>
              <a:rPr lang="hu-HU" dirty="0" err="1" smtClean="0"/>
              <a:t>what</a:t>
            </a:r>
            <a:r>
              <a:rPr lang="hu-HU" dirty="0" smtClean="0"/>
              <a:t> we </a:t>
            </a:r>
            <a:r>
              <a:rPr lang="hu-HU" dirty="0" err="1" smtClean="0"/>
              <a:t>know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2805417" cy="44419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 </a:t>
            </a:r>
            <a:r>
              <a:rPr lang="hu-HU" dirty="0" err="1" smtClean="0"/>
              <a:t>Sources</a:t>
            </a:r>
            <a:r>
              <a:rPr lang="hu-HU" dirty="0" smtClean="0"/>
              <a:t>: KSH (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Central</a:t>
            </a:r>
            <a:r>
              <a:rPr lang="hu-HU" dirty="0" smtClean="0"/>
              <a:t> </a:t>
            </a:r>
            <a:r>
              <a:rPr lang="hu-HU" dirty="0" err="1" smtClean="0"/>
              <a:t>Statistical</a:t>
            </a:r>
            <a:r>
              <a:rPr lang="hu-HU" dirty="0" smtClean="0"/>
              <a:t> Office – latest </a:t>
            </a:r>
            <a:r>
              <a:rPr lang="hu-HU" dirty="0" err="1" smtClean="0"/>
              <a:t>data</a:t>
            </a:r>
            <a:r>
              <a:rPr lang="hu-HU" dirty="0" smtClean="0"/>
              <a:t>, 1st </a:t>
            </a:r>
            <a:r>
              <a:rPr lang="hu-HU" dirty="0" err="1" smtClean="0"/>
              <a:t>January</a:t>
            </a:r>
            <a:r>
              <a:rPr lang="hu-HU" dirty="0" smtClean="0"/>
              <a:t>), NFSZ (National </a:t>
            </a:r>
            <a:r>
              <a:rPr lang="hu-HU" dirty="0" err="1" smtClean="0"/>
              <a:t>Employment</a:t>
            </a:r>
            <a:r>
              <a:rPr lang="hu-HU" dirty="0" smtClean="0"/>
              <a:t> Service – latest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2019), </a:t>
            </a:r>
            <a:r>
              <a:rPr lang="hu-HU" dirty="0" err="1" smtClean="0"/>
              <a:t>perception</a:t>
            </a:r>
            <a:endParaRPr lang="hu-H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Chinese</a:t>
            </a:r>
            <a:r>
              <a:rPr lang="hu-HU" dirty="0" smtClean="0"/>
              <a:t>: </a:t>
            </a:r>
            <a:r>
              <a:rPr lang="hu-HU" dirty="0" err="1" smtClean="0"/>
              <a:t>stagnated</a:t>
            </a:r>
            <a:r>
              <a:rPr lang="hu-HU" dirty="0" smtClean="0"/>
              <a:t> (18-19 </a:t>
            </a:r>
            <a:r>
              <a:rPr lang="hu-HU" dirty="0" err="1" smtClean="0"/>
              <a:t>thousands</a:t>
            </a:r>
            <a:r>
              <a:rPr lang="hu-HU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 </a:t>
            </a:r>
            <a:r>
              <a:rPr lang="hu-HU" dirty="0" smtClean="0"/>
              <a:t>Europeans: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Ukranians</a:t>
            </a:r>
            <a:r>
              <a:rPr lang="hu-HU" dirty="0" smtClean="0"/>
              <a:t> </a:t>
            </a:r>
            <a:r>
              <a:rPr lang="hu-HU" dirty="0" err="1" smtClean="0"/>
              <a:t>increased</a:t>
            </a:r>
            <a:r>
              <a:rPr lang="hu-HU" dirty="0" smtClean="0"/>
              <a:t> </a:t>
            </a:r>
            <a:r>
              <a:rPr lang="hu-HU" dirty="0" err="1" smtClean="0"/>
              <a:t>significantly</a:t>
            </a:r>
            <a:r>
              <a:rPr lang="hu-HU" dirty="0" smtClean="0"/>
              <a:t> (</a:t>
            </a:r>
            <a:r>
              <a:rPr lang="hu-HU" dirty="0" err="1" smtClean="0"/>
              <a:t>from</a:t>
            </a:r>
            <a:r>
              <a:rPr lang="hu-HU" dirty="0" smtClean="0"/>
              <a:t> 10 </a:t>
            </a:r>
            <a:r>
              <a:rPr lang="hu-HU" dirty="0" err="1" smtClean="0"/>
              <a:t>to</a:t>
            </a:r>
            <a:r>
              <a:rPr lang="hu-HU" dirty="0" smtClean="0"/>
              <a:t> 36 </a:t>
            </a:r>
            <a:r>
              <a:rPr lang="hu-HU" dirty="0" err="1" smtClean="0"/>
              <a:t>thousands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 smtClean="0"/>
          </a:p>
        </p:txBody>
      </p:sp>
      <p:pic>
        <p:nvPicPr>
          <p:cNvPr id="5" name="Kép 4" descr="vas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14866" y="178229"/>
            <a:ext cx="1440160" cy="1301746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5593141"/>
              </p:ext>
            </p:extLst>
          </p:nvPr>
        </p:nvGraphicFramePr>
        <p:xfrm>
          <a:off x="4072379" y="1479975"/>
          <a:ext cx="8119621" cy="537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5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348269"/>
              </p:ext>
            </p:extLst>
          </p:nvPr>
        </p:nvGraphicFramePr>
        <p:xfrm>
          <a:off x="2133600" y="1508222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ím 1"/>
          <p:cNvSpPr txBox="1">
            <a:spLocks/>
          </p:cNvSpPr>
          <p:nvPr/>
        </p:nvSpPr>
        <p:spPr>
          <a:xfrm>
            <a:off x="1097280" y="178229"/>
            <a:ext cx="10058400" cy="8097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Statistics – what we know</a:t>
            </a:r>
            <a:endParaRPr lang="hu-HU" dirty="0"/>
          </a:p>
        </p:txBody>
      </p:sp>
      <p:pic>
        <p:nvPicPr>
          <p:cNvPr id="5" name="Kép 4" descr="vas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14866" y="178229"/>
            <a:ext cx="1440160" cy="1301746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63474" y="3129697"/>
            <a:ext cx="2067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/>
              <a:t>Share</a:t>
            </a:r>
            <a:r>
              <a:rPr lang="hu-HU" b="1" dirty="0" smtClean="0"/>
              <a:t> in </a:t>
            </a:r>
            <a:r>
              <a:rPr lang="hu-HU" b="1" dirty="0" err="1" smtClean="0"/>
              <a:t>employment</a:t>
            </a:r>
            <a:r>
              <a:rPr lang="hu-HU" b="1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2019 – 1%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2023 – 2%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469652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Current</a:t>
            </a:r>
            <a:r>
              <a:rPr lang="hu-HU" dirty="0" smtClean="0"/>
              <a:t> </a:t>
            </a:r>
            <a:r>
              <a:rPr lang="hu-HU" dirty="0" err="1" smtClean="0"/>
              <a:t>situation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workplaces</a:t>
            </a:r>
            <a:r>
              <a:rPr lang="hu-HU" dirty="0" smtClean="0"/>
              <a:t> – </a:t>
            </a:r>
            <a:r>
              <a:rPr lang="hu-HU" dirty="0" err="1" smtClean="0"/>
              <a:t>perception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Model</a:t>
            </a:r>
            <a:r>
              <a:rPr lang="hu-HU" sz="2400" dirty="0" smtClean="0"/>
              <a:t> – </a:t>
            </a:r>
            <a:r>
              <a:rPr lang="hu-HU" sz="2400" dirty="0" err="1" smtClean="0"/>
              <a:t>working</a:t>
            </a:r>
            <a:r>
              <a:rPr lang="hu-HU" sz="2400" dirty="0" smtClean="0"/>
              <a:t> </a:t>
            </a:r>
            <a:r>
              <a:rPr lang="hu-HU" sz="2400" dirty="0" err="1" smtClean="0"/>
              <a:t>via</a:t>
            </a:r>
            <a:r>
              <a:rPr lang="hu-HU" sz="2400" dirty="0" smtClean="0"/>
              <a:t> </a:t>
            </a:r>
            <a:r>
              <a:rPr lang="hu-HU" sz="2400" dirty="0" err="1" smtClean="0"/>
              <a:t>temporary</a:t>
            </a:r>
            <a:r>
              <a:rPr lang="hu-HU" sz="2400" dirty="0" smtClean="0"/>
              <a:t> </a:t>
            </a:r>
            <a:r>
              <a:rPr lang="hu-HU" sz="2400" dirty="0" err="1" smtClean="0"/>
              <a:t>agencies</a:t>
            </a:r>
            <a:endParaRPr lang="hu-H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smtClean="0"/>
              <a:t>Big </a:t>
            </a:r>
            <a:r>
              <a:rPr lang="hu-HU" sz="2200" dirty="0" err="1" smtClean="0"/>
              <a:t>groups</a:t>
            </a:r>
            <a:r>
              <a:rPr lang="hu-HU" sz="2200" dirty="0" smtClean="0"/>
              <a:t> (20-300 </a:t>
            </a:r>
            <a:r>
              <a:rPr lang="hu-HU" sz="2200" dirty="0" err="1" smtClean="0"/>
              <a:t>employees</a:t>
            </a:r>
            <a:r>
              <a:rPr lang="hu-HU" sz="2200" dirty="0" smtClean="0"/>
              <a:t>) </a:t>
            </a:r>
            <a:r>
              <a:rPr lang="hu-HU" sz="2200" dirty="0" err="1" smtClean="0"/>
              <a:t>from</a:t>
            </a:r>
            <a:r>
              <a:rPr lang="hu-HU" sz="2200" dirty="0" smtClean="0"/>
              <a:t> </a:t>
            </a:r>
            <a:r>
              <a:rPr lang="hu-HU" sz="2200" dirty="0" err="1" smtClean="0"/>
              <a:t>one</a:t>
            </a:r>
            <a:r>
              <a:rPr lang="hu-HU" sz="2200" dirty="0" smtClean="0"/>
              <a:t> country </a:t>
            </a:r>
            <a:r>
              <a:rPr lang="hu-HU" sz="2200" dirty="0" err="1" smtClean="0"/>
              <a:t>to</a:t>
            </a:r>
            <a:r>
              <a:rPr lang="hu-HU" sz="2200" dirty="0" smtClean="0"/>
              <a:t> </a:t>
            </a:r>
            <a:r>
              <a:rPr lang="hu-HU" sz="2200" dirty="0" err="1" smtClean="0"/>
              <a:t>one</a:t>
            </a:r>
            <a:r>
              <a:rPr lang="hu-HU" sz="2200" dirty="0" smtClean="0"/>
              <a:t> </a:t>
            </a:r>
            <a:r>
              <a:rPr lang="hu-HU" sz="2200" dirty="0" err="1" smtClean="0"/>
              <a:t>workplace</a:t>
            </a:r>
            <a:endParaRPr lang="hu-HU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 smtClean="0"/>
              <a:t>This</a:t>
            </a:r>
            <a:r>
              <a:rPr lang="hu-HU" sz="2200" dirty="0" smtClean="0"/>
              <a:t> </a:t>
            </a:r>
            <a:r>
              <a:rPr lang="hu-HU" sz="2200" dirty="0" err="1" smtClean="0"/>
              <a:t>causes</a:t>
            </a:r>
            <a:r>
              <a:rPr lang="hu-HU" sz="2200" dirty="0" smtClean="0"/>
              <a:t> 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tensions</a:t>
            </a:r>
            <a:r>
              <a:rPr lang="hu-HU" sz="2200" dirty="0" smtClean="0"/>
              <a:t> and 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perception</a:t>
            </a:r>
            <a:r>
              <a:rPr lang="hu-HU" sz="2200" dirty="0" smtClean="0"/>
              <a:t> of </a:t>
            </a:r>
            <a:r>
              <a:rPr lang="hu-HU" sz="2200" dirty="0" err="1" smtClean="0"/>
              <a:t>higher</a:t>
            </a:r>
            <a:r>
              <a:rPr lang="hu-HU" sz="2200" dirty="0" smtClean="0"/>
              <a:t> </a:t>
            </a:r>
            <a:r>
              <a:rPr lang="hu-HU" sz="2200" dirty="0" err="1" smtClean="0"/>
              <a:t>increase</a:t>
            </a:r>
            <a:r>
              <a:rPr lang="hu-HU" sz="2200" dirty="0" smtClean="0"/>
              <a:t> and </a:t>
            </a:r>
            <a:r>
              <a:rPr lang="hu-HU" sz="2200" dirty="0" err="1" smtClean="0"/>
              <a:t>debates</a:t>
            </a:r>
            <a:r>
              <a:rPr lang="hu-HU" sz="2200" dirty="0" smtClean="0"/>
              <a:t> </a:t>
            </a:r>
            <a:r>
              <a:rPr lang="hu-HU" sz="2200" dirty="0" err="1" smtClean="0"/>
              <a:t>about</a:t>
            </a:r>
            <a:r>
              <a:rPr lang="hu-HU" sz="2200" dirty="0" smtClean="0"/>
              <a:t> 3rd country </a:t>
            </a:r>
            <a:r>
              <a:rPr lang="hu-HU" sz="2200" dirty="0" err="1" smtClean="0"/>
              <a:t>nationals</a:t>
            </a:r>
            <a:endParaRPr lang="hu-HU" sz="22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u-HU" sz="1800" dirty="0" err="1" smtClean="0"/>
              <a:t>Different</a:t>
            </a:r>
            <a:r>
              <a:rPr lang="hu-HU" sz="1800" dirty="0" smtClean="0"/>
              <a:t> </a:t>
            </a:r>
            <a:r>
              <a:rPr lang="hu-HU" sz="1800" dirty="0" err="1" smtClean="0"/>
              <a:t>rules</a:t>
            </a:r>
            <a:r>
              <a:rPr lang="hu-HU" sz="1800" dirty="0" smtClean="0"/>
              <a:t>, </a:t>
            </a:r>
            <a:r>
              <a:rPr lang="hu-HU" sz="1800" dirty="0" err="1" smtClean="0"/>
              <a:t>housing</a:t>
            </a:r>
            <a:r>
              <a:rPr lang="hu-HU" sz="1800" dirty="0" smtClean="0"/>
              <a:t> </a:t>
            </a:r>
            <a:r>
              <a:rPr lang="hu-HU" sz="1800" dirty="0" err="1" smtClean="0"/>
              <a:t>or</a:t>
            </a:r>
            <a:r>
              <a:rPr lang="hu-HU" sz="1800" dirty="0" smtClean="0"/>
              <a:t> </a:t>
            </a:r>
            <a:r>
              <a:rPr lang="hu-HU" sz="1800" dirty="0" err="1" smtClean="0"/>
              <a:t>food</a:t>
            </a:r>
            <a:r>
              <a:rPr lang="hu-HU" sz="1800" dirty="0" smtClean="0"/>
              <a:t> </a:t>
            </a:r>
            <a:r>
              <a:rPr lang="hu-HU" sz="1800" dirty="0" err="1" smtClean="0"/>
              <a:t>allowance</a:t>
            </a:r>
            <a:endParaRPr lang="hu-HU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So</a:t>
            </a:r>
            <a:r>
              <a:rPr lang="hu-HU" sz="2400" dirty="0" smtClean="0"/>
              <a:t> far no </a:t>
            </a:r>
            <a:r>
              <a:rPr lang="hu-HU" sz="2400" dirty="0" err="1" smtClean="0"/>
              <a:t>signs</a:t>
            </a:r>
            <a:r>
              <a:rPr lang="hu-HU" sz="2400" dirty="0" smtClean="0"/>
              <a:t> of </a:t>
            </a:r>
            <a:r>
              <a:rPr lang="hu-HU" sz="2400" dirty="0" err="1" smtClean="0"/>
              <a:t>social</a:t>
            </a:r>
            <a:r>
              <a:rPr lang="hu-HU" sz="2400" dirty="0" smtClean="0"/>
              <a:t> </a:t>
            </a:r>
            <a:r>
              <a:rPr lang="hu-HU" sz="2400" dirty="0" err="1" smtClean="0"/>
              <a:t>dumping</a:t>
            </a:r>
            <a:r>
              <a:rPr lang="hu-HU" sz="2400" dirty="0" smtClean="0"/>
              <a:t>, </a:t>
            </a:r>
            <a:r>
              <a:rPr lang="hu-HU" sz="2400" dirty="0" err="1" smtClean="0"/>
              <a:t>employing</a:t>
            </a:r>
            <a:r>
              <a:rPr lang="hu-HU" sz="2400" dirty="0" smtClean="0"/>
              <a:t> </a:t>
            </a:r>
            <a:r>
              <a:rPr lang="hu-HU" sz="2400" dirty="0" err="1" smtClean="0"/>
              <a:t>foreigner</a:t>
            </a:r>
            <a:r>
              <a:rPr lang="hu-HU" sz="2400" dirty="0" smtClean="0"/>
              <a:t> is more </a:t>
            </a:r>
            <a:r>
              <a:rPr lang="hu-HU" sz="2400" dirty="0" err="1" smtClean="0"/>
              <a:t>expensive</a:t>
            </a:r>
            <a:endParaRPr lang="hu-H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 smtClean="0"/>
              <a:t>But</a:t>
            </a:r>
            <a:r>
              <a:rPr lang="hu-HU" sz="2200" dirty="0" smtClean="0"/>
              <a:t> </a:t>
            </a:r>
            <a:r>
              <a:rPr lang="hu-HU" sz="2200" dirty="0" err="1" smtClean="0"/>
              <a:t>advantages</a:t>
            </a:r>
            <a:r>
              <a:rPr lang="hu-HU" sz="2200" dirty="0" smtClean="0"/>
              <a:t> </a:t>
            </a:r>
            <a:r>
              <a:rPr lang="hu-HU" sz="2200" dirty="0" err="1" smtClean="0"/>
              <a:t>for</a:t>
            </a:r>
            <a:r>
              <a:rPr lang="hu-HU" sz="2200" dirty="0" smtClean="0"/>
              <a:t> </a:t>
            </a:r>
            <a:r>
              <a:rPr lang="hu-HU" sz="2200" dirty="0" err="1" smtClean="0"/>
              <a:t>employers</a:t>
            </a:r>
            <a:r>
              <a:rPr lang="hu-HU" sz="2200" dirty="0" smtClean="0"/>
              <a:t>: more </a:t>
            </a:r>
            <a:r>
              <a:rPr lang="hu-HU" sz="2200" dirty="0" err="1" smtClean="0"/>
              <a:t>overtime</a:t>
            </a:r>
            <a:r>
              <a:rPr lang="hu-HU" sz="2200" dirty="0" smtClean="0"/>
              <a:t>, less </a:t>
            </a:r>
            <a:r>
              <a:rPr lang="hu-HU" sz="2200" dirty="0" err="1" smtClean="0"/>
              <a:t>sick</a:t>
            </a:r>
            <a:r>
              <a:rPr lang="hu-HU" sz="2200" dirty="0" smtClean="0"/>
              <a:t> </a:t>
            </a:r>
            <a:r>
              <a:rPr lang="hu-HU" sz="2200" dirty="0" err="1" smtClean="0"/>
              <a:t>leave</a:t>
            </a:r>
            <a:r>
              <a:rPr lang="hu-HU" sz="2200" dirty="0" smtClean="0"/>
              <a:t>, more </a:t>
            </a:r>
            <a:r>
              <a:rPr lang="hu-HU" sz="2200" dirty="0" err="1" smtClean="0"/>
              <a:t>flexibility</a:t>
            </a:r>
            <a:r>
              <a:rPr lang="hu-HU" sz="2200" dirty="0" smtClean="0"/>
              <a:t> </a:t>
            </a:r>
            <a:r>
              <a:rPr lang="hu-HU" sz="2200" dirty="0" err="1" smtClean="0"/>
              <a:t>as</a:t>
            </a:r>
            <a:r>
              <a:rPr lang="hu-HU" sz="2200" dirty="0" smtClean="0"/>
              <a:t> no </a:t>
            </a:r>
            <a:r>
              <a:rPr lang="hu-HU" sz="2200" dirty="0" err="1" smtClean="0"/>
              <a:t>families</a:t>
            </a:r>
            <a:r>
              <a:rPr lang="hu-HU" sz="2200" dirty="0" smtClean="0"/>
              <a:t> </a:t>
            </a:r>
            <a:r>
              <a:rPr lang="hu-HU" sz="2200" dirty="0" smtClean="0">
                <a:sym typeface="Wingdings" panose="05000000000000000000" pitchFamily="2" charset="2"/>
              </a:rPr>
              <a:t> </a:t>
            </a:r>
            <a:r>
              <a:rPr lang="hu-HU" sz="2200" dirty="0" err="1" smtClean="0">
                <a:sym typeface="Wingdings" panose="05000000000000000000" pitchFamily="2" charset="2"/>
              </a:rPr>
              <a:t>longer</a:t>
            </a:r>
            <a:r>
              <a:rPr lang="hu-HU" sz="2200" dirty="0" smtClean="0">
                <a:sym typeface="Wingdings" panose="05000000000000000000" pitchFamily="2" charset="2"/>
              </a:rPr>
              <a:t> </a:t>
            </a:r>
            <a:r>
              <a:rPr lang="hu-HU" sz="2200" dirty="0" err="1" smtClean="0">
                <a:sym typeface="Wingdings" panose="05000000000000000000" pitchFamily="2" charset="2"/>
              </a:rPr>
              <a:t>terms</a:t>
            </a:r>
            <a:r>
              <a:rPr lang="hu-HU" sz="2200" dirty="0" smtClean="0">
                <a:sym typeface="Wingdings" panose="05000000000000000000" pitchFamily="2" charset="2"/>
              </a:rPr>
              <a:t> </a:t>
            </a:r>
            <a:r>
              <a:rPr lang="hu-HU" sz="2200" dirty="0" err="1" smtClean="0">
                <a:sym typeface="Wingdings" panose="05000000000000000000" pitchFamily="2" charset="2"/>
              </a:rPr>
              <a:t>possible</a:t>
            </a:r>
            <a:r>
              <a:rPr lang="hu-HU" sz="2200" dirty="0" smtClean="0">
                <a:sym typeface="Wingdings" panose="05000000000000000000" pitchFamily="2" charset="2"/>
              </a:rPr>
              <a:t> </a:t>
            </a:r>
            <a:r>
              <a:rPr lang="hu-HU" sz="2200" dirty="0" err="1" smtClean="0">
                <a:sym typeface="Wingdings" panose="05000000000000000000" pitchFamily="2" charset="2"/>
              </a:rPr>
              <a:t>race</a:t>
            </a:r>
            <a:r>
              <a:rPr lang="hu-HU" sz="2200" dirty="0" smtClean="0">
                <a:sym typeface="Wingdings" panose="05000000000000000000" pitchFamily="2" charset="2"/>
              </a:rPr>
              <a:t> </a:t>
            </a:r>
            <a:r>
              <a:rPr lang="hu-HU" sz="2200" dirty="0" err="1" smtClean="0">
                <a:sym typeface="Wingdings" panose="05000000000000000000" pitchFamily="2" charset="2"/>
              </a:rPr>
              <a:t>to</a:t>
            </a:r>
            <a:r>
              <a:rPr lang="hu-HU" sz="2200" dirty="0" smtClean="0">
                <a:sym typeface="Wingdings" panose="05000000000000000000" pitchFamily="2" charset="2"/>
              </a:rPr>
              <a:t> </a:t>
            </a:r>
            <a:r>
              <a:rPr lang="hu-HU" sz="2200" dirty="0" err="1" smtClean="0">
                <a:sym typeface="Wingdings" panose="05000000000000000000" pitchFamily="2" charset="2"/>
              </a:rPr>
              <a:t>the</a:t>
            </a:r>
            <a:r>
              <a:rPr lang="hu-HU" sz="2200" dirty="0" smtClean="0">
                <a:sym typeface="Wingdings" panose="05000000000000000000" pitchFamily="2" charset="2"/>
              </a:rPr>
              <a:t> </a:t>
            </a:r>
            <a:r>
              <a:rPr lang="hu-HU" sz="2200" dirty="0" err="1" smtClean="0">
                <a:sym typeface="Wingdings" panose="05000000000000000000" pitchFamily="2" charset="2"/>
              </a:rPr>
              <a:t>buttom</a:t>
            </a:r>
            <a:endParaRPr lang="hu-HU" sz="2200" dirty="0" smtClean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 smtClean="0"/>
              <a:t>At</a:t>
            </a:r>
            <a:r>
              <a:rPr lang="hu-HU" sz="2200" dirty="0" smtClean="0"/>
              <a:t> </a:t>
            </a:r>
            <a:r>
              <a:rPr lang="hu-HU" sz="2200" dirty="0" err="1" smtClean="0"/>
              <a:t>some</a:t>
            </a:r>
            <a:r>
              <a:rPr lang="hu-HU" sz="2200" dirty="0" smtClean="0"/>
              <a:t> </a:t>
            </a:r>
            <a:r>
              <a:rPr lang="hu-HU" sz="2200" dirty="0" err="1" smtClean="0"/>
              <a:t>companies</a:t>
            </a:r>
            <a:r>
              <a:rPr lang="hu-HU" sz="2200" dirty="0" smtClean="0"/>
              <a:t> </a:t>
            </a:r>
            <a:r>
              <a:rPr lang="hu-HU" sz="2200" dirty="0" err="1" smtClean="0"/>
              <a:t>early</a:t>
            </a:r>
            <a:r>
              <a:rPr lang="hu-HU" sz="2200" dirty="0" smtClean="0"/>
              <a:t> </a:t>
            </a:r>
            <a:r>
              <a:rPr lang="hu-HU" sz="2200" dirty="0" err="1" smtClean="0"/>
              <a:t>signs</a:t>
            </a:r>
            <a:r>
              <a:rPr lang="hu-HU" sz="2200" dirty="0" smtClean="0"/>
              <a:t> of </a:t>
            </a:r>
            <a:r>
              <a:rPr lang="hu-HU" sz="2200" dirty="0" err="1" smtClean="0"/>
              <a:t>preference</a:t>
            </a:r>
            <a:r>
              <a:rPr lang="hu-HU" sz="2200" dirty="0" smtClean="0"/>
              <a:t> of </a:t>
            </a:r>
            <a:r>
              <a:rPr lang="hu-HU" sz="2200" dirty="0" err="1" smtClean="0"/>
              <a:t>foreigners</a:t>
            </a:r>
            <a:r>
              <a:rPr lang="hu-HU" sz="2200" dirty="0" smtClean="0"/>
              <a:t> (</a:t>
            </a:r>
            <a:r>
              <a:rPr lang="hu-HU" sz="2200" dirty="0" err="1" smtClean="0"/>
              <a:t>temporary</a:t>
            </a:r>
            <a:r>
              <a:rPr lang="hu-HU" sz="2200" dirty="0" smtClean="0"/>
              <a:t> </a:t>
            </a:r>
            <a:r>
              <a:rPr lang="hu-HU" sz="2200" dirty="0" err="1" smtClean="0"/>
              <a:t>aganecy</a:t>
            </a:r>
            <a:r>
              <a:rPr lang="hu-HU" sz="2200" dirty="0" smtClean="0"/>
              <a:t> </a:t>
            </a:r>
            <a:r>
              <a:rPr lang="hu-HU" sz="2200" dirty="0" err="1" smtClean="0"/>
              <a:t>workers</a:t>
            </a:r>
            <a:r>
              <a:rPr lang="hu-HU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844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Future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Prime</a:t>
            </a:r>
            <a:r>
              <a:rPr lang="hu-HU" sz="2400" dirty="0" smtClean="0"/>
              <a:t> </a:t>
            </a:r>
            <a:r>
              <a:rPr lang="hu-HU" sz="2400" dirty="0" err="1" smtClean="0"/>
              <a:t>minister</a:t>
            </a:r>
            <a:r>
              <a:rPr lang="hu-HU" sz="2400" dirty="0" smtClean="0"/>
              <a:t> – 500.000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workers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needed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near</a:t>
            </a:r>
            <a:r>
              <a:rPr lang="hu-HU" sz="2400" dirty="0" smtClean="0"/>
              <a:t> </a:t>
            </a:r>
            <a:r>
              <a:rPr lang="hu-HU" sz="2400" dirty="0" err="1" smtClean="0"/>
              <a:t>future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sectors, </a:t>
            </a:r>
            <a:r>
              <a:rPr lang="hu-HU" sz="2400" dirty="0" err="1" smtClean="0"/>
              <a:t>factories</a:t>
            </a:r>
            <a:endParaRPr lang="hu-H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 smtClean="0"/>
              <a:t>Employment</a:t>
            </a:r>
            <a:r>
              <a:rPr lang="hu-HU" sz="2200" dirty="0" smtClean="0"/>
              <a:t> is </a:t>
            </a:r>
            <a:r>
              <a:rPr lang="hu-HU" sz="2200" dirty="0" err="1" smtClean="0"/>
              <a:t>already</a:t>
            </a:r>
            <a:r>
              <a:rPr lang="hu-HU" sz="2200" dirty="0" smtClean="0"/>
              <a:t> 70%, </a:t>
            </a:r>
            <a:r>
              <a:rPr lang="hu-HU" sz="2200" dirty="0" err="1" smtClean="0"/>
              <a:t>foreigners</a:t>
            </a:r>
            <a:r>
              <a:rPr lang="hu-HU" sz="2200" dirty="0" smtClean="0"/>
              <a:t> </a:t>
            </a:r>
            <a:r>
              <a:rPr lang="hu-HU" sz="2200" dirty="0" err="1" smtClean="0"/>
              <a:t>are</a:t>
            </a:r>
            <a:r>
              <a:rPr lang="hu-HU" sz="2200" dirty="0" smtClean="0"/>
              <a:t> </a:t>
            </a:r>
            <a:r>
              <a:rPr lang="hu-HU" sz="2200" dirty="0" err="1" smtClean="0"/>
              <a:t>needed</a:t>
            </a:r>
            <a:endParaRPr lang="hu-HU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Mainly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Asia</a:t>
            </a:r>
            <a:r>
              <a:rPr lang="hu-HU" sz="2400" dirty="0" smtClean="0"/>
              <a:t> – </a:t>
            </a:r>
            <a:r>
              <a:rPr lang="hu-HU" sz="2400" dirty="0" err="1" smtClean="0"/>
              <a:t>number</a:t>
            </a:r>
            <a:r>
              <a:rPr lang="hu-HU" sz="2400" dirty="0" smtClean="0"/>
              <a:t> of </a:t>
            </a:r>
            <a:r>
              <a:rPr lang="hu-HU" sz="2400" dirty="0" err="1" smtClean="0"/>
              <a:t>Filipino</a:t>
            </a:r>
            <a:r>
              <a:rPr lang="hu-HU" sz="2400" dirty="0" smtClean="0"/>
              <a:t> </a:t>
            </a:r>
            <a:r>
              <a:rPr lang="hu-HU" sz="2400" dirty="0" err="1" smtClean="0"/>
              <a:t>workers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estimated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grow</a:t>
            </a:r>
            <a:r>
              <a:rPr lang="hu-HU" sz="2400" dirty="0" smtClean="0"/>
              <a:t> </a:t>
            </a:r>
            <a:r>
              <a:rPr lang="hu-HU" sz="2400" dirty="0" err="1" smtClean="0"/>
              <a:t>up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80.000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 smtClean="0"/>
              <a:t>Official</a:t>
            </a:r>
            <a:r>
              <a:rPr lang="hu-HU" sz="2200" dirty="0" smtClean="0"/>
              <a:t> </a:t>
            </a:r>
            <a:r>
              <a:rPr lang="hu-HU" sz="2200" dirty="0" err="1" smtClean="0"/>
              <a:t>data</a:t>
            </a:r>
            <a:endParaRPr lang="hu-HU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Main sectors of </a:t>
            </a:r>
            <a:r>
              <a:rPr lang="hu-HU" sz="2400" dirty="0" err="1" smtClean="0"/>
              <a:t>employment</a:t>
            </a:r>
            <a:r>
              <a:rPr lang="hu-HU" sz="2400" dirty="0" smtClean="0"/>
              <a:t>: </a:t>
            </a:r>
            <a:r>
              <a:rPr lang="hu-HU" sz="2400" dirty="0" err="1" smtClean="0"/>
              <a:t>services</a:t>
            </a:r>
            <a:r>
              <a:rPr lang="hu-HU" sz="2400" dirty="0" smtClean="0"/>
              <a:t>, building, </a:t>
            </a:r>
            <a:r>
              <a:rPr lang="hu-HU" sz="2400" dirty="0" err="1" smtClean="0"/>
              <a:t>production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254564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Current</a:t>
            </a:r>
            <a:r>
              <a:rPr lang="hu-HU" dirty="0" smtClean="0"/>
              <a:t> </a:t>
            </a:r>
            <a:r>
              <a:rPr lang="hu-HU" dirty="0" err="1" smtClean="0"/>
              <a:t>legislation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Law </a:t>
            </a:r>
            <a:r>
              <a:rPr lang="hu-HU" sz="2400" dirty="0" err="1" smtClean="0"/>
              <a:t>from</a:t>
            </a:r>
            <a:r>
              <a:rPr lang="hu-HU" sz="2400" dirty="0" smtClean="0"/>
              <a:t> 2007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third</a:t>
            </a:r>
            <a:r>
              <a:rPr lang="hu-HU" sz="2400" dirty="0" smtClean="0"/>
              <a:t> country </a:t>
            </a:r>
            <a:r>
              <a:rPr lang="hu-HU" sz="2400" dirty="0" err="1" smtClean="0"/>
              <a:t>nationals</a:t>
            </a:r>
            <a:r>
              <a:rPr lang="hu-HU" sz="2400" dirty="0" smtClean="0"/>
              <a:t> – </a:t>
            </a:r>
            <a:r>
              <a:rPr lang="hu-HU" sz="2400" dirty="0" err="1" smtClean="0"/>
              <a:t>based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EU </a:t>
            </a:r>
            <a:r>
              <a:rPr lang="hu-HU" sz="2400" dirty="0" err="1" smtClean="0"/>
              <a:t>legislation</a:t>
            </a:r>
            <a:endParaRPr lang="hu-H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 smtClean="0"/>
              <a:t>Very</a:t>
            </a:r>
            <a:r>
              <a:rPr lang="hu-HU" sz="2200" dirty="0" smtClean="0"/>
              <a:t> </a:t>
            </a:r>
            <a:r>
              <a:rPr lang="hu-HU" sz="2200" dirty="0" err="1" smtClean="0"/>
              <a:t>strict</a:t>
            </a:r>
            <a:r>
              <a:rPr lang="hu-HU" sz="2200" dirty="0" smtClean="0"/>
              <a:t> </a:t>
            </a:r>
            <a:r>
              <a:rPr lang="hu-HU" sz="2200" dirty="0" err="1" smtClean="0"/>
              <a:t>for</a:t>
            </a:r>
            <a:r>
              <a:rPr lang="hu-HU" sz="2200" dirty="0" smtClean="0"/>
              <a:t> </a:t>
            </a:r>
            <a:r>
              <a:rPr lang="hu-HU" sz="2200" dirty="0" err="1" smtClean="0"/>
              <a:t>individuals</a:t>
            </a:r>
            <a:r>
              <a:rPr lang="hu-HU" sz="2200" dirty="0" smtClean="0"/>
              <a:t> </a:t>
            </a:r>
            <a:r>
              <a:rPr lang="hu-HU" sz="2200" dirty="0" err="1" smtClean="0"/>
              <a:t>staying</a:t>
            </a:r>
            <a:r>
              <a:rPr lang="hu-HU" sz="2200" dirty="0" smtClean="0"/>
              <a:t> more </a:t>
            </a:r>
            <a:r>
              <a:rPr lang="hu-HU" sz="2200" dirty="0" err="1" smtClean="0"/>
              <a:t>than</a:t>
            </a:r>
            <a:r>
              <a:rPr lang="hu-HU" sz="2200" dirty="0" smtClean="0"/>
              <a:t> 90 </a:t>
            </a:r>
            <a:r>
              <a:rPr lang="hu-HU" sz="2200" dirty="0" err="1" smtClean="0"/>
              <a:t>days</a:t>
            </a:r>
            <a:r>
              <a:rPr lang="hu-HU" sz="2200" dirty="0" smtClean="0"/>
              <a:t> (</a:t>
            </a:r>
            <a:r>
              <a:rPr lang="hu-HU" sz="2200" dirty="0" err="1" smtClean="0"/>
              <a:t>within</a:t>
            </a:r>
            <a:r>
              <a:rPr lang="hu-HU" sz="2200" dirty="0" smtClean="0"/>
              <a:t> 180 </a:t>
            </a:r>
            <a:r>
              <a:rPr lang="hu-HU" sz="2200" dirty="0" err="1" smtClean="0"/>
              <a:t>days</a:t>
            </a:r>
            <a:r>
              <a:rPr lang="hu-HU" sz="22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dirty="0" err="1" smtClean="0"/>
              <a:t>Many</a:t>
            </a:r>
            <a:r>
              <a:rPr lang="hu-HU" sz="2000" dirty="0" smtClean="0"/>
              <a:t> </a:t>
            </a:r>
            <a:r>
              <a:rPr lang="hu-HU" sz="2000" dirty="0" err="1" smtClean="0"/>
              <a:t>permits</a:t>
            </a:r>
            <a:r>
              <a:rPr lang="hu-HU" sz="2000" dirty="0" smtClean="0"/>
              <a:t>, </a:t>
            </a:r>
            <a:r>
              <a:rPr lang="hu-HU" sz="2000" dirty="0" err="1" smtClean="0"/>
              <a:t>visa</a:t>
            </a:r>
            <a:r>
              <a:rPr lang="hu-HU" sz="2000" dirty="0" smtClean="0"/>
              <a:t>, </a:t>
            </a:r>
            <a:r>
              <a:rPr lang="hu-HU" sz="2000" dirty="0" err="1" smtClean="0"/>
              <a:t>purpose</a:t>
            </a:r>
            <a:r>
              <a:rPr lang="hu-HU" sz="2000" dirty="0" smtClean="0"/>
              <a:t> of </a:t>
            </a:r>
            <a:r>
              <a:rPr lang="hu-HU" sz="2000" dirty="0" err="1" smtClean="0"/>
              <a:t>stay</a:t>
            </a:r>
            <a:r>
              <a:rPr lang="hu-HU" sz="2000" dirty="0" smtClean="0"/>
              <a:t>, </a:t>
            </a:r>
            <a:r>
              <a:rPr lang="hu-HU" sz="2000" dirty="0" err="1" smtClean="0"/>
              <a:t>insurance</a:t>
            </a:r>
            <a:r>
              <a:rPr lang="hu-HU" sz="2000" dirty="0" smtClean="0"/>
              <a:t>, </a:t>
            </a:r>
            <a:r>
              <a:rPr lang="hu-HU" sz="2000" dirty="0" err="1" smtClean="0"/>
              <a:t>money</a:t>
            </a:r>
            <a:r>
              <a:rPr lang="hu-HU" sz="2000" dirty="0" smtClean="0"/>
              <a:t>, </a:t>
            </a:r>
            <a:r>
              <a:rPr lang="hu-HU" sz="2000" dirty="0" err="1" smtClean="0"/>
              <a:t>accomodation</a:t>
            </a:r>
            <a:r>
              <a:rPr lang="hu-HU" sz="2000" dirty="0" smtClean="0"/>
              <a:t>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dirty="0" smtClean="0"/>
              <a:t>2 </a:t>
            </a:r>
            <a:r>
              <a:rPr lang="hu-HU" sz="2000" dirty="0" err="1" smtClean="0"/>
              <a:t>years</a:t>
            </a:r>
            <a:r>
              <a:rPr lang="hu-HU" sz="2000" dirty="0" smtClean="0"/>
              <a:t> maximum 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Bureaucratic</a:t>
            </a:r>
            <a:r>
              <a:rPr lang="hu-HU" sz="24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role</a:t>
            </a:r>
            <a:r>
              <a:rPr lang="hu-HU" sz="2400" dirty="0" smtClean="0"/>
              <a:t> of </a:t>
            </a:r>
            <a:r>
              <a:rPr lang="hu-HU" sz="2400" dirty="0" err="1" smtClean="0"/>
              <a:t>temporary</a:t>
            </a:r>
            <a:r>
              <a:rPr lang="hu-HU" sz="2400" dirty="0" smtClean="0"/>
              <a:t> </a:t>
            </a:r>
            <a:r>
              <a:rPr lang="hu-HU" sz="2400" dirty="0" err="1" smtClean="0"/>
              <a:t>agency</a:t>
            </a:r>
            <a:r>
              <a:rPr lang="hu-HU" sz="2400" dirty="0" smtClean="0"/>
              <a:t> </a:t>
            </a:r>
            <a:r>
              <a:rPr lang="hu-HU" sz="2400" dirty="0" err="1" smtClean="0"/>
              <a:t>companies</a:t>
            </a:r>
            <a:r>
              <a:rPr lang="hu-HU" sz="2400" dirty="0" smtClean="0"/>
              <a:t> –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 smtClean="0"/>
              <a:t>Make</a:t>
            </a:r>
            <a:r>
              <a:rPr lang="hu-HU" sz="2200" dirty="0" smtClean="0"/>
              <a:t> it </a:t>
            </a:r>
            <a:r>
              <a:rPr lang="hu-HU" sz="2200" dirty="0" err="1" smtClean="0"/>
              <a:t>easier</a:t>
            </a:r>
            <a:r>
              <a:rPr lang="hu-HU" sz="2200" dirty="0" smtClean="0"/>
              <a:t> </a:t>
            </a:r>
            <a:r>
              <a:rPr lang="hu-HU" sz="2200" dirty="0" err="1" smtClean="0"/>
              <a:t>to</a:t>
            </a:r>
            <a:r>
              <a:rPr lang="hu-HU" sz="2200" dirty="0" smtClean="0"/>
              <a:t> </a:t>
            </a:r>
            <a:r>
              <a:rPr lang="hu-HU" sz="2200" dirty="0" err="1" smtClean="0"/>
              <a:t>employ</a:t>
            </a:r>
            <a:r>
              <a:rPr lang="hu-HU" sz="2200" dirty="0" smtClean="0"/>
              <a:t> </a:t>
            </a:r>
            <a:r>
              <a:rPr lang="hu-HU" sz="2200" dirty="0" err="1" smtClean="0"/>
              <a:t>foreigners</a:t>
            </a:r>
            <a:r>
              <a:rPr lang="hu-HU" sz="2200" dirty="0" smtClean="0"/>
              <a:t> </a:t>
            </a:r>
            <a:r>
              <a:rPr lang="hu-HU" sz="2200" dirty="0" err="1" smtClean="0"/>
              <a:t>if</a:t>
            </a:r>
            <a:r>
              <a:rPr lang="hu-HU" sz="2200" dirty="0" smtClean="0"/>
              <a:t> it </a:t>
            </a:r>
            <a:r>
              <a:rPr lang="hu-HU" sz="2200" dirty="0" err="1" smtClean="0"/>
              <a:t>happens</a:t>
            </a:r>
            <a:r>
              <a:rPr lang="hu-HU" sz="2200" dirty="0" smtClean="0"/>
              <a:t> </a:t>
            </a:r>
            <a:r>
              <a:rPr lang="hu-HU" sz="2200" dirty="0" err="1" smtClean="0"/>
              <a:t>via</a:t>
            </a:r>
            <a:r>
              <a:rPr lang="hu-HU" sz="2200" dirty="0" smtClean="0"/>
              <a:t> </a:t>
            </a:r>
            <a:r>
              <a:rPr lang="hu-HU" sz="2200" i="1" dirty="0" err="1" smtClean="0"/>
              <a:t>qualified</a:t>
            </a:r>
            <a:r>
              <a:rPr lang="hu-HU" sz="2200" i="1" dirty="0" smtClean="0"/>
              <a:t> a </a:t>
            </a:r>
            <a:r>
              <a:rPr lang="hu-HU" sz="2200" i="1" dirty="0" err="1" smtClean="0"/>
              <a:t>temp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agency</a:t>
            </a:r>
            <a:endParaRPr lang="hu-HU" sz="22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 smtClean="0"/>
              <a:t>Can</a:t>
            </a:r>
            <a:r>
              <a:rPr lang="hu-HU" sz="2200" dirty="0" smtClean="0"/>
              <a:t> </a:t>
            </a:r>
            <a:r>
              <a:rPr lang="hu-HU" sz="2200" dirty="0" err="1" smtClean="0"/>
              <a:t>bring</a:t>
            </a:r>
            <a:r>
              <a:rPr lang="hu-HU" sz="2200" dirty="0" smtClean="0"/>
              <a:t> </a:t>
            </a:r>
            <a:r>
              <a:rPr lang="hu-HU" sz="2200" dirty="0" err="1" smtClean="0"/>
              <a:t>employees</a:t>
            </a:r>
            <a:r>
              <a:rPr lang="hu-HU" sz="2200" dirty="0" smtClean="0"/>
              <a:t> </a:t>
            </a:r>
            <a:r>
              <a:rPr lang="hu-HU" sz="2200" dirty="0" err="1" smtClean="0"/>
              <a:t>from</a:t>
            </a:r>
            <a:r>
              <a:rPr lang="hu-HU" sz="2200" dirty="0" smtClean="0"/>
              <a:t> 17 </a:t>
            </a:r>
            <a:r>
              <a:rPr lang="hu-HU" sz="2200" dirty="0" err="1" smtClean="0"/>
              <a:t>countries</a:t>
            </a:r>
            <a:endParaRPr lang="hu-HU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val="311451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Planned</a:t>
            </a:r>
            <a:r>
              <a:rPr lang="hu-HU" dirty="0" smtClean="0"/>
              <a:t> </a:t>
            </a:r>
            <a:r>
              <a:rPr lang="hu-HU" dirty="0" err="1" smtClean="0"/>
              <a:t>changes</a:t>
            </a:r>
            <a:r>
              <a:rPr lang="hu-HU" dirty="0" smtClean="0"/>
              <a:t> in </a:t>
            </a:r>
            <a:r>
              <a:rPr lang="hu-HU" dirty="0" err="1" smtClean="0"/>
              <a:t>legislation</a:t>
            </a:r>
            <a:r>
              <a:rPr lang="hu-HU" dirty="0" smtClean="0"/>
              <a:t> – </a:t>
            </a:r>
            <a:br>
              <a:rPr lang="hu-HU" dirty="0" smtClean="0"/>
            </a:br>
            <a:r>
              <a:rPr lang="hu-HU" dirty="0" err="1" smtClean="0"/>
              <a:t>from</a:t>
            </a:r>
            <a:r>
              <a:rPr lang="hu-HU" dirty="0" smtClean="0"/>
              <a:t> 1st November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It </a:t>
            </a:r>
            <a:r>
              <a:rPr lang="hu-HU" sz="2400" dirty="0" err="1" smtClean="0"/>
              <a:t>was</a:t>
            </a:r>
            <a:r>
              <a:rPr lang="hu-HU" sz="2400" dirty="0" smtClean="0"/>
              <a:t> </a:t>
            </a:r>
            <a:r>
              <a:rPr lang="hu-HU" sz="2400" dirty="0" err="1" smtClean="0"/>
              <a:t>withdrawn</a:t>
            </a:r>
            <a:r>
              <a:rPr lang="hu-HU" sz="2400" dirty="0" smtClean="0"/>
              <a:t> </a:t>
            </a:r>
            <a:r>
              <a:rPr lang="hu-HU" sz="2400" dirty="0" err="1" smtClean="0"/>
              <a:t>before</a:t>
            </a:r>
            <a:r>
              <a:rPr lang="hu-HU" sz="2400" dirty="0" smtClean="0"/>
              <a:t> </a:t>
            </a:r>
            <a:r>
              <a:rPr lang="hu-HU" sz="2400" dirty="0" err="1" smtClean="0"/>
              <a:t>enters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force</a:t>
            </a:r>
            <a:r>
              <a:rPr lang="hu-HU" sz="2400" dirty="0" smtClean="0"/>
              <a:t>, </a:t>
            </a:r>
            <a:r>
              <a:rPr lang="hu-HU" sz="2400" dirty="0" err="1" smtClean="0"/>
              <a:t>but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direction</a:t>
            </a:r>
            <a:r>
              <a:rPr lang="hu-HU" sz="2400" dirty="0" smtClean="0"/>
              <a:t> </a:t>
            </a:r>
            <a:r>
              <a:rPr lang="hu-HU" sz="2400" dirty="0" err="1" smtClean="0"/>
              <a:t>likely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stay</a:t>
            </a:r>
            <a:endParaRPr lang="hu-HU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Less </a:t>
            </a:r>
            <a:r>
              <a:rPr lang="hu-HU" sz="2400" dirty="0" err="1"/>
              <a:t>bureaucracy</a:t>
            </a:r>
            <a:r>
              <a:rPr lang="hu-HU" sz="2400" dirty="0"/>
              <a:t>,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basis</a:t>
            </a:r>
            <a:r>
              <a:rPr lang="hu-HU" sz="2400" dirty="0"/>
              <a:t> </a:t>
            </a:r>
            <a:r>
              <a:rPr lang="hu-HU" sz="2400" dirty="0" smtClean="0"/>
              <a:t>of </a:t>
            </a:r>
            <a:r>
              <a:rPr lang="hu-HU" sz="2400" dirty="0" err="1" smtClean="0"/>
              <a:t>legal</a:t>
            </a:r>
            <a:r>
              <a:rPr lang="hu-HU" sz="2400" dirty="0" smtClean="0"/>
              <a:t> </a:t>
            </a:r>
            <a:r>
              <a:rPr lang="hu-HU" sz="2400" dirty="0" err="1" smtClean="0"/>
              <a:t>employment</a:t>
            </a:r>
            <a:r>
              <a:rPr lang="hu-HU" sz="2400" dirty="0" smtClean="0"/>
              <a:t> is </a:t>
            </a:r>
            <a:r>
              <a:rPr lang="hu-HU" sz="2400" dirty="0"/>
              <a:t>a </a:t>
            </a:r>
            <a:r>
              <a:rPr lang="hu-HU" sz="2400" dirty="0" err="1"/>
              <a:t>combined</a:t>
            </a:r>
            <a:r>
              <a:rPr lang="hu-HU" sz="2400" dirty="0"/>
              <a:t> (</a:t>
            </a:r>
            <a:r>
              <a:rPr lang="hu-HU" sz="2400" dirty="0" err="1"/>
              <a:t>residence</a:t>
            </a:r>
            <a:r>
              <a:rPr lang="hu-HU" sz="2400" dirty="0"/>
              <a:t> and </a:t>
            </a:r>
            <a:r>
              <a:rPr lang="hu-HU" sz="2400" dirty="0" err="1"/>
              <a:t>work</a:t>
            </a:r>
            <a:r>
              <a:rPr lang="hu-HU" sz="2400" dirty="0"/>
              <a:t>) permit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/>
              <a:t>Introduce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concept</a:t>
            </a:r>
            <a:r>
              <a:rPr lang="hu-HU" sz="2400" dirty="0"/>
              <a:t> of </a:t>
            </a:r>
            <a:r>
              <a:rPr lang="hu-HU" sz="2400" dirty="0" err="1"/>
              <a:t>guest</a:t>
            </a:r>
            <a:r>
              <a:rPr lang="hu-HU" sz="2400" dirty="0"/>
              <a:t> </a:t>
            </a:r>
            <a:r>
              <a:rPr lang="hu-HU" sz="2400" dirty="0" err="1"/>
              <a:t>or</a:t>
            </a:r>
            <a:r>
              <a:rPr lang="hu-HU" sz="2400" dirty="0"/>
              <a:t> </a:t>
            </a:r>
            <a:r>
              <a:rPr lang="hu-HU" sz="2400" dirty="0" err="1"/>
              <a:t>migrant</a:t>
            </a:r>
            <a:r>
              <a:rPr lang="hu-HU" sz="2400" dirty="0"/>
              <a:t> </a:t>
            </a:r>
            <a:r>
              <a:rPr lang="hu-HU" sz="2400" dirty="0" err="1" smtClean="0"/>
              <a:t>worker</a:t>
            </a:r>
            <a:endParaRPr lang="hu-H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Two</a:t>
            </a:r>
            <a:r>
              <a:rPr lang="hu-HU" sz="2400" dirty="0" smtClean="0"/>
              <a:t> </a:t>
            </a:r>
            <a:r>
              <a:rPr lang="hu-HU" sz="2400" dirty="0" err="1" smtClean="0"/>
              <a:t>ways</a:t>
            </a:r>
            <a:r>
              <a:rPr lang="hu-HU" sz="2400" dirty="0" smtClean="0"/>
              <a:t> of </a:t>
            </a:r>
            <a:r>
              <a:rPr lang="hu-HU" sz="2400" dirty="0" err="1" smtClean="0"/>
              <a:t>easier</a:t>
            </a:r>
            <a:r>
              <a:rPr lang="hu-HU" sz="2400" dirty="0" smtClean="0"/>
              <a:t> </a:t>
            </a:r>
            <a:r>
              <a:rPr lang="hu-HU" sz="2400" dirty="0" err="1" smtClean="0"/>
              <a:t>employment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migrant</a:t>
            </a:r>
            <a:r>
              <a:rPr lang="hu-HU" sz="2400" dirty="0" smtClean="0"/>
              <a:t> </a:t>
            </a:r>
            <a:r>
              <a:rPr lang="hu-HU" sz="2400" dirty="0" err="1" smtClean="0"/>
              <a:t>workers</a:t>
            </a:r>
            <a:r>
              <a:rPr lang="hu-HU" sz="2400" dirty="0" smtClean="0"/>
              <a:t>: </a:t>
            </a:r>
            <a:r>
              <a:rPr lang="hu-HU" sz="2400" dirty="0" err="1" smtClean="0"/>
              <a:t>via</a:t>
            </a:r>
            <a:r>
              <a:rPr lang="hu-HU" sz="2400" dirty="0" smtClean="0"/>
              <a:t> </a:t>
            </a:r>
            <a:r>
              <a:rPr lang="hu-HU" sz="2400" dirty="0" err="1" smtClean="0"/>
              <a:t>qualified</a:t>
            </a:r>
            <a:r>
              <a:rPr lang="hu-HU" sz="2400" dirty="0" smtClean="0"/>
              <a:t> </a:t>
            </a:r>
            <a:r>
              <a:rPr lang="hu-HU" sz="2400" dirty="0" err="1" smtClean="0"/>
              <a:t>temporary</a:t>
            </a:r>
            <a:r>
              <a:rPr lang="hu-HU" sz="2400" dirty="0" smtClean="0"/>
              <a:t> </a:t>
            </a:r>
            <a:r>
              <a:rPr lang="hu-HU" sz="2400" dirty="0" err="1" smtClean="0"/>
              <a:t>agancy</a:t>
            </a:r>
            <a:r>
              <a:rPr lang="hu-HU" sz="2400" dirty="0" smtClean="0"/>
              <a:t> </a:t>
            </a:r>
            <a:r>
              <a:rPr lang="hu-HU" sz="2400" dirty="0" err="1" smtClean="0"/>
              <a:t>companies</a:t>
            </a:r>
            <a:r>
              <a:rPr lang="hu-HU" sz="2400" dirty="0" smtClean="0"/>
              <a:t> </a:t>
            </a:r>
            <a:r>
              <a:rPr lang="hu-HU" sz="2400" b="1" dirty="0" err="1" smtClean="0"/>
              <a:t>or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to</a:t>
            </a:r>
            <a:r>
              <a:rPr lang="hu-HU" sz="2400" b="1" dirty="0" smtClean="0"/>
              <a:t> be in a</a:t>
            </a:r>
            <a:endParaRPr lang="hu-H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err="1" smtClean="0"/>
              <a:t>Special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of </a:t>
            </a:r>
            <a:r>
              <a:rPr lang="hu-HU" sz="2400" dirty="0" err="1" smtClean="0"/>
              <a:t>preferential</a:t>
            </a:r>
            <a:r>
              <a:rPr lang="hu-HU" sz="2400" dirty="0" smtClean="0"/>
              <a:t> </a:t>
            </a:r>
            <a:r>
              <a:rPr lang="hu-HU" sz="2400" dirty="0" err="1" smtClean="0"/>
              <a:t>employers</a:t>
            </a:r>
            <a:r>
              <a:rPr lang="hu-HU" sz="2400" dirty="0" smtClean="0"/>
              <a:t>: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partnership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government</a:t>
            </a:r>
            <a:r>
              <a:rPr lang="hu-HU" sz="2400" dirty="0" smtClean="0"/>
              <a:t> (</a:t>
            </a:r>
            <a:r>
              <a:rPr lang="hu-HU" sz="2400" dirty="0" err="1" smtClean="0"/>
              <a:t>exists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a </a:t>
            </a:r>
            <a:r>
              <a:rPr lang="hu-HU" sz="2400" dirty="0" err="1" smtClean="0"/>
              <a:t>decade</a:t>
            </a:r>
            <a:r>
              <a:rPr lang="hu-HU" sz="2400" dirty="0" smtClean="0"/>
              <a:t>, </a:t>
            </a:r>
            <a:r>
              <a:rPr lang="hu-HU" sz="2400" dirty="0" err="1" smtClean="0"/>
              <a:t>still</a:t>
            </a:r>
            <a:r>
              <a:rPr lang="hu-HU" sz="2400" dirty="0" smtClean="0"/>
              <a:t>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clear</a:t>
            </a:r>
            <a:r>
              <a:rPr lang="hu-HU" sz="2400" dirty="0" smtClean="0"/>
              <a:t>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conditions</a:t>
            </a:r>
            <a:r>
              <a:rPr lang="hu-HU" sz="2400" dirty="0" smtClean="0"/>
              <a:t>), </a:t>
            </a:r>
            <a:r>
              <a:rPr lang="hu-HU" sz="2400" dirty="0" err="1" smtClean="0"/>
              <a:t>make</a:t>
            </a:r>
            <a:r>
              <a:rPr lang="hu-HU" sz="2400" dirty="0" smtClean="0"/>
              <a:t> an </a:t>
            </a:r>
            <a:r>
              <a:rPr lang="hu-HU" sz="2400" dirty="0" err="1" smtClean="0"/>
              <a:t>investment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has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economic</a:t>
            </a:r>
            <a:r>
              <a:rPr lang="hu-HU" sz="2400" dirty="0" smtClean="0"/>
              <a:t> </a:t>
            </a:r>
            <a:r>
              <a:rPr lang="hu-HU" sz="2400" dirty="0" err="1" smtClean="0"/>
              <a:t>importance</a:t>
            </a:r>
            <a:r>
              <a:rPr lang="hu-HU" sz="2400" dirty="0" smtClean="0"/>
              <a:t>, </a:t>
            </a:r>
            <a:r>
              <a:rPr lang="hu-HU" sz="2400" dirty="0" err="1" smtClean="0"/>
              <a:t>or</a:t>
            </a:r>
            <a:r>
              <a:rPr lang="hu-HU" sz="2400" dirty="0" smtClean="0"/>
              <a:t> is an important </a:t>
            </a:r>
            <a:r>
              <a:rPr lang="hu-HU" sz="2400" dirty="0" err="1" smtClean="0"/>
              <a:t>exporter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7616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Planned</a:t>
            </a:r>
            <a:r>
              <a:rPr lang="hu-HU" dirty="0" smtClean="0"/>
              <a:t> </a:t>
            </a:r>
            <a:r>
              <a:rPr lang="hu-HU" dirty="0" err="1" smtClean="0"/>
              <a:t>changes</a:t>
            </a:r>
            <a:r>
              <a:rPr lang="hu-HU" dirty="0" smtClean="0"/>
              <a:t> in </a:t>
            </a:r>
            <a:r>
              <a:rPr lang="hu-HU" dirty="0" err="1" smtClean="0"/>
              <a:t>legislation</a:t>
            </a:r>
            <a:r>
              <a:rPr lang="hu-HU" dirty="0" smtClean="0"/>
              <a:t> – </a:t>
            </a:r>
            <a:br>
              <a:rPr lang="hu-HU" dirty="0" smtClean="0"/>
            </a:br>
            <a:r>
              <a:rPr lang="hu-HU" dirty="0" err="1" smtClean="0"/>
              <a:t>from</a:t>
            </a:r>
            <a:r>
              <a:rPr lang="hu-HU" dirty="0" smtClean="0"/>
              <a:t> 1st November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get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permit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migrant</a:t>
            </a:r>
            <a:r>
              <a:rPr lang="hu-HU" sz="2400" dirty="0" smtClean="0"/>
              <a:t> </a:t>
            </a:r>
            <a:r>
              <a:rPr lang="hu-HU" sz="2400" dirty="0" err="1" smtClean="0"/>
              <a:t>worker</a:t>
            </a:r>
            <a:r>
              <a:rPr lang="hu-HU" sz="2400" dirty="0" smtClean="0"/>
              <a:t> has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err="1" smtClean="0"/>
              <a:t>Legal</a:t>
            </a:r>
            <a:r>
              <a:rPr lang="hu-HU" sz="2200" dirty="0" smtClean="0"/>
              <a:t> </a:t>
            </a:r>
            <a:r>
              <a:rPr lang="hu-HU" sz="2200" dirty="0" err="1" smtClean="0"/>
              <a:t>documents</a:t>
            </a:r>
            <a:r>
              <a:rPr lang="hu-HU" sz="2200" dirty="0" smtClean="0"/>
              <a:t>, </a:t>
            </a:r>
            <a:r>
              <a:rPr lang="hu-HU" sz="2200" dirty="0" err="1" smtClean="0"/>
              <a:t>adaquate</a:t>
            </a:r>
            <a:r>
              <a:rPr lang="hu-HU" sz="2200" dirty="0" smtClean="0"/>
              <a:t> </a:t>
            </a:r>
            <a:r>
              <a:rPr lang="hu-HU" sz="2200" dirty="0" err="1" smtClean="0"/>
              <a:t>accommodation</a:t>
            </a:r>
            <a:r>
              <a:rPr lang="hu-HU" sz="2200" dirty="0" smtClean="0"/>
              <a:t>, </a:t>
            </a:r>
            <a:r>
              <a:rPr lang="hu-HU" sz="2200" dirty="0" err="1" smtClean="0"/>
              <a:t>financial</a:t>
            </a:r>
            <a:r>
              <a:rPr lang="hu-HU" sz="2200" dirty="0" smtClean="0"/>
              <a:t> </a:t>
            </a:r>
            <a:r>
              <a:rPr lang="hu-HU" sz="2200" dirty="0" err="1" smtClean="0"/>
              <a:t>background</a:t>
            </a:r>
            <a:r>
              <a:rPr lang="hu-HU" sz="2200" dirty="0" smtClean="0"/>
              <a:t>, and </a:t>
            </a:r>
            <a:r>
              <a:rPr lang="hu-HU" sz="2200" dirty="0" err="1" smtClean="0"/>
              <a:t>national</a:t>
            </a:r>
            <a:r>
              <a:rPr lang="hu-HU" sz="2200" dirty="0" smtClean="0"/>
              <a:t> </a:t>
            </a:r>
            <a:r>
              <a:rPr lang="hu-HU" sz="2200" dirty="0" err="1" smtClean="0"/>
              <a:t>security</a:t>
            </a:r>
            <a:r>
              <a:rPr lang="hu-HU" sz="2200" dirty="0" smtClean="0"/>
              <a:t> </a:t>
            </a:r>
            <a:r>
              <a:rPr lang="hu-HU" sz="2200" dirty="0" err="1" smtClean="0"/>
              <a:t>aspects</a:t>
            </a:r>
            <a:endParaRPr lang="hu-HU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This</a:t>
            </a:r>
            <a:r>
              <a:rPr lang="hu-HU" sz="2400" dirty="0" smtClean="0"/>
              <a:t> permit is maximum 2 </a:t>
            </a:r>
            <a:r>
              <a:rPr lang="hu-HU" sz="2400" dirty="0" err="1" smtClean="0"/>
              <a:t>years</a:t>
            </a:r>
            <a:r>
              <a:rPr lang="hu-HU" sz="2400" dirty="0" smtClean="0"/>
              <a:t> (</a:t>
            </a:r>
            <a:r>
              <a:rPr lang="hu-HU" sz="2400" dirty="0" err="1" smtClean="0"/>
              <a:t>can</a:t>
            </a:r>
            <a:r>
              <a:rPr lang="hu-HU" sz="2400" dirty="0" smtClean="0"/>
              <a:t> be </a:t>
            </a:r>
            <a:r>
              <a:rPr lang="hu-HU" sz="2400" dirty="0" err="1" smtClean="0"/>
              <a:t>extend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 </a:t>
            </a:r>
            <a:r>
              <a:rPr lang="hu-HU" sz="2400" dirty="0" smtClean="0"/>
              <a:t>No </a:t>
            </a:r>
            <a:r>
              <a:rPr lang="hu-HU" sz="2400" dirty="0" err="1" smtClean="0"/>
              <a:t>right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settlement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family</a:t>
            </a:r>
            <a:r>
              <a:rPr lang="hu-HU" sz="2400" dirty="0" smtClean="0"/>
              <a:t> </a:t>
            </a:r>
            <a:r>
              <a:rPr lang="hu-HU" sz="2400" dirty="0" err="1" smtClean="0"/>
              <a:t>reunification</a:t>
            </a:r>
            <a:endParaRPr lang="hu-HU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hu-H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Reason</a:t>
            </a:r>
            <a:r>
              <a:rPr lang="hu-HU" sz="2400" dirty="0" smtClean="0"/>
              <a:t> of </a:t>
            </a:r>
            <a:r>
              <a:rPr lang="hu-HU" sz="2400" dirty="0" err="1" smtClean="0"/>
              <a:t>withdrawal</a:t>
            </a:r>
            <a:r>
              <a:rPr lang="hu-HU" sz="2400" dirty="0" smtClean="0"/>
              <a:t>: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strict</a:t>
            </a:r>
            <a:r>
              <a:rPr lang="hu-HU" sz="2400" dirty="0" smtClean="0"/>
              <a:t> </a:t>
            </a:r>
            <a:r>
              <a:rPr lang="hu-HU" sz="2400" dirty="0" err="1" smtClean="0"/>
              <a:t>enough</a:t>
            </a:r>
            <a:endParaRPr lang="hu-H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200" dirty="0" smtClean="0"/>
              <a:t>It </a:t>
            </a:r>
            <a:r>
              <a:rPr lang="hu-HU" sz="2200" dirty="0" err="1" smtClean="0"/>
              <a:t>will</a:t>
            </a:r>
            <a:r>
              <a:rPr lang="hu-HU" sz="2200" dirty="0" smtClean="0"/>
              <a:t> be a </a:t>
            </a:r>
            <a:r>
              <a:rPr lang="hu-HU" sz="2200" dirty="0" err="1" smtClean="0"/>
              <a:t>question</a:t>
            </a:r>
            <a:r>
              <a:rPr lang="hu-HU" sz="2200" dirty="0" smtClean="0"/>
              <a:t> </a:t>
            </a:r>
            <a:r>
              <a:rPr lang="hu-HU" sz="2200" dirty="0" err="1" smtClean="0"/>
              <a:t>if</a:t>
            </a:r>
            <a:r>
              <a:rPr lang="hu-HU" sz="2200" dirty="0" smtClean="0"/>
              <a:t> a </a:t>
            </a:r>
            <a:r>
              <a:rPr lang="hu-HU" sz="2200" dirty="0" err="1" smtClean="0"/>
              <a:t>strict</a:t>
            </a:r>
            <a:r>
              <a:rPr lang="hu-HU" sz="2200" dirty="0" smtClean="0"/>
              <a:t> </a:t>
            </a:r>
            <a:r>
              <a:rPr lang="hu-HU" sz="2200" dirty="0" err="1" smtClean="0"/>
              <a:t>law</a:t>
            </a:r>
            <a:r>
              <a:rPr lang="hu-HU" sz="2200" dirty="0" smtClean="0"/>
              <a:t> </a:t>
            </a:r>
            <a:r>
              <a:rPr lang="hu-HU" sz="2200" dirty="0" err="1" smtClean="0"/>
              <a:t>would</a:t>
            </a:r>
            <a:r>
              <a:rPr lang="hu-HU" sz="2200" dirty="0" smtClean="0"/>
              <a:t> be </a:t>
            </a:r>
            <a:r>
              <a:rPr lang="hu-HU" sz="2200" dirty="0" err="1" smtClean="0"/>
              <a:t>competetive</a:t>
            </a:r>
            <a:r>
              <a:rPr lang="hu-HU" sz="2200" dirty="0" smtClean="0"/>
              <a:t> </a:t>
            </a:r>
            <a:r>
              <a:rPr lang="hu-HU" sz="2200" dirty="0" err="1" smtClean="0"/>
              <a:t>enough</a:t>
            </a:r>
            <a:endParaRPr lang="hu-HU" sz="2200" dirty="0" smtClean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276210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5. egyéni séma">
      <a:dk1>
        <a:srgbClr val="000000"/>
      </a:dk1>
      <a:lt1>
        <a:sysClr val="window" lastClr="FFFFFF"/>
      </a:lt1>
      <a:dk2>
        <a:srgbClr val="002060"/>
      </a:dk2>
      <a:lt2>
        <a:srgbClr val="CCDDEA"/>
      </a:lt2>
      <a:accent1>
        <a:srgbClr val="1F394D"/>
      </a:accent1>
      <a:accent2>
        <a:srgbClr val="FF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</TotalTime>
  <Words>645</Words>
  <Application>Microsoft Office PowerPoint</Application>
  <PresentationFormat>Szélesvásznú</PresentationFormat>
  <Paragraphs>62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Retrospektív</vt:lpstr>
      <vt:lpstr>Foreign workers in Hungary  Statistical data Legal background Organizing</vt:lpstr>
      <vt:lpstr>Brief history – after joining EU</vt:lpstr>
      <vt:lpstr>Statistics – what we know</vt:lpstr>
      <vt:lpstr>PowerPoint-bemutató</vt:lpstr>
      <vt:lpstr>Current situation at the workplaces – perception </vt:lpstr>
      <vt:lpstr>Future</vt:lpstr>
      <vt:lpstr>Current legislation</vt:lpstr>
      <vt:lpstr>Planned changes in legislation –  from 1st November</vt:lpstr>
      <vt:lpstr>Planned changes in legislation –  from 1st November</vt:lpstr>
      <vt:lpstr>Organizing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Wiener Memorandum Präsidentraffen</dc:title>
  <dc:creator>babelbalazs</dc:creator>
  <cp:lastModifiedBy>babelbalazs</cp:lastModifiedBy>
  <cp:revision>88</cp:revision>
  <dcterms:created xsi:type="dcterms:W3CDTF">2021-11-01T14:19:41Z</dcterms:created>
  <dcterms:modified xsi:type="dcterms:W3CDTF">2023-11-05T20:57:07Z</dcterms:modified>
</cp:coreProperties>
</file>