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9"/>
  </p:notesMasterIdLst>
  <p:handoutMasterIdLst>
    <p:handoutMasterId r:id="rId30"/>
  </p:handoutMasterIdLst>
  <p:sldIdLst>
    <p:sldId id="256" r:id="rId2"/>
    <p:sldId id="391" r:id="rId3"/>
    <p:sldId id="309" r:id="rId4"/>
    <p:sldId id="409" r:id="rId5"/>
    <p:sldId id="412" r:id="rId6"/>
    <p:sldId id="310" r:id="rId7"/>
    <p:sldId id="408" r:id="rId8"/>
    <p:sldId id="312" r:id="rId9"/>
    <p:sldId id="317" r:id="rId10"/>
    <p:sldId id="407" r:id="rId11"/>
    <p:sldId id="318" r:id="rId12"/>
    <p:sldId id="319" r:id="rId13"/>
    <p:sldId id="320" r:id="rId14"/>
    <p:sldId id="321" r:id="rId15"/>
    <p:sldId id="322" r:id="rId16"/>
    <p:sldId id="384" r:id="rId17"/>
    <p:sldId id="385" r:id="rId18"/>
    <p:sldId id="410" r:id="rId19"/>
    <p:sldId id="379" r:id="rId20"/>
    <p:sldId id="381" r:id="rId21"/>
    <p:sldId id="404" r:id="rId22"/>
    <p:sldId id="399" r:id="rId23"/>
    <p:sldId id="400" r:id="rId24"/>
    <p:sldId id="411" r:id="rId25"/>
    <p:sldId id="398" r:id="rId26"/>
    <p:sldId id="331" r:id="rId27"/>
    <p:sldId id="395" r:id="rId28"/>
  </p:sldIdLst>
  <p:sldSz cx="9144000" cy="6858000" type="screen4x3"/>
  <p:notesSz cx="6858000" cy="9926638"/>
  <p:defaultTextStyle>
    <a:defPPr>
      <a:defRPr lang="de-DE"/>
    </a:defPPr>
    <a:lvl1pPr algn="l" rtl="0" fontAlgn="base">
      <a:spcBef>
        <a:spcPct val="0"/>
      </a:spcBef>
      <a:spcAft>
        <a:spcPct val="0"/>
      </a:spcAft>
      <a:buFont typeface="Times" charset="0"/>
      <a:buChar char="•"/>
      <a:defRPr sz="2400" kern="1200">
        <a:solidFill>
          <a:schemeClr val="tx1"/>
        </a:solidFill>
        <a:latin typeface="Arial" charset="0"/>
        <a:ea typeface="+mn-ea"/>
        <a:cs typeface="+mn-cs"/>
      </a:defRPr>
    </a:lvl1pPr>
    <a:lvl2pPr marL="457200" algn="l" rtl="0" fontAlgn="base">
      <a:spcBef>
        <a:spcPct val="0"/>
      </a:spcBef>
      <a:spcAft>
        <a:spcPct val="0"/>
      </a:spcAft>
      <a:buFont typeface="Times" charset="0"/>
      <a:buChar char="•"/>
      <a:defRPr sz="2400" kern="1200">
        <a:solidFill>
          <a:schemeClr val="tx1"/>
        </a:solidFill>
        <a:latin typeface="Arial" charset="0"/>
        <a:ea typeface="+mn-ea"/>
        <a:cs typeface="+mn-cs"/>
      </a:defRPr>
    </a:lvl2pPr>
    <a:lvl3pPr marL="914400" algn="l" rtl="0" fontAlgn="base">
      <a:spcBef>
        <a:spcPct val="0"/>
      </a:spcBef>
      <a:spcAft>
        <a:spcPct val="0"/>
      </a:spcAft>
      <a:buFont typeface="Times" charset="0"/>
      <a:buChar char="•"/>
      <a:defRPr sz="2400" kern="1200">
        <a:solidFill>
          <a:schemeClr val="tx1"/>
        </a:solidFill>
        <a:latin typeface="Arial" charset="0"/>
        <a:ea typeface="+mn-ea"/>
        <a:cs typeface="+mn-cs"/>
      </a:defRPr>
    </a:lvl3pPr>
    <a:lvl4pPr marL="1371600" algn="l" rtl="0" fontAlgn="base">
      <a:spcBef>
        <a:spcPct val="0"/>
      </a:spcBef>
      <a:spcAft>
        <a:spcPct val="0"/>
      </a:spcAft>
      <a:buFont typeface="Times" charset="0"/>
      <a:buChar char="•"/>
      <a:defRPr sz="2400" kern="1200">
        <a:solidFill>
          <a:schemeClr val="tx1"/>
        </a:solidFill>
        <a:latin typeface="Arial" charset="0"/>
        <a:ea typeface="+mn-ea"/>
        <a:cs typeface="+mn-cs"/>
      </a:defRPr>
    </a:lvl4pPr>
    <a:lvl5pPr marL="1828800" algn="l" rtl="0" fontAlgn="base">
      <a:spcBef>
        <a:spcPct val="0"/>
      </a:spcBef>
      <a:spcAft>
        <a:spcPct val="0"/>
      </a:spcAft>
      <a:buFont typeface="Times" charset="0"/>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FF"/>
    <a:srgbClr val="FF00FF"/>
    <a:srgbClr val="F3F3F3"/>
    <a:srgbClr val="C0C0C0"/>
    <a:srgbClr val="F3CCCC"/>
    <a:srgbClr val="FF0000"/>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22" autoAdjust="0"/>
    <p:restoredTop sz="91006" autoAdjust="0"/>
  </p:normalViewPr>
  <p:slideViewPr>
    <p:cSldViewPr>
      <p:cViewPr>
        <p:scale>
          <a:sx n="100" d="100"/>
          <a:sy n="100" d="100"/>
        </p:scale>
        <p:origin x="-1416" y="-144"/>
      </p:cViewPr>
      <p:guideLst>
        <p:guide orient="horz"/>
        <p:guide/>
      </p:guideLst>
    </p:cSldViewPr>
  </p:slideViewPr>
  <p:outlineViewPr>
    <p:cViewPr>
      <p:scale>
        <a:sx n="33" d="100"/>
        <a:sy n="33" d="100"/>
      </p:scale>
      <p:origin x="0" y="373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7" d="100"/>
          <a:sy n="97" d="100"/>
        </p:scale>
        <p:origin x="-2658" y="-96"/>
      </p:cViewPr>
      <p:guideLst>
        <p:guide orient="horz" pos="3127"/>
        <p:guide pos="216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3" y="0"/>
            <a:ext cx="2972547" cy="497212"/>
          </a:xfrm>
          <a:prstGeom prst="rect">
            <a:avLst/>
          </a:prstGeom>
        </p:spPr>
        <p:txBody>
          <a:bodyPr vert="horz" lIns="90306" tIns="45153" rIns="90306" bIns="45153" rtlCol="0"/>
          <a:lstStyle>
            <a:lvl1pPr algn="l">
              <a:defRPr sz="1200"/>
            </a:lvl1pPr>
          </a:lstStyle>
          <a:p>
            <a:pPr>
              <a:defRPr/>
            </a:pPr>
            <a:endParaRPr lang="de-DE"/>
          </a:p>
        </p:txBody>
      </p:sp>
      <p:sp>
        <p:nvSpPr>
          <p:cNvPr id="3" name="Datumsplatzhalter 2"/>
          <p:cNvSpPr>
            <a:spLocks noGrp="1"/>
          </p:cNvSpPr>
          <p:nvPr>
            <p:ph type="dt" sz="quarter" idx="1"/>
          </p:nvPr>
        </p:nvSpPr>
        <p:spPr>
          <a:xfrm>
            <a:off x="3883865" y="0"/>
            <a:ext cx="2972547" cy="497212"/>
          </a:xfrm>
          <a:prstGeom prst="rect">
            <a:avLst/>
          </a:prstGeom>
        </p:spPr>
        <p:txBody>
          <a:bodyPr vert="horz" lIns="90306" tIns="45153" rIns="90306" bIns="45153" rtlCol="0"/>
          <a:lstStyle>
            <a:lvl1pPr algn="r">
              <a:defRPr sz="1200"/>
            </a:lvl1pPr>
          </a:lstStyle>
          <a:p>
            <a:pPr>
              <a:defRPr/>
            </a:pPr>
            <a:fld id="{EC196F6B-6397-4C37-B292-185F002CC188}" type="datetimeFigureOut">
              <a:rPr lang="de-DE"/>
              <a:pPr>
                <a:defRPr/>
              </a:pPr>
              <a:t>05.03.2014</a:t>
            </a:fld>
            <a:endParaRPr lang="de-DE"/>
          </a:p>
        </p:txBody>
      </p:sp>
      <p:sp>
        <p:nvSpPr>
          <p:cNvPr id="4" name="Fußzeilenplatzhalter 3"/>
          <p:cNvSpPr>
            <a:spLocks noGrp="1"/>
          </p:cNvSpPr>
          <p:nvPr>
            <p:ph type="ftr" sz="quarter" idx="2"/>
          </p:nvPr>
        </p:nvSpPr>
        <p:spPr>
          <a:xfrm>
            <a:off x="13" y="9427844"/>
            <a:ext cx="2972547" cy="497211"/>
          </a:xfrm>
          <a:prstGeom prst="rect">
            <a:avLst/>
          </a:prstGeom>
        </p:spPr>
        <p:txBody>
          <a:bodyPr vert="horz" lIns="90306" tIns="45153" rIns="90306" bIns="45153" rtlCol="0" anchor="b"/>
          <a:lstStyle>
            <a:lvl1pPr algn="l">
              <a:defRPr sz="1200"/>
            </a:lvl1pPr>
          </a:lstStyle>
          <a:p>
            <a:pPr>
              <a:defRPr/>
            </a:pPr>
            <a:endParaRPr lang="de-DE"/>
          </a:p>
        </p:txBody>
      </p:sp>
      <p:sp>
        <p:nvSpPr>
          <p:cNvPr id="5" name="Foliennummernplatzhalter 4"/>
          <p:cNvSpPr>
            <a:spLocks noGrp="1"/>
          </p:cNvSpPr>
          <p:nvPr>
            <p:ph type="sldNum" sz="quarter" idx="3"/>
          </p:nvPr>
        </p:nvSpPr>
        <p:spPr>
          <a:xfrm>
            <a:off x="3883865" y="9427844"/>
            <a:ext cx="2972547" cy="497211"/>
          </a:xfrm>
          <a:prstGeom prst="rect">
            <a:avLst/>
          </a:prstGeom>
        </p:spPr>
        <p:txBody>
          <a:bodyPr vert="horz" lIns="90306" tIns="45153" rIns="90306" bIns="45153" rtlCol="0" anchor="b"/>
          <a:lstStyle>
            <a:lvl1pPr algn="r">
              <a:defRPr sz="1200"/>
            </a:lvl1pPr>
          </a:lstStyle>
          <a:p>
            <a:pPr>
              <a:defRPr/>
            </a:pPr>
            <a:fld id="{745F89C5-AACB-4EF5-B7E5-2482E7C99581}" type="slidenum">
              <a:rPr lang="de-DE"/>
              <a:pPr>
                <a:defRPr/>
              </a:pPr>
              <a:t>‹Nr.›</a:t>
            </a:fld>
            <a:endParaRPr lang="de-DE"/>
          </a:p>
        </p:txBody>
      </p:sp>
    </p:spTree>
    <p:extLst>
      <p:ext uri="{BB962C8B-B14F-4D97-AF65-F5344CB8AC3E}">
        <p14:creationId xmlns:p14="http://schemas.microsoft.com/office/powerpoint/2010/main" val="41773542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3" y="0"/>
            <a:ext cx="2972547" cy="49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306" tIns="45153" rIns="90306" bIns="45153" numCol="1" anchor="t" anchorCtr="0" compatLnSpc="1">
            <a:prstTxWarp prst="textNoShape">
              <a:avLst/>
            </a:prstTxWarp>
          </a:bodyPr>
          <a:lstStyle>
            <a:lvl1pPr eaLnBrk="0" hangingPunct="0">
              <a:buFontTx/>
              <a:buNone/>
              <a:defRPr sz="1200">
                <a:latin typeface="Times" charset="0"/>
              </a:defRPr>
            </a:lvl1pPr>
          </a:lstStyle>
          <a:p>
            <a:pPr>
              <a:defRPr/>
            </a:pPr>
            <a:endParaRPr lang="de-DE"/>
          </a:p>
        </p:txBody>
      </p:sp>
      <p:sp>
        <p:nvSpPr>
          <p:cNvPr id="3075" name="Rectangle 3"/>
          <p:cNvSpPr>
            <a:spLocks noGrp="1" noChangeArrowheads="1"/>
          </p:cNvSpPr>
          <p:nvPr>
            <p:ph type="dt" idx="1"/>
          </p:nvPr>
        </p:nvSpPr>
        <p:spPr bwMode="auto">
          <a:xfrm>
            <a:off x="3885458" y="0"/>
            <a:ext cx="2972547" cy="49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306" tIns="45153" rIns="90306" bIns="45153" numCol="1" anchor="t" anchorCtr="0" compatLnSpc="1">
            <a:prstTxWarp prst="textNoShape">
              <a:avLst/>
            </a:prstTxWarp>
          </a:bodyPr>
          <a:lstStyle>
            <a:lvl1pPr algn="r" eaLnBrk="0" hangingPunct="0">
              <a:buFontTx/>
              <a:buNone/>
              <a:defRPr sz="1200">
                <a:latin typeface="Times" charset="0"/>
              </a:defRPr>
            </a:lvl1pPr>
          </a:lstStyle>
          <a:p>
            <a:pPr>
              <a:defRPr/>
            </a:pPr>
            <a:endParaRPr lang="de-DE"/>
          </a:p>
        </p:txBody>
      </p:sp>
      <p:sp>
        <p:nvSpPr>
          <p:cNvPr id="66564" name="Rectangle 4"/>
          <p:cNvSpPr>
            <a:spLocks noGrp="1" noRot="1" noChangeAspect="1" noChangeArrowheads="1" noTextEdit="1"/>
          </p:cNvSpPr>
          <p:nvPr>
            <p:ph type="sldImg" idx="2"/>
          </p:nvPr>
        </p:nvSpPr>
        <p:spPr bwMode="auto">
          <a:xfrm>
            <a:off x="952500" y="744538"/>
            <a:ext cx="4953000" cy="37147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515" y="4714726"/>
            <a:ext cx="5028986" cy="4466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306" tIns="45153" rIns="90306" bIns="45153" numCol="1" anchor="t" anchorCtr="0" compatLnSpc="1">
            <a:prstTxWarp prst="textNoShape">
              <a:avLst/>
            </a:prstTxWarp>
          </a:bodyPr>
          <a:lstStyle/>
          <a:p>
            <a:pPr lvl="0"/>
            <a:r>
              <a:rPr lang="de-DE" noProof="0" smtClean="0"/>
              <a:t>Mastertextformat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3078" name="Rectangle 6"/>
          <p:cNvSpPr>
            <a:spLocks noGrp="1" noChangeArrowheads="1"/>
          </p:cNvSpPr>
          <p:nvPr>
            <p:ph type="ftr" sz="quarter" idx="4"/>
          </p:nvPr>
        </p:nvSpPr>
        <p:spPr bwMode="auto">
          <a:xfrm>
            <a:off x="13" y="9429441"/>
            <a:ext cx="2972547" cy="49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306" tIns="45153" rIns="90306" bIns="45153" numCol="1" anchor="b" anchorCtr="0" compatLnSpc="1">
            <a:prstTxWarp prst="textNoShape">
              <a:avLst/>
            </a:prstTxWarp>
          </a:bodyPr>
          <a:lstStyle>
            <a:lvl1pPr eaLnBrk="0" hangingPunct="0">
              <a:buFontTx/>
              <a:buNone/>
              <a:defRPr sz="1200">
                <a:latin typeface="Times" charset="0"/>
              </a:defRPr>
            </a:lvl1pPr>
          </a:lstStyle>
          <a:p>
            <a:pPr>
              <a:defRPr/>
            </a:pPr>
            <a:endParaRPr lang="de-DE"/>
          </a:p>
        </p:txBody>
      </p:sp>
      <p:sp>
        <p:nvSpPr>
          <p:cNvPr id="3079" name="Rectangle 7"/>
          <p:cNvSpPr>
            <a:spLocks noGrp="1" noChangeArrowheads="1"/>
          </p:cNvSpPr>
          <p:nvPr>
            <p:ph type="sldNum" sz="quarter" idx="5"/>
          </p:nvPr>
        </p:nvSpPr>
        <p:spPr bwMode="auto">
          <a:xfrm>
            <a:off x="3885458" y="9429441"/>
            <a:ext cx="2972547" cy="49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306" tIns="45153" rIns="90306" bIns="45153" numCol="1" anchor="b" anchorCtr="0" compatLnSpc="1">
            <a:prstTxWarp prst="textNoShape">
              <a:avLst/>
            </a:prstTxWarp>
          </a:bodyPr>
          <a:lstStyle>
            <a:lvl1pPr algn="r" eaLnBrk="0" hangingPunct="0">
              <a:buFontTx/>
              <a:buNone/>
              <a:defRPr sz="1200">
                <a:latin typeface="Times" charset="0"/>
              </a:defRPr>
            </a:lvl1pPr>
          </a:lstStyle>
          <a:p>
            <a:pPr>
              <a:defRPr/>
            </a:pPr>
            <a:fld id="{FEDEB66C-5FD0-4639-A863-00BDF2943A7D}" type="slidenum">
              <a:rPr lang="de-DE"/>
              <a:pPr>
                <a:defRPr/>
              </a:pPr>
              <a:t>‹Nr.›</a:t>
            </a:fld>
            <a:endParaRPr lang="de-DE"/>
          </a:p>
        </p:txBody>
      </p:sp>
    </p:spTree>
    <p:extLst>
      <p:ext uri="{BB962C8B-B14F-4D97-AF65-F5344CB8AC3E}">
        <p14:creationId xmlns:p14="http://schemas.microsoft.com/office/powerpoint/2010/main" val="19430917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33730" indent="-282203" eaLnBrk="0" hangingPunct="0">
              <a:defRPr sz="2400">
                <a:solidFill>
                  <a:schemeClr val="tx1"/>
                </a:solidFill>
                <a:latin typeface="Arial" charset="0"/>
              </a:defRPr>
            </a:lvl2pPr>
            <a:lvl3pPr marL="1128816" indent="-225764" eaLnBrk="0" hangingPunct="0">
              <a:defRPr sz="2400">
                <a:solidFill>
                  <a:schemeClr val="tx1"/>
                </a:solidFill>
                <a:latin typeface="Arial" charset="0"/>
              </a:defRPr>
            </a:lvl3pPr>
            <a:lvl4pPr marL="1580341" indent="-225764" eaLnBrk="0" hangingPunct="0">
              <a:defRPr sz="2400">
                <a:solidFill>
                  <a:schemeClr val="tx1"/>
                </a:solidFill>
                <a:latin typeface="Arial" charset="0"/>
              </a:defRPr>
            </a:lvl4pPr>
            <a:lvl5pPr marL="2031868" indent="-225764" eaLnBrk="0" hangingPunct="0">
              <a:defRPr sz="2400">
                <a:solidFill>
                  <a:schemeClr val="tx1"/>
                </a:solidFill>
                <a:latin typeface="Arial" charset="0"/>
              </a:defRPr>
            </a:lvl5pPr>
            <a:lvl6pPr marL="2483394" indent="-225764" eaLnBrk="0" fontAlgn="base" hangingPunct="0">
              <a:spcBef>
                <a:spcPct val="0"/>
              </a:spcBef>
              <a:spcAft>
                <a:spcPct val="0"/>
              </a:spcAft>
              <a:buFont typeface="Times" charset="0"/>
              <a:buChar char="•"/>
              <a:defRPr sz="2400">
                <a:solidFill>
                  <a:schemeClr val="tx1"/>
                </a:solidFill>
                <a:latin typeface="Arial" charset="0"/>
              </a:defRPr>
            </a:lvl6pPr>
            <a:lvl7pPr marL="2934917" indent="-225764" eaLnBrk="0" fontAlgn="base" hangingPunct="0">
              <a:spcBef>
                <a:spcPct val="0"/>
              </a:spcBef>
              <a:spcAft>
                <a:spcPct val="0"/>
              </a:spcAft>
              <a:buFont typeface="Times" charset="0"/>
              <a:buChar char="•"/>
              <a:defRPr sz="2400">
                <a:solidFill>
                  <a:schemeClr val="tx1"/>
                </a:solidFill>
                <a:latin typeface="Arial" charset="0"/>
              </a:defRPr>
            </a:lvl7pPr>
            <a:lvl8pPr marL="3386446" indent="-225764" eaLnBrk="0" fontAlgn="base" hangingPunct="0">
              <a:spcBef>
                <a:spcPct val="0"/>
              </a:spcBef>
              <a:spcAft>
                <a:spcPct val="0"/>
              </a:spcAft>
              <a:buFont typeface="Times" charset="0"/>
              <a:buChar char="•"/>
              <a:defRPr sz="2400">
                <a:solidFill>
                  <a:schemeClr val="tx1"/>
                </a:solidFill>
                <a:latin typeface="Arial" charset="0"/>
              </a:defRPr>
            </a:lvl8pPr>
            <a:lvl9pPr marL="3837970" indent="-225764" eaLnBrk="0" fontAlgn="base" hangingPunct="0">
              <a:spcBef>
                <a:spcPct val="0"/>
              </a:spcBef>
              <a:spcAft>
                <a:spcPct val="0"/>
              </a:spcAft>
              <a:buFont typeface="Times" charset="0"/>
              <a:buChar char="•"/>
              <a:defRPr sz="2400">
                <a:solidFill>
                  <a:schemeClr val="tx1"/>
                </a:solidFill>
                <a:latin typeface="Arial" charset="0"/>
              </a:defRPr>
            </a:lvl9pPr>
          </a:lstStyle>
          <a:p>
            <a:fld id="{7307E106-8056-457D-9936-D1553947B6FF}" type="slidenum">
              <a:rPr lang="de-DE" sz="1200">
                <a:latin typeface="Times" charset="0"/>
              </a:rPr>
              <a:pPr/>
              <a:t>3</a:t>
            </a:fld>
            <a:endParaRPr lang="de-DE" sz="1200">
              <a:latin typeface="Times"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de-DE" dirty="0" smtClean="0"/>
              <a:t>Das Wachstum geht vor allem von den Schwellenländern (BRIC-Staaten) aus. Die Industrieländer entwickeln sich deutlich schwächer. Der Einbruch in Japan 2011 ist auf die Katastrophe von Fukushima zurückzuführen.</a:t>
            </a:r>
          </a:p>
          <a:p>
            <a:pPr eaLnBrk="1" hangingPunct="1"/>
            <a:endParaRPr lang="de-DE"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33730" indent="-282203" eaLnBrk="0" hangingPunct="0">
              <a:defRPr sz="2400">
                <a:solidFill>
                  <a:schemeClr val="tx1"/>
                </a:solidFill>
                <a:latin typeface="Arial" charset="0"/>
              </a:defRPr>
            </a:lvl2pPr>
            <a:lvl3pPr marL="1128816" indent="-225764" eaLnBrk="0" hangingPunct="0">
              <a:defRPr sz="2400">
                <a:solidFill>
                  <a:schemeClr val="tx1"/>
                </a:solidFill>
                <a:latin typeface="Arial" charset="0"/>
              </a:defRPr>
            </a:lvl3pPr>
            <a:lvl4pPr marL="1580341" indent="-225764" eaLnBrk="0" hangingPunct="0">
              <a:defRPr sz="2400">
                <a:solidFill>
                  <a:schemeClr val="tx1"/>
                </a:solidFill>
                <a:latin typeface="Arial" charset="0"/>
              </a:defRPr>
            </a:lvl4pPr>
            <a:lvl5pPr marL="2031868" indent="-225764" eaLnBrk="0" hangingPunct="0">
              <a:defRPr sz="2400">
                <a:solidFill>
                  <a:schemeClr val="tx1"/>
                </a:solidFill>
                <a:latin typeface="Arial" charset="0"/>
              </a:defRPr>
            </a:lvl5pPr>
            <a:lvl6pPr marL="2483394" indent="-225764" eaLnBrk="0" fontAlgn="base" hangingPunct="0">
              <a:spcBef>
                <a:spcPct val="0"/>
              </a:spcBef>
              <a:spcAft>
                <a:spcPct val="0"/>
              </a:spcAft>
              <a:buFont typeface="Times" charset="0"/>
              <a:buChar char="•"/>
              <a:defRPr sz="2400">
                <a:solidFill>
                  <a:schemeClr val="tx1"/>
                </a:solidFill>
                <a:latin typeface="Arial" charset="0"/>
              </a:defRPr>
            </a:lvl6pPr>
            <a:lvl7pPr marL="2934917" indent="-225764" eaLnBrk="0" fontAlgn="base" hangingPunct="0">
              <a:spcBef>
                <a:spcPct val="0"/>
              </a:spcBef>
              <a:spcAft>
                <a:spcPct val="0"/>
              </a:spcAft>
              <a:buFont typeface="Times" charset="0"/>
              <a:buChar char="•"/>
              <a:defRPr sz="2400">
                <a:solidFill>
                  <a:schemeClr val="tx1"/>
                </a:solidFill>
                <a:latin typeface="Arial" charset="0"/>
              </a:defRPr>
            </a:lvl7pPr>
            <a:lvl8pPr marL="3386446" indent="-225764" eaLnBrk="0" fontAlgn="base" hangingPunct="0">
              <a:spcBef>
                <a:spcPct val="0"/>
              </a:spcBef>
              <a:spcAft>
                <a:spcPct val="0"/>
              </a:spcAft>
              <a:buFont typeface="Times" charset="0"/>
              <a:buChar char="•"/>
              <a:defRPr sz="2400">
                <a:solidFill>
                  <a:schemeClr val="tx1"/>
                </a:solidFill>
                <a:latin typeface="Arial" charset="0"/>
              </a:defRPr>
            </a:lvl8pPr>
            <a:lvl9pPr marL="3837970" indent="-225764" eaLnBrk="0" fontAlgn="base" hangingPunct="0">
              <a:spcBef>
                <a:spcPct val="0"/>
              </a:spcBef>
              <a:spcAft>
                <a:spcPct val="0"/>
              </a:spcAft>
              <a:buFont typeface="Times" charset="0"/>
              <a:buChar char="•"/>
              <a:defRPr sz="2400">
                <a:solidFill>
                  <a:schemeClr val="tx1"/>
                </a:solidFill>
                <a:latin typeface="Arial" charset="0"/>
              </a:defRPr>
            </a:lvl9pPr>
          </a:lstStyle>
          <a:p>
            <a:fld id="{7BC2958E-F45E-4FDF-A210-3BC45FB4C13A}" type="slidenum">
              <a:rPr lang="de-DE" sz="1200">
                <a:latin typeface="Times" charset="0"/>
              </a:rPr>
              <a:pPr/>
              <a:t>6</a:t>
            </a:fld>
            <a:endParaRPr lang="de-DE" sz="1200">
              <a:latin typeface="Times"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de-DE"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33730" indent="-282203" eaLnBrk="0" hangingPunct="0">
              <a:defRPr sz="2400">
                <a:solidFill>
                  <a:schemeClr val="tx1"/>
                </a:solidFill>
                <a:latin typeface="Arial" charset="0"/>
              </a:defRPr>
            </a:lvl2pPr>
            <a:lvl3pPr marL="1128816" indent="-225764" eaLnBrk="0" hangingPunct="0">
              <a:defRPr sz="2400">
                <a:solidFill>
                  <a:schemeClr val="tx1"/>
                </a:solidFill>
                <a:latin typeface="Arial" charset="0"/>
              </a:defRPr>
            </a:lvl3pPr>
            <a:lvl4pPr marL="1580341" indent="-225764" eaLnBrk="0" hangingPunct="0">
              <a:defRPr sz="2400">
                <a:solidFill>
                  <a:schemeClr val="tx1"/>
                </a:solidFill>
                <a:latin typeface="Arial" charset="0"/>
              </a:defRPr>
            </a:lvl4pPr>
            <a:lvl5pPr marL="2031868" indent="-225764" eaLnBrk="0" hangingPunct="0">
              <a:defRPr sz="2400">
                <a:solidFill>
                  <a:schemeClr val="tx1"/>
                </a:solidFill>
                <a:latin typeface="Arial" charset="0"/>
              </a:defRPr>
            </a:lvl5pPr>
            <a:lvl6pPr marL="2483394" indent="-225764" eaLnBrk="0" fontAlgn="base" hangingPunct="0">
              <a:spcBef>
                <a:spcPct val="0"/>
              </a:spcBef>
              <a:spcAft>
                <a:spcPct val="0"/>
              </a:spcAft>
              <a:buFont typeface="Times" charset="0"/>
              <a:buChar char="•"/>
              <a:defRPr sz="2400">
                <a:solidFill>
                  <a:schemeClr val="tx1"/>
                </a:solidFill>
                <a:latin typeface="Arial" charset="0"/>
              </a:defRPr>
            </a:lvl6pPr>
            <a:lvl7pPr marL="2934917" indent="-225764" eaLnBrk="0" fontAlgn="base" hangingPunct="0">
              <a:spcBef>
                <a:spcPct val="0"/>
              </a:spcBef>
              <a:spcAft>
                <a:spcPct val="0"/>
              </a:spcAft>
              <a:buFont typeface="Times" charset="0"/>
              <a:buChar char="•"/>
              <a:defRPr sz="2400">
                <a:solidFill>
                  <a:schemeClr val="tx1"/>
                </a:solidFill>
                <a:latin typeface="Arial" charset="0"/>
              </a:defRPr>
            </a:lvl7pPr>
            <a:lvl8pPr marL="3386446" indent="-225764" eaLnBrk="0" fontAlgn="base" hangingPunct="0">
              <a:spcBef>
                <a:spcPct val="0"/>
              </a:spcBef>
              <a:spcAft>
                <a:spcPct val="0"/>
              </a:spcAft>
              <a:buFont typeface="Times" charset="0"/>
              <a:buChar char="•"/>
              <a:defRPr sz="2400">
                <a:solidFill>
                  <a:schemeClr val="tx1"/>
                </a:solidFill>
                <a:latin typeface="Arial" charset="0"/>
              </a:defRPr>
            </a:lvl8pPr>
            <a:lvl9pPr marL="3837970" indent="-225764" eaLnBrk="0" fontAlgn="base" hangingPunct="0">
              <a:spcBef>
                <a:spcPct val="0"/>
              </a:spcBef>
              <a:spcAft>
                <a:spcPct val="0"/>
              </a:spcAft>
              <a:buFont typeface="Times" charset="0"/>
              <a:buChar char="•"/>
              <a:defRPr sz="2400">
                <a:solidFill>
                  <a:schemeClr val="tx1"/>
                </a:solidFill>
                <a:latin typeface="Arial" charset="0"/>
              </a:defRPr>
            </a:lvl9pPr>
          </a:lstStyle>
          <a:p>
            <a:fld id="{D2C52F11-CFC8-4CAC-A877-37EBD11E076A}" type="slidenum">
              <a:rPr lang="de-DE" sz="1200">
                <a:latin typeface="Times" charset="0"/>
              </a:rPr>
              <a:pPr/>
              <a:t>8</a:t>
            </a:fld>
            <a:endParaRPr lang="de-DE" sz="1200">
              <a:latin typeface="Times"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de-DE"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rgbClr val="FF0000"/>
        </a:solidFill>
        <a:effectLst/>
      </p:bgPr>
    </p:bg>
    <p:spTree>
      <p:nvGrpSpPr>
        <p:cNvPr id="1" name=""/>
        <p:cNvGrpSpPr/>
        <p:nvPr/>
      </p:nvGrpSpPr>
      <p:grpSpPr>
        <a:xfrm>
          <a:off x="0" y="0"/>
          <a:ext cx="0" cy="0"/>
          <a:chOff x="0" y="0"/>
          <a:chExt cx="0" cy="0"/>
        </a:xfrm>
      </p:grpSpPr>
      <p:sp>
        <p:nvSpPr>
          <p:cNvPr id="4" name="Rectangle 13"/>
          <p:cNvSpPr>
            <a:spLocks noChangeArrowheads="1"/>
          </p:cNvSpPr>
          <p:nvPr/>
        </p:nvSpPr>
        <p:spPr bwMode="auto">
          <a:xfrm>
            <a:off x="0" y="3429000"/>
            <a:ext cx="9144000" cy="34290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 name="Rectangle 3"/>
          <p:cNvSpPr>
            <a:spLocks noChangeArrowheads="1"/>
          </p:cNvSpPr>
          <p:nvPr/>
        </p:nvSpPr>
        <p:spPr bwMode="auto">
          <a:xfrm>
            <a:off x="0" y="0"/>
            <a:ext cx="9144000" cy="3429000"/>
          </a:xfrm>
          <a:prstGeom prst="rect">
            <a:avLst/>
          </a:prstGeom>
          <a:solidFill>
            <a:srgbClr val="D9D9D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6"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7725" y="0"/>
            <a:ext cx="71913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160">
                <a:solidFill>
                  <a:schemeClr val="bg1"/>
                </a:solidFill>
                <a:miter lim="800000"/>
                <a:headEnd/>
                <a:tailEnd/>
              </a14:hiddenLine>
            </a:ext>
          </a:extLst>
        </p:spPr>
      </p:pic>
      <p:sp>
        <p:nvSpPr>
          <p:cNvPr id="7" name="Text Box 8"/>
          <p:cNvSpPr txBox="1">
            <a:spLocks noChangeArrowheads="1"/>
          </p:cNvSpPr>
          <p:nvPr/>
        </p:nvSpPr>
        <p:spPr bwMode="auto">
          <a:xfrm>
            <a:off x="7613650" y="800100"/>
            <a:ext cx="549275"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Font typeface="Times" charset="0"/>
              <a:buChar char="•"/>
              <a:defRPr sz="2400">
                <a:solidFill>
                  <a:schemeClr val="tx1"/>
                </a:solidFill>
                <a:latin typeface="Arial" charset="0"/>
              </a:defRPr>
            </a:lvl6pPr>
            <a:lvl7pPr marL="2971800" indent="-228600" eaLnBrk="0" fontAlgn="base" hangingPunct="0">
              <a:spcBef>
                <a:spcPct val="0"/>
              </a:spcBef>
              <a:spcAft>
                <a:spcPct val="0"/>
              </a:spcAft>
              <a:buFont typeface="Times" charset="0"/>
              <a:buChar char="•"/>
              <a:defRPr sz="2400">
                <a:solidFill>
                  <a:schemeClr val="tx1"/>
                </a:solidFill>
                <a:latin typeface="Arial" charset="0"/>
              </a:defRPr>
            </a:lvl7pPr>
            <a:lvl8pPr marL="3429000" indent="-228600" eaLnBrk="0" fontAlgn="base" hangingPunct="0">
              <a:spcBef>
                <a:spcPct val="0"/>
              </a:spcBef>
              <a:spcAft>
                <a:spcPct val="0"/>
              </a:spcAft>
              <a:buFont typeface="Times" charset="0"/>
              <a:buChar char="•"/>
              <a:defRPr sz="2400">
                <a:solidFill>
                  <a:schemeClr val="tx1"/>
                </a:solidFill>
                <a:latin typeface="Arial" charset="0"/>
              </a:defRPr>
            </a:lvl8pPr>
            <a:lvl9pPr marL="3886200" indent="-228600" eaLnBrk="0" fontAlgn="base" hangingPunct="0">
              <a:spcBef>
                <a:spcPct val="0"/>
              </a:spcBef>
              <a:spcAft>
                <a:spcPct val="0"/>
              </a:spcAft>
              <a:buFont typeface="Times" charset="0"/>
              <a:buChar char="•"/>
              <a:defRPr sz="2400">
                <a:solidFill>
                  <a:schemeClr val="tx1"/>
                </a:solidFill>
                <a:latin typeface="Arial" charset="0"/>
              </a:defRPr>
            </a:lvl9pPr>
          </a:lstStyle>
          <a:p>
            <a:pPr>
              <a:lnSpc>
                <a:spcPts val="1100"/>
              </a:lnSpc>
              <a:buFontTx/>
              <a:buNone/>
              <a:defRPr/>
            </a:pPr>
            <a:r>
              <a:rPr lang="de-DE" sz="1000" b="1" smtClean="0"/>
              <a:t>Vorstand</a:t>
            </a:r>
          </a:p>
        </p:txBody>
      </p:sp>
      <p:sp>
        <p:nvSpPr>
          <p:cNvPr id="8" name="Line 9"/>
          <p:cNvSpPr>
            <a:spLocks noChangeShapeType="1"/>
          </p:cNvSpPr>
          <p:nvPr/>
        </p:nvSpPr>
        <p:spPr bwMode="auto">
          <a:xfrm>
            <a:off x="7559675" y="819150"/>
            <a:ext cx="0" cy="107950"/>
          </a:xfrm>
          <a:prstGeom prst="line">
            <a:avLst/>
          </a:prstGeom>
          <a:noFill/>
          <a:ln w="1016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9" name="Rectangle 15"/>
          <p:cNvSpPr>
            <a:spLocks noChangeArrowheads="1"/>
          </p:cNvSpPr>
          <p:nvPr/>
        </p:nvSpPr>
        <p:spPr bwMode="auto">
          <a:xfrm>
            <a:off x="503238" y="1619250"/>
            <a:ext cx="8640762" cy="3598863"/>
          </a:xfrm>
          <a:prstGeom prst="rect">
            <a:avLst/>
          </a:prstGeom>
          <a:solidFill>
            <a:schemeClr val="bg1"/>
          </a:solidFill>
          <a:ln w="101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556" name="Rectangle 4"/>
          <p:cNvSpPr>
            <a:spLocks noGrp="1" noChangeArrowheads="1"/>
          </p:cNvSpPr>
          <p:nvPr>
            <p:ph type="ctrTitle"/>
          </p:nvPr>
        </p:nvSpPr>
        <p:spPr>
          <a:xfrm>
            <a:off x="503238" y="1330325"/>
            <a:ext cx="6765925" cy="203200"/>
          </a:xfrm>
        </p:spPr>
        <p:txBody>
          <a:bodyPr/>
          <a:lstStyle>
            <a:lvl1pPr>
              <a:lnSpc>
                <a:spcPts val="1600"/>
              </a:lnSpc>
              <a:defRPr sz="1600">
                <a:solidFill>
                  <a:schemeClr val="tx1"/>
                </a:solidFill>
              </a:defRPr>
            </a:lvl1pPr>
          </a:lstStyle>
          <a:p>
            <a:pPr lvl="0"/>
            <a:endParaRPr lang="de-DE" noProof="0" smtClean="0"/>
          </a:p>
        </p:txBody>
      </p:sp>
      <p:sp>
        <p:nvSpPr>
          <p:cNvPr id="23557" name="Rectangle 5"/>
          <p:cNvSpPr>
            <a:spLocks noGrp="1" noChangeArrowheads="1"/>
          </p:cNvSpPr>
          <p:nvPr>
            <p:ph type="subTitle" idx="1"/>
          </p:nvPr>
        </p:nvSpPr>
        <p:spPr>
          <a:xfrm>
            <a:off x="503238" y="5397500"/>
            <a:ext cx="8558212" cy="1098550"/>
          </a:xfrm>
        </p:spPr>
        <p:txBody>
          <a:bodyPr/>
          <a:lstStyle>
            <a:lvl1pPr marL="0" indent="0">
              <a:lnSpc>
                <a:spcPts val="3600"/>
              </a:lnSpc>
              <a:spcBef>
                <a:spcPct val="0"/>
              </a:spcBef>
              <a:buFont typeface="Times" charset="0"/>
              <a:buNone/>
              <a:defRPr sz="3200">
                <a:solidFill>
                  <a:schemeClr val="bg1"/>
                </a:solidFill>
              </a:defRPr>
            </a:lvl1pPr>
          </a:lstStyle>
          <a:p>
            <a:pPr lvl="0"/>
            <a:r>
              <a:rPr lang="de-DE" noProof="0" smtClean="0"/>
              <a:t>Master-Untertitelformat bearbeiten</a:t>
            </a:r>
          </a:p>
        </p:txBody>
      </p:sp>
    </p:spTree>
    <p:extLst>
      <p:ext uri="{BB962C8B-B14F-4D97-AF65-F5344CB8AC3E}">
        <p14:creationId xmlns:p14="http://schemas.microsoft.com/office/powerpoint/2010/main" val="436379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C50BBC51-AB20-4F1A-8439-CA78C9464735}" type="slidenum">
              <a:rPr lang="de-DE"/>
              <a:pPr>
                <a:defRPr/>
              </a:pPr>
              <a:t>‹Nr.›</a:t>
            </a:fld>
            <a:endParaRPr lang="de-DE">
              <a:solidFill>
                <a:schemeClr val="tx1"/>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t>IG Metall, Aktuelle Daten aus Gesamtwirtschaft und M+E-Industrie     FB Grundsatzfragen</a:t>
            </a:r>
            <a:endParaRPr lang="de-DE"/>
          </a:p>
        </p:txBody>
      </p:sp>
    </p:spTree>
    <p:extLst>
      <p:ext uri="{BB962C8B-B14F-4D97-AF65-F5344CB8AC3E}">
        <p14:creationId xmlns:p14="http://schemas.microsoft.com/office/powerpoint/2010/main" val="240904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481763" y="476250"/>
            <a:ext cx="2051050" cy="57150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23850" y="476250"/>
            <a:ext cx="6005513" cy="57150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76F60193-E7CB-4A1D-9BBA-F9E9FFC831C4}" type="slidenum">
              <a:rPr lang="de-DE"/>
              <a:pPr>
                <a:defRPr/>
              </a:pPr>
              <a:t>‹Nr.›</a:t>
            </a:fld>
            <a:endParaRPr lang="de-DE">
              <a:solidFill>
                <a:schemeClr val="tx1"/>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t>IG Metall, Aktuelle Daten aus Gesamtwirtschaft und M+E-Industrie     FB Grundsatzfragen</a:t>
            </a:r>
            <a:endParaRPr lang="de-DE"/>
          </a:p>
        </p:txBody>
      </p:sp>
    </p:spTree>
    <p:extLst>
      <p:ext uri="{BB962C8B-B14F-4D97-AF65-F5344CB8AC3E}">
        <p14:creationId xmlns:p14="http://schemas.microsoft.com/office/powerpoint/2010/main" val="4000045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323850" y="476250"/>
            <a:ext cx="8208963" cy="57150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Rectangle 6"/>
          <p:cNvSpPr>
            <a:spLocks noGrp="1" noChangeArrowheads="1"/>
          </p:cNvSpPr>
          <p:nvPr>
            <p:ph type="sldNum" sz="quarter" idx="10"/>
          </p:nvPr>
        </p:nvSpPr>
        <p:spPr>
          <a:ln/>
        </p:spPr>
        <p:txBody>
          <a:bodyPr/>
          <a:lstStyle>
            <a:lvl1pPr>
              <a:defRPr/>
            </a:lvl1pPr>
          </a:lstStyle>
          <a:p>
            <a:pPr>
              <a:defRPr/>
            </a:pPr>
            <a:fld id="{4AD9801F-236A-4110-B3DB-AA3EC473E225}" type="slidenum">
              <a:rPr lang="de-DE"/>
              <a:pPr>
                <a:defRPr/>
              </a:pPr>
              <a:t>‹Nr.›</a:t>
            </a:fld>
            <a:endParaRPr lang="de-DE">
              <a:solidFill>
                <a:schemeClr val="tx1"/>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de-DE" smtClean="0"/>
              <a:t>IG Metall, Aktuelle Daten aus Gesamtwirtschaft und M+E-Industrie     FB Grundsatzfragen</a:t>
            </a:r>
            <a:endParaRPr lang="de-DE"/>
          </a:p>
        </p:txBody>
      </p:sp>
    </p:spTree>
    <p:extLst>
      <p:ext uri="{BB962C8B-B14F-4D97-AF65-F5344CB8AC3E}">
        <p14:creationId xmlns:p14="http://schemas.microsoft.com/office/powerpoint/2010/main" val="2525960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6"/>
          <p:cNvSpPr>
            <a:spLocks noGrp="1" noChangeArrowheads="1"/>
          </p:cNvSpPr>
          <p:nvPr>
            <p:ph type="sldNum" sz="quarter" idx="10"/>
          </p:nvPr>
        </p:nvSpPr>
        <p:spPr>
          <a:xfrm>
            <a:off x="8676456" y="6597352"/>
            <a:ext cx="234950" cy="152400"/>
          </a:xfrm>
          <a:ln/>
        </p:spPr>
        <p:txBody>
          <a:bodyPr/>
          <a:lstStyle>
            <a:lvl1pPr>
              <a:defRPr/>
            </a:lvl1pPr>
          </a:lstStyle>
          <a:p>
            <a:pPr>
              <a:defRPr/>
            </a:pPr>
            <a:fld id="{A727CB32-1074-4FD9-8189-01343FFAC703}" type="slidenum">
              <a:rPr lang="de-DE"/>
              <a:pPr>
                <a:defRPr/>
              </a:pPr>
              <a:t>‹Nr.›</a:t>
            </a:fld>
            <a:endParaRPr lang="de-DE" dirty="0">
              <a:solidFill>
                <a:schemeClr val="tx1"/>
              </a:solidFill>
            </a:endParaRPr>
          </a:p>
        </p:txBody>
      </p:sp>
      <p:sp>
        <p:nvSpPr>
          <p:cNvPr id="5" name="Rectangle 5"/>
          <p:cNvSpPr>
            <a:spLocks noGrp="1" noChangeArrowheads="1"/>
          </p:cNvSpPr>
          <p:nvPr>
            <p:ph type="ftr" sz="quarter" idx="11"/>
          </p:nvPr>
        </p:nvSpPr>
        <p:spPr>
          <a:xfrm>
            <a:off x="184150" y="6597351"/>
            <a:ext cx="8617744" cy="153888"/>
          </a:xfrm>
          <a:ln/>
        </p:spPr>
        <p:txBody>
          <a:bodyPr/>
          <a:lstStyle>
            <a:lvl1pPr>
              <a:defRPr/>
            </a:lvl1pPr>
          </a:lstStyle>
          <a:p>
            <a:pPr>
              <a:defRPr/>
            </a:pPr>
            <a:r>
              <a:rPr lang="de-DE" dirty="0" smtClean="0"/>
              <a:t>IG Metall, Aktuelle Daten aus Gesamtwirtschaft und M+E-Industrie 				FB Grundsatzfragen</a:t>
            </a:r>
            <a:endParaRPr lang="de-DE" dirty="0"/>
          </a:p>
        </p:txBody>
      </p:sp>
    </p:spTree>
    <p:extLst>
      <p:ext uri="{BB962C8B-B14F-4D97-AF65-F5344CB8AC3E}">
        <p14:creationId xmlns:p14="http://schemas.microsoft.com/office/powerpoint/2010/main" val="3277287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6"/>
          <p:cNvSpPr>
            <a:spLocks noGrp="1" noChangeArrowheads="1"/>
          </p:cNvSpPr>
          <p:nvPr>
            <p:ph type="sldNum" sz="quarter" idx="10"/>
          </p:nvPr>
        </p:nvSpPr>
        <p:spPr>
          <a:ln/>
        </p:spPr>
        <p:txBody>
          <a:bodyPr/>
          <a:lstStyle>
            <a:lvl1pPr>
              <a:defRPr/>
            </a:lvl1pPr>
          </a:lstStyle>
          <a:p>
            <a:pPr>
              <a:defRPr/>
            </a:pPr>
            <a:fld id="{67C3DCFD-D16C-40F7-9E5D-6D02939A41C4}" type="slidenum">
              <a:rPr lang="de-DE"/>
              <a:pPr>
                <a:defRPr/>
              </a:pPr>
              <a:t>‹Nr.›</a:t>
            </a:fld>
            <a:endParaRPr lang="de-DE">
              <a:solidFill>
                <a:schemeClr val="tx1"/>
              </a:solidFill>
            </a:endParaRPr>
          </a:p>
        </p:txBody>
      </p:sp>
      <p:sp>
        <p:nvSpPr>
          <p:cNvPr id="5" name="Rectangle 5"/>
          <p:cNvSpPr>
            <a:spLocks noGrp="1" noChangeArrowheads="1"/>
          </p:cNvSpPr>
          <p:nvPr>
            <p:ph type="ftr" sz="quarter" idx="11"/>
          </p:nvPr>
        </p:nvSpPr>
        <p:spPr>
          <a:xfrm>
            <a:off x="184150" y="6589713"/>
            <a:ext cx="8234627" cy="153888"/>
          </a:xfrm>
          <a:ln/>
        </p:spPr>
        <p:txBody>
          <a:bodyPr/>
          <a:lstStyle>
            <a:lvl1pPr>
              <a:defRPr/>
            </a:lvl1pPr>
          </a:lstStyle>
          <a:p>
            <a:pPr>
              <a:defRPr/>
            </a:pPr>
            <a:r>
              <a:rPr lang="de-DE" smtClean="0"/>
              <a:t>IG Metall, Aktuelle Daten aus Gesamtwirtschaft und M+E-Industrie     FB Grundsatzfragen</a:t>
            </a:r>
            <a:endParaRPr lang="de-DE" dirty="0"/>
          </a:p>
        </p:txBody>
      </p:sp>
    </p:spTree>
    <p:extLst>
      <p:ext uri="{BB962C8B-B14F-4D97-AF65-F5344CB8AC3E}">
        <p14:creationId xmlns:p14="http://schemas.microsoft.com/office/powerpoint/2010/main" val="1139269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68313" y="1484313"/>
            <a:ext cx="3956050" cy="47069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576763" y="1484313"/>
            <a:ext cx="3956050" cy="47069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6"/>
          <p:cNvSpPr>
            <a:spLocks noGrp="1" noChangeArrowheads="1"/>
          </p:cNvSpPr>
          <p:nvPr>
            <p:ph type="sldNum" sz="quarter" idx="10"/>
          </p:nvPr>
        </p:nvSpPr>
        <p:spPr>
          <a:ln/>
        </p:spPr>
        <p:txBody>
          <a:bodyPr/>
          <a:lstStyle>
            <a:lvl1pPr>
              <a:defRPr/>
            </a:lvl1pPr>
          </a:lstStyle>
          <a:p>
            <a:pPr>
              <a:defRPr/>
            </a:pPr>
            <a:fld id="{1B4F7DA6-C890-40A2-9133-AB1C2CCF2197}" type="slidenum">
              <a:rPr lang="de-DE"/>
              <a:pPr>
                <a:defRPr/>
              </a:pPr>
              <a:t>‹Nr.›</a:t>
            </a:fld>
            <a:endParaRPr lang="de-DE">
              <a:solidFill>
                <a:schemeClr val="tx1"/>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t>IG Metall, Aktuelle Daten aus Gesamtwirtschaft und M+E-Industrie     FB Grundsatzfragen</a:t>
            </a:r>
            <a:endParaRPr lang="de-DE"/>
          </a:p>
        </p:txBody>
      </p:sp>
    </p:spTree>
    <p:extLst>
      <p:ext uri="{BB962C8B-B14F-4D97-AF65-F5344CB8AC3E}">
        <p14:creationId xmlns:p14="http://schemas.microsoft.com/office/powerpoint/2010/main" val="4139862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6"/>
          <p:cNvSpPr>
            <a:spLocks noGrp="1" noChangeArrowheads="1"/>
          </p:cNvSpPr>
          <p:nvPr>
            <p:ph type="sldNum" sz="quarter" idx="10"/>
          </p:nvPr>
        </p:nvSpPr>
        <p:spPr>
          <a:ln/>
        </p:spPr>
        <p:txBody>
          <a:bodyPr/>
          <a:lstStyle>
            <a:lvl1pPr>
              <a:defRPr/>
            </a:lvl1pPr>
          </a:lstStyle>
          <a:p>
            <a:pPr>
              <a:defRPr/>
            </a:pPr>
            <a:fld id="{5FA7C932-BBAD-4630-B669-ABD20B6B08F5}" type="slidenum">
              <a:rPr lang="de-DE"/>
              <a:pPr>
                <a:defRPr/>
              </a:pPr>
              <a:t>‹Nr.›</a:t>
            </a:fld>
            <a:endParaRPr lang="de-DE">
              <a:solidFill>
                <a:schemeClr val="tx1"/>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de-DE" smtClean="0"/>
              <a:t>IG Metall, Aktuelle Daten aus Gesamtwirtschaft und M+E-Industrie     FB Grundsatzfragen</a:t>
            </a:r>
            <a:endParaRPr lang="de-DE"/>
          </a:p>
        </p:txBody>
      </p:sp>
    </p:spTree>
    <p:extLst>
      <p:ext uri="{BB962C8B-B14F-4D97-AF65-F5344CB8AC3E}">
        <p14:creationId xmlns:p14="http://schemas.microsoft.com/office/powerpoint/2010/main" val="193498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6"/>
          <p:cNvSpPr>
            <a:spLocks noGrp="1" noChangeArrowheads="1"/>
          </p:cNvSpPr>
          <p:nvPr>
            <p:ph type="sldNum" sz="quarter" idx="10"/>
          </p:nvPr>
        </p:nvSpPr>
        <p:spPr>
          <a:ln/>
        </p:spPr>
        <p:txBody>
          <a:bodyPr/>
          <a:lstStyle>
            <a:lvl1pPr>
              <a:defRPr/>
            </a:lvl1pPr>
          </a:lstStyle>
          <a:p>
            <a:pPr>
              <a:defRPr/>
            </a:pPr>
            <a:fld id="{40CB0010-29F3-48FF-89F1-21A5E864C790}" type="slidenum">
              <a:rPr lang="de-DE"/>
              <a:pPr>
                <a:defRPr/>
              </a:pPr>
              <a:t>‹Nr.›</a:t>
            </a:fld>
            <a:endParaRPr lang="de-DE">
              <a:solidFill>
                <a:schemeClr val="tx1"/>
              </a:solidFill>
            </a:endParaRPr>
          </a:p>
        </p:txBody>
      </p:sp>
      <p:sp>
        <p:nvSpPr>
          <p:cNvPr id="4" name="Rectangle 5"/>
          <p:cNvSpPr>
            <a:spLocks noGrp="1" noChangeArrowheads="1"/>
          </p:cNvSpPr>
          <p:nvPr>
            <p:ph type="ftr" sz="quarter" idx="11"/>
          </p:nvPr>
        </p:nvSpPr>
        <p:spPr>
          <a:xfrm>
            <a:off x="184150" y="6589713"/>
            <a:ext cx="8234627" cy="153888"/>
          </a:xfrm>
          <a:ln/>
        </p:spPr>
        <p:txBody>
          <a:bodyPr/>
          <a:lstStyle>
            <a:lvl1pPr>
              <a:defRPr/>
            </a:lvl1pPr>
          </a:lstStyle>
          <a:p>
            <a:pPr>
              <a:defRPr/>
            </a:pPr>
            <a:r>
              <a:rPr lang="de-DE" smtClean="0"/>
              <a:t>IG Metall, Aktuelle Daten aus Gesamtwirtschaft und M+E-Industrie     FB Grundsatzfragen</a:t>
            </a:r>
            <a:endParaRPr lang="de-DE" dirty="0"/>
          </a:p>
        </p:txBody>
      </p:sp>
    </p:spTree>
    <p:extLst>
      <p:ext uri="{BB962C8B-B14F-4D97-AF65-F5344CB8AC3E}">
        <p14:creationId xmlns:p14="http://schemas.microsoft.com/office/powerpoint/2010/main" val="2029038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B9708E1-3ADA-4D21-8417-6C34DA378CD3}" type="slidenum">
              <a:rPr lang="de-DE"/>
              <a:pPr>
                <a:defRPr/>
              </a:pPr>
              <a:t>‹Nr.›</a:t>
            </a:fld>
            <a:endParaRPr lang="de-DE">
              <a:solidFill>
                <a:schemeClr val="tx1"/>
              </a:solidFill>
            </a:endParaRPr>
          </a:p>
        </p:txBody>
      </p:sp>
      <p:sp>
        <p:nvSpPr>
          <p:cNvPr id="3" name="Rectangle 5"/>
          <p:cNvSpPr>
            <a:spLocks noGrp="1" noChangeArrowheads="1"/>
          </p:cNvSpPr>
          <p:nvPr>
            <p:ph type="ftr" sz="quarter" idx="11"/>
          </p:nvPr>
        </p:nvSpPr>
        <p:spPr>
          <a:xfrm>
            <a:off x="184150" y="6589713"/>
            <a:ext cx="8234627" cy="153888"/>
          </a:xfrm>
          <a:ln/>
        </p:spPr>
        <p:txBody>
          <a:bodyPr/>
          <a:lstStyle>
            <a:lvl1pPr>
              <a:defRPr/>
            </a:lvl1pPr>
          </a:lstStyle>
          <a:p>
            <a:pPr>
              <a:defRPr/>
            </a:pPr>
            <a:r>
              <a:rPr lang="de-DE" smtClean="0"/>
              <a:t>IG Metall, Aktuelle Daten aus Gesamtwirtschaft und M+E-Industrie     FB Grundsatzfragen</a:t>
            </a:r>
            <a:endParaRPr lang="de-DE" dirty="0"/>
          </a:p>
        </p:txBody>
      </p:sp>
    </p:spTree>
    <p:extLst>
      <p:ext uri="{BB962C8B-B14F-4D97-AF65-F5344CB8AC3E}">
        <p14:creationId xmlns:p14="http://schemas.microsoft.com/office/powerpoint/2010/main" val="1536840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6"/>
          <p:cNvSpPr>
            <a:spLocks noGrp="1" noChangeArrowheads="1"/>
          </p:cNvSpPr>
          <p:nvPr>
            <p:ph type="sldNum" sz="quarter" idx="10"/>
          </p:nvPr>
        </p:nvSpPr>
        <p:spPr>
          <a:ln/>
        </p:spPr>
        <p:txBody>
          <a:bodyPr/>
          <a:lstStyle>
            <a:lvl1pPr>
              <a:defRPr/>
            </a:lvl1pPr>
          </a:lstStyle>
          <a:p>
            <a:pPr>
              <a:defRPr/>
            </a:pPr>
            <a:fld id="{D066BDDB-0F87-4ECC-9BCF-D35335A4A630}" type="slidenum">
              <a:rPr lang="de-DE"/>
              <a:pPr>
                <a:defRPr/>
              </a:pPr>
              <a:t>‹Nr.›</a:t>
            </a:fld>
            <a:endParaRPr lang="de-DE">
              <a:solidFill>
                <a:schemeClr val="tx1"/>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t>IG Metall, Aktuelle Daten aus Gesamtwirtschaft und M+E-Industrie     FB Grundsatzfragen</a:t>
            </a:r>
            <a:endParaRPr lang="de-DE"/>
          </a:p>
        </p:txBody>
      </p:sp>
    </p:spTree>
    <p:extLst>
      <p:ext uri="{BB962C8B-B14F-4D97-AF65-F5344CB8AC3E}">
        <p14:creationId xmlns:p14="http://schemas.microsoft.com/office/powerpoint/2010/main" val="354925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6"/>
          <p:cNvSpPr>
            <a:spLocks noGrp="1" noChangeArrowheads="1"/>
          </p:cNvSpPr>
          <p:nvPr>
            <p:ph type="sldNum" sz="quarter" idx="10"/>
          </p:nvPr>
        </p:nvSpPr>
        <p:spPr>
          <a:ln/>
        </p:spPr>
        <p:txBody>
          <a:bodyPr/>
          <a:lstStyle>
            <a:lvl1pPr>
              <a:defRPr/>
            </a:lvl1pPr>
          </a:lstStyle>
          <a:p>
            <a:pPr>
              <a:defRPr/>
            </a:pPr>
            <a:fld id="{64FB9126-F6F3-40FB-901A-87AEFCD176B7}" type="slidenum">
              <a:rPr lang="de-DE"/>
              <a:pPr>
                <a:defRPr/>
              </a:pPr>
              <a:t>‹Nr.›</a:t>
            </a:fld>
            <a:endParaRPr lang="de-DE">
              <a:solidFill>
                <a:schemeClr val="tx1"/>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t>IG Metall, Aktuelle Daten aus Gesamtwirtschaft und M+E-Industrie     FB Grundsatzfragen</a:t>
            </a:r>
            <a:endParaRPr lang="de-DE"/>
          </a:p>
        </p:txBody>
      </p:sp>
    </p:spTree>
    <p:extLst>
      <p:ext uri="{BB962C8B-B14F-4D97-AF65-F5344CB8AC3E}">
        <p14:creationId xmlns:p14="http://schemas.microsoft.com/office/powerpoint/2010/main" val="2373242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5"/>
          <p:cNvSpPr>
            <a:spLocks noChangeArrowheads="1"/>
          </p:cNvSpPr>
          <p:nvPr/>
        </p:nvSpPr>
        <p:spPr bwMode="auto">
          <a:xfrm>
            <a:off x="0" y="6477000"/>
            <a:ext cx="9144000" cy="3810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buFontTx/>
              <a:buNone/>
            </a:pPr>
            <a:endParaRPr lang="de-DE">
              <a:latin typeface="Times" charset="0"/>
            </a:endParaRPr>
          </a:p>
        </p:txBody>
      </p:sp>
      <p:sp>
        <p:nvSpPr>
          <p:cNvPr id="1027" name="Rectangle 18"/>
          <p:cNvSpPr>
            <a:spLocks noChangeArrowheads="1"/>
          </p:cNvSpPr>
          <p:nvPr/>
        </p:nvSpPr>
        <p:spPr bwMode="auto">
          <a:xfrm>
            <a:off x="0" y="0"/>
            <a:ext cx="9144000" cy="125888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28" name="Rectangle 2"/>
          <p:cNvSpPr>
            <a:spLocks noGrp="1" noChangeArrowheads="1"/>
          </p:cNvSpPr>
          <p:nvPr>
            <p:ph type="title"/>
          </p:nvPr>
        </p:nvSpPr>
        <p:spPr bwMode="auto">
          <a:xfrm>
            <a:off x="323850" y="476250"/>
            <a:ext cx="7248525"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de-DE" smtClean="0"/>
              <a:t>Mastertitelformat bearbeiten</a:t>
            </a:r>
          </a:p>
        </p:txBody>
      </p:sp>
      <p:sp>
        <p:nvSpPr>
          <p:cNvPr id="1029" name="Rectangle 3"/>
          <p:cNvSpPr>
            <a:spLocks noGrp="1" noChangeArrowheads="1"/>
          </p:cNvSpPr>
          <p:nvPr>
            <p:ph type="body" idx="1"/>
          </p:nvPr>
        </p:nvSpPr>
        <p:spPr bwMode="auto">
          <a:xfrm>
            <a:off x="468313" y="1484313"/>
            <a:ext cx="8064500" cy="470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p:txBody>
      </p:sp>
      <p:sp>
        <p:nvSpPr>
          <p:cNvPr id="1030" name="Rectangle 6"/>
          <p:cNvSpPr>
            <a:spLocks noGrp="1" noChangeArrowheads="1"/>
          </p:cNvSpPr>
          <p:nvPr>
            <p:ph type="sldNum" sz="quarter" idx="4"/>
          </p:nvPr>
        </p:nvSpPr>
        <p:spPr bwMode="auto">
          <a:xfrm>
            <a:off x="8439150" y="6589713"/>
            <a:ext cx="23495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eaLnBrk="0" hangingPunct="0">
              <a:lnSpc>
                <a:spcPts val="1200"/>
              </a:lnSpc>
              <a:buFontTx/>
              <a:buNone/>
              <a:defRPr sz="900" b="1">
                <a:solidFill>
                  <a:schemeClr val="bg1"/>
                </a:solidFill>
              </a:defRPr>
            </a:lvl1pPr>
          </a:lstStyle>
          <a:p>
            <a:pPr>
              <a:defRPr/>
            </a:pPr>
            <a:fld id="{27DC5D5D-92A6-4077-92D3-0438A6E41265}" type="slidenum">
              <a:rPr lang="de-DE"/>
              <a:pPr>
                <a:defRPr/>
              </a:pPr>
              <a:t>‹Nr.›</a:t>
            </a:fld>
            <a:endParaRPr lang="de-DE">
              <a:solidFill>
                <a:schemeClr val="tx1"/>
              </a:solidFill>
            </a:endParaRPr>
          </a:p>
        </p:txBody>
      </p:sp>
      <p:pic>
        <p:nvPicPr>
          <p:cNvPr id="1031" name="Picture 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97725" y="0"/>
            <a:ext cx="719138" cy="719138"/>
          </a:xfrm>
          <a:prstGeom prst="rect">
            <a:avLst/>
          </a:prstGeom>
          <a:noFill/>
          <a:ln w="1016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032" name="Text Box 19"/>
          <p:cNvSpPr txBox="1">
            <a:spLocks noChangeArrowheads="1"/>
          </p:cNvSpPr>
          <p:nvPr/>
        </p:nvSpPr>
        <p:spPr bwMode="auto">
          <a:xfrm>
            <a:off x="7613650" y="800100"/>
            <a:ext cx="549275"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Font typeface="Times" charset="0"/>
              <a:buChar char="•"/>
              <a:defRPr sz="2400">
                <a:solidFill>
                  <a:schemeClr val="tx1"/>
                </a:solidFill>
                <a:latin typeface="Arial" charset="0"/>
              </a:defRPr>
            </a:lvl6pPr>
            <a:lvl7pPr marL="2971800" indent="-228600" eaLnBrk="0" fontAlgn="base" hangingPunct="0">
              <a:spcBef>
                <a:spcPct val="0"/>
              </a:spcBef>
              <a:spcAft>
                <a:spcPct val="0"/>
              </a:spcAft>
              <a:buFont typeface="Times" charset="0"/>
              <a:buChar char="•"/>
              <a:defRPr sz="2400">
                <a:solidFill>
                  <a:schemeClr val="tx1"/>
                </a:solidFill>
                <a:latin typeface="Arial" charset="0"/>
              </a:defRPr>
            </a:lvl7pPr>
            <a:lvl8pPr marL="3429000" indent="-228600" eaLnBrk="0" fontAlgn="base" hangingPunct="0">
              <a:spcBef>
                <a:spcPct val="0"/>
              </a:spcBef>
              <a:spcAft>
                <a:spcPct val="0"/>
              </a:spcAft>
              <a:buFont typeface="Times" charset="0"/>
              <a:buChar char="•"/>
              <a:defRPr sz="2400">
                <a:solidFill>
                  <a:schemeClr val="tx1"/>
                </a:solidFill>
                <a:latin typeface="Arial" charset="0"/>
              </a:defRPr>
            </a:lvl8pPr>
            <a:lvl9pPr marL="3886200" indent="-228600" eaLnBrk="0" fontAlgn="base" hangingPunct="0">
              <a:spcBef>
                <a:spcPct val="0"/>
              </a:spcBef>
              <a:spcAft>
                <a:spcPct val="0"/>
              </a:spcAft>
              <a:buFont typeface="Times" charset="0"/>
              <a:buChar char="•"/>
              <a:defRPr sz="2400">
                <a:solidFill>
                  <a:schemeClr val="tx1"/>
                </a:solidFill>
                <a:latin typeface="Arial" charset="0"/>
              </a:defRPr>
            </a:lvl9pPr>
          </a:lstStyle>
          <a:p>
            <a:pPr>
              <a:lnSpc>
                <a:spcPts val="1100"/>
              </a:lnSpc>
              <a:buFontTx/>
              <a:buNone/>
              <a:defRPr/>
            </a:pPr>
            <a:r>
              <a:rPr lang="de-DE" sz="1000" b="1" smtClean="0">
                <a:solidFill>
                  <a:schemeClr val="bg1"/>
                </a:solidFill>
              </a:rPr>
              <a:t>Vorstand</a:t>
            </a:r>
          </a:p>
        </p:txBody>
      </p:sp>
      <p:sp>
        <p:nvSpPr>
          <p:cNvPr id="1033" name="Line 21"/>
          <p:cNvSpPr>
            <a:spLocks noChangeShapeType="1"/>
          </p:cNvSpPr>
          <p:nvPr/>
        </p:nvSpPr>
        <p:spPr bwMode="auto">
          <a:xfrm>
            <a:off x="7559675" y="819150"/>
            <a:ext cx="0" cy="107950"/>
          </a:xfrm>
          <a:prstGeom prst="line">
            <a:avLst/>
          </a:prstGeom>
          <a:noFill/>
          <a:ln w="1016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 name="Rectangle 5"/>
          <p:cNvSpPr>
            <a:spLocks noGrp="1" noChangeArrowheads="1"/>
          </p:cNvSpPr>
          <p:nvPr>
            <p:ph type="ftr" sz="quarter" idx="3"/>
          </p:nvPr>
        </p:nvSpPr>
        <p:spPr bwMode="auto">
          <a:xfrm>
            <a:off x="184150" y="6589713"/>
            <a:ext cx="3478213" cy="1524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eaLnBrk="0" hangingPunct="0">
              <a:lnSpc>
                <a:spcPts val="1200"/>
              </a:lnSpc>
              <a:buFontTx/>
              <a:buNone/>
              <a:defRPr sz="1000" b="1">
                <a:solidFill>
                  <a:schemeClr val="bg1"/>
                </a:solidFill>
              </a:defRPr>
            </a:lvl1pPr>
          </a:lstStyle>
          <a:p>
            <a:pPr>
              <a:defRPr/>
            </a:pPr>
            <a:r>
              <a:rPr lang="de-DE" smtClean="0"/>
              <a:t>IG Metall, Aktuelle Daten aus Gesamtwirtschaft und M+E-Industrie     FB Grundsatzfragen</a:t>
            </a:r>
            <a:endParaRPr lang="de-DE"/>
          </a:p>
        </p:txBody>
      </p:sp>
    </p:spTree>
  </p:cSld>
  <p:clrMap bg1="lt1" tx1="dk1" bg2="lt2" tx2="dk2" accent1="accent1" accent2="accent2" accent3="accent3" accent4="accent4" accent5="accent5" accent6="accent6" hlink="hlink" folHlink="folHlink"/>
  <p:sldLayoutIdLst>
    <p:sldLayoutId id="2147483725"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hf hdr="0" dt="0"/>
  <p:txStyles>
    <p:titleStyle>
      <a:lvl1pPr algn="l" rtl="0" eaLnBrk="0" fontAlgn="base" hangingPunct="0">
        <a:lnSpc>
          <a:spcPts val="2600"/>
        </a:lnSpc>
        <a:spcBef>
          <a:spcPct val="0"/>
        </a:spcBef>
        <a:spcAft>
          <a:spcPct val="0"/>
        </a:spcAft>
        <a:defRPr sz="2400" b="1">
          <a:solidFill>
            <a:srgbClr val="FF0000"/>
          </a:solidFill>
          <a:latin typeface="+mj-lt"/>
          <a:ea typeface="+mj-ea"/>
          <a:cs typeface="+mj-cs"/>
        </a:defRPr>
      </a:lvl1pPr>
      <a:lvl2pPr algn="l" rtl="0" eaLnBrk="0" fontAlgn="base" hangingPunct="0">
        <a:lnSpc>
          <a:spcPts val="2600"/>
        </a:lnSpc>
        <a:spcBef>
          <a:spcPct val="0"/>
        </a:spcBef>
        <a:spcAft>
          <a:spcPct val="0"/>
        </a:spcAft>
        <a:defRPr sz="2400" b="1">
          <a:solidFill>
            <a:srgbClr val="FF0000"/>
          </a:solidFill>
          <a:latin typeface="Arial" charset="0"/>
        </a:defRPr>
      </a:lvl2pPr>
      <a:lvl3pPr algn="l" rtl="0" eaLnBrk="0" fontAlgn="base" hangingPunct="0">
        <a:lnSpc>
          <a:spcPts val="2600"/>
        </a:lnSpc>
        <a:spcBef>
          <a:spcPct val="0"/>
        </a:spcBef>
        <a:spcAft>
          <a:spcPct val="0"/>
        </a:spcAft>
        <a:defRPr sz="2400" b="1">
          <a:solidFill>
            <a:srgbClr val="FF0000"/>
          </a:solidFill>
          <a:latin typeface="Arial" charset="0"/>
        </a:defRPr>
      </a:lvl3pPr>
      <a:lvl4pPr algn="l" rtl="0" eaLnBrk="0" fontAlgn="base" hangingPunct="0">
        <a:lnSpc>
          <a:spcPts val="2600"/>
        </a:lnSpc>
        <a:spcBef>
          <a:spcPct val="0"/>
        </a:spcBef>
        <a:spcAft>
          <a:spcPct val="0"/>
        </a:spcAft>
        <a:defRPr sz="2400" b="1">
          <a:solidFill>
            <a:srgbClr val="FF0000"/>
          </a:solidFill>
          <a:latin typeface="Arial" charset="0"/>
        </a:defRPr>
      </a:lvl4pPr>
      <a:lvl5pPr algn="l" rtl="0" eaLnBrk="0" fontAlgn="base" hangingPunct="0">
        <a:lnSpc>
          <a:spcPts val="2600"/>
        </a:lnSpc>
        <a:spcBef>
          <a:spcPct val="0"/>
        </a:spcBef>
        <a:spcAft>
          <a:spcPct val="0"/>
        </a:spcAft>
        <a:defRPr sz="2400" b="1">
          <a:solidFill>
            <a:srgbClr val="FF0000"/>
          </a:solidFill>
          <a:latin typeface="Arial" charset="0"/>
        </a:defRPr>
      </a:lvl5pPr>
      <a:lvl6pPr marL="457200" algn="l" rtl="0" fontAlgn="base">
        <a:lnSpc>
          <a:spcPts val="2600"/>
        </a:lnSpc>
        <a:spcBef>
          <a:spcPct val="0"/>
        </a:spcBef>
        <a:spcAft>
          <a:spcPct val="0"/>
        </a:spcAft>
        <a:defRPr sz="2400" b="1">
          <a:solidFill>
            <a:srgbClr val="FF0000"/>
          </a:solidFill>
          <a:latin typeface="Arial" charset="0"/>
        </a:defRPr>
      </a:lvl6pPr>
      <a:lvl7pPr marL="914400" algn="l" rtl="0" fontAlgn="base">
        <a:lnSpc>
          <a:spcPts val="2600"/>
        </a:lnSpc>
        <a:spcBef>
          <a:spcPct val="0"/>
        </a:spcBef>
        <a:spcAft>
          <a:spcPct val="0"/>
        </a:spcAft>
        <a:defRPr sz="2400" b="1">
          <a:solidFill>
            <a:srgbClr val="FF0000"/>
          </a:solidFill>
          <a:latin typeface="Arial" charset="0"/>
        </a:defRPr>
      </a:lvl7pPr>
      <a:lvl8pPr marL="1371600" algn="l" rtl="0" fontAlgn="base">
        <a:lnSpc>
          <a:spcPts val="2600"/>
        </a:lnSpc>
        <a:spcBef>
          <a:spcPct val="0"/>
        </a:spcBef>
        <a:spcAft>
          <a:spcPct val="0"/>
        </a:spcAft>
        <a:defRPr sz="2400" b="1">
          <a:solidFill>
            <a:srgbClr val="FF0000"/>
          </a:solidFill>
          <a:latin typeface="Arial" charset="0"/>
        </a:defRPr>
      </a:lvl8pPr>
      <a:lvl9pPr marL="1828800" algn="l" rtl="0" fontAlgn="base">
        <a:lnSpc>
          <a:spcPts val="2600"/>
        </a:lnSpc>
        <a:spcBef>
          <a:spcPct val="0"/>
        </a:spcBef>
        <a:spcAft>
          <a:spcPct val="0"/>
        </a:spcAft>
        <a:defRPr sz="2400" b="1">
          <a:solidFill>
            <a:srgbClr val="FF0000"/>
          </a:solidFill>
          <a:latin typeface="Arial" charset="0"/>
        </a:defRPr>
      </a:lvl9pPr>
    </p:titleStyle>
    <p:bodyStyle>
      <a:lvl1pPr marL="254000" indent="-254000" algn="l" rtl="0" eaLnBrk="0" fontAlgn="base" hangingPunct="0">
        <a:lnSpc>
          <a:spcPts val="2200"/>
        </a:lnSpc>
        <a:spcBef>
          <a:spcPts val="1600"/>
        </a:spcBef>
        <a:spcAft>
          <a:spcPct val="0"/>
        </a:spcAft>
        <a:buSzPct val="120000"/>
        <a:buFont typeface="Times" charset="0"/>
        <a:buBlip>
          <a:blip r:embed="rId15"/>
        </a:buBlip>
        <a:defRPr b="1">
          <a:solidFill>
            <a:schemeClr val="tx1"/>
          </a:solidFill>
          <a:latin typeface="+mn-lt"/>
          <a:ea typeface="+mn-ea"/>
          <a:cs typeface="+mn-cs"/>
        </a:defRPr>
      </a:lvl1pPr>
      <a:lvl2pPr marL="584200" indent="-139700" algn="l" rtl="0" eaLnBrk="0" fontAlgn="base" hangingPunct="0">
        <a:lnSpc>
          <a:spcPts val="1600"/>
        </a:lnSpc>
        <a:spcBef>
          <a:spcPts val="800"/>
        </a:spcBef>
        <a:spcAft>
          <a:spcPct val="0"/>
        </a:spcAft>
        <a:buClr>
          <a:srgbClr val="FF0000"/>
        </a:buClr>
        <a:buFont typeface="Times" charset="0"/>
        <a:buChar char="•"/>
        <a:defRPr sz="1400">
          <a:solidFill>
            <a:schemeClr val="tx1"/>
          </a:solidFill>
          <a:latin typeface="+mn-lt"/>
        </a:defRPr>
      </a:lvl2pPr>
      <a:lvl3pPr marL="892175" indent="-117475" algn="l" rtl="0" eaLnBrk="0" fontAlgn="base" hangingPunct="0">
        <a:lnSpc>
          <a:spcPts val="1400"/>
        </a:lnSpc>
        <a:spcBef>
          <a:spcPts val="600"/>
        </a:spcBef>
        <a:spcAft>
          <a:spcPct val="0"/>
        </a:spcAft>
        <a:buClr>
          <a:schemeClr val="bg2"/>
        </a:buClr>
        <a:buFont typeface="Wingdings" pitchFamily="2" charset="2"/>
        <a:buChar char="§"/>
        <a:defRPr sz="1200">
          <a:solidFill>
            <a:schemeClr val="tx1"/>
          </a:solidFill>
          <a:latin typeface="+mn-lt"/>
        </a:defRPr>
      </a:lvl3pPr>
      <a:lvl4pPr marL="1311275" indent="-228600" algn="l" rtl="0" eaLnBrk="0" fontAlgn="base" hangingPunct="0">
        <a:spcBef>
          <a:spcPct val="20000"/>
        </a:spcBef>
        <a:spcAft>
          <a:spcPct val="0"/>
        </a:spcAft>
        <a:defRPr sz="2000">
          <a:solidFill>
            <a:schemeClr val="tx1"/>
          </a:solidFill>
          <a:latin typeface="+mn-lt"/>
        </a:defRPr>
      </a:lvl4pPr>
      <a:lvl5pPr marL="1808163" indent="-306388" algn="l" rtl="0" eaLnBrk="0" fontAlgn="base" hangingPunct="0">
        <a:spcBef>
          <a:spcPct val="20000"/>
        </a:spcBef>
        <a:spcAft>
          <a:spcPct val="0"/>
        </a:spcAft>
        <a:defRPr sz="2000">
          <a:solidFill>
            <a:schemeClr val="tx1"/>
          </a:solidFill>
          <a:latin typeface="Times" charset="0"/>
        </a:defRPr>
      </a:lvl5pPr>
      <a:lvl6pPr marL="2265363" indent="-306388" algn="l" rtl="0" fontAlgn="base">
        <a:spcBef>
          <a:spcPct val="20000"/>
        </a:spcBef>
        <a:spcAft>
          <a:spcPct val="0"/>
        </a:spcAft>
        <a:defRPr sz="2000">
          <a:solidFill>
            <a:schemeClr val="tx1"/>
          </a:solidFill>
          <a:latin typeface="Times" charset="0"/>
        </a:defRPr>
      </a:lvl6pPr>
      <a:lvl7pPr marL="2722563" indent="-306388" algn="l" rtl="0" fontAlgn="base">
        <a:spcBef>
          <a:spcPct val="20000"/>
        </a:spcBef>
        <a:spcAft>
          <a:spcPct val="0"/>
        </a:spcAft>
        <a:defRPr sz="2000">
          <a:solidFill>
            <a:schemeClr val="tx1"/>
          </a:solidFill>
          <a:latin typeface="Times" charset="0"/>
        </a:defRPr>
      </a:lvl7pPr>
      <a:lvl8pPr marL="3179763" indent="-306388" algn="l" rtl="0" fontAlgn="base">
        <a:spcBef>
          <a:spcPct val="20000"/>
        </a:spcBef>
        <a:spcAft>
          <a:spcPct val="0"/>
        </a:spcAft>
        <a:defRPr sz="2000">
          <a:solidFill>
            <a:schemeClr val="tx1"/>
          </a:solidFill>
          <a:latin typeface="Times" charset="0"/>
        </a:defRPr>
      </a:lvl8pPr>
      <a:lvl9pPr marL="3636963" indent="-306388" algn="l" rtl="0" fontAlgn="base">
        <a:spcBef>
          <a:spcPct val="20000"/>
        </a:spcBef>
        <a:spcAft>
          <a:spcPct val="0"/>
        </a:spcAft>
        <a:defRPr sz="2000">
          <a:solidFill>
            <a:schemeClr val="tx1"/>
          </a:solidFill>
          <a:latin typeface="Times"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551533" y="5589240"/>
            <a:ext cx="8558212" cy="1098550"/>
          </a:xfrm>
        </p:spPr>
        <p:txBody>
          <a:bodyPr/>
          <a:lstStyle/>
          <a:p>
            <a:pPr eaLnBrk="1" hangingPunct="1">
              <a:lnSpc>
                <a:spcPct val="100000"/>
              </a:lnSpc>
            </a:pPr>
            <a:r>
              <a:rPr lang="de-DE" sz="1600" b="0" dirty="0" smtClean="0"/>
              <a:t>Stand: 28.02.2014 </a:t>
            </a:r>
          </a:p>
          <a:p>
            <a:pPr eaLnBrk="1" hangingPunct="1"/>
            <a:r>
              <a:rPr lang="de-DE" sz="1600" b="0" dirty="0" smtClean="0"/>
              <a:t>IG Metall, FB Grundsatzfragen</a:t>
            </a:r>
          </a:p>
        </p:txBody>
      </p:sp>
      <p:sp>
        <p:nvSpPr>
          <p:cNvPr id="3075" name="Text Box 4"/>
          <p:cNvSpPr txBox="1">
            <a:spLocks noChangeArrowheads="1"/>
          </p:cNvSpPr>
          <p:nvPr/>
        </p:nvSpPr>
        <p:spPr bwMode="auto">
          <a:xfrm>
            <a:off x="611560" y="1700808"/>
            <a:ext cx="8208962" cy="3216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Font typeface="Times" charset="0"/>
              <a:buChar char="•"/>
              <a:defRPr sz="2400">
                <a:solidFill>
                  <a:schemeClr val="tx1"/>
                </a:solidFill>
                <a:latin typeface="Arial" charset="0"/>
              </a:defRPr>
            </a:lvl6pPr>
            <a:lvl7pPr marL="2971800" indent="-228600" eaLnBrk="0" fontAlgn="base" hangingPunct="0">
              <a:spcBef>
                <a:spcPct val="0"/>
              </a:spcBef>
              <a:spcAft>
                <a:spcPct val="0"/>
              </a:spcAft>
              <a:buFont typeface="Times" charset="0"/>
              <a:buChar char="•"/>
              <a:defRPr sz="2400">
                <a:solidFill>
                  <a:schemeClr val="tx1"/>
                </a:solidFill>
                <a:latin typeface="Arial" charset="0"/>
              </a:defRPr>
            </a:lvl7pPr>
            <a:lvl8pPr marL="3429000" indent="-228600" eaLnBrk="0" fontAlgn="base" hangingPunct="0">
              <a:spcBef>
                <a:spcPct val="0"/>
              </a:spcBef>
              <a:spcAft>
                <a:spcPct val="0"/>
              </a:spcAft>
              <a:buFont typeface="Times" charset="0"/>
              <a:buChar char="•"/>
              <a:defRPr sz="2400">
                <a:solidFill>
                  <a:schemeClr val="tx1"/>
                </a:solidFill>
                <a:latin typeface="Arial" charset="0"/>
              </a:defRPr>
            </a:lvl8pPr>
            <a:lvl9pPr marL="3886200" indent="-228600" eaLnBrk="0" fontAlgn="base" hangingPunct="0">
              <a:spcBef>
                <a:spcPct val="0"/>
              </a:spcBef>
              <a:spcAft>
                <a:spcPct val="0"/>
              </a:spcAft>
              <a:buFont typeface="Times" charset="0"/>
              <a:buChar char="•"/>
              <a:defRPr sz="2400">
                <a:solidFill>
                  <a:schemeClr val="tx1"/>
                </a:solidFill>
                <a:latin typeface="Arial" charset="0"/>
              </a:defRPr>
            </a:lvl9pPr>
          </a:lstStyle>
          <a:p>
            <a:pPr eaLnBrk="1" hangingPunct="1">
              <a:lnSpc>
                <a:spcPct val="75000"/>
              </a:lnSpc>
              <a:spcBef>
                <a:spcPct val="50000"/>
              </a:spcBef>
              <a:buNone/>
            </a:pPr>
            <a:endParaRPr lang="de-DE" sz="1200" b="1" dirty="0" smtClean="0"/>
          </a:p>
          <a:p>
            <a:pPr eaLnBrk="1" hangingPunct="1">
              <a:lnSpc>
                <a:spcPct val="75000"/>
              </a:lnSpc>
              <a:spcBef>
                <a:spcPct val="50000"/>
              </a:spcBef>
              <a:buNone/>
            </a:pPr>
            <a:r>
              <a:rPr lang="de-DE" sz="3200" b="1" dirty="0" smtClean="0"/>
              <a:t>Konjunktur </a:t>
            </a:r>
          </a:p>
          <a:p>
            <a:pPr eaLnBrk="1" hangingPunct="1">
              <a:lnSpc>
                <a:spcPct val="75000"/>
              </a:lnSpc>
              <a:spcBef>
                <a:spcPct val="50000"/>
              </a:spcBef>
              <a:buNone/>
            </a:pPr>
            <a:r>
              <a:rPr lang="de-DE" sz="3200" b="1" dirty="0" smtClean="0"/>
              <a:t>im 4. Quartal und Jahr 2013</a:t>
            </a:r>
            <a:endParaRPr lang="de-DE" sz="3200" b="1" dirty="0"/>
          </a:p>
          <a:p>
            <a:pPr eaLnBrk="1" hangingPunct="1">
              <a:lnSpc>
                <a:spcPct val="75000"/>
              </a:lnSpc>
              <a:spcBef>
                <a:spcPct val="50000"/>
              </a:spcBef>
              <a:buNone/>
            </a:pPr>
            <a:endParaRPr lang="de-DE" dirty="0" smtClean="0"/>
          </a:p>
          <a:p>
            <a:pPr eaLnBrk="1" hangingPunct="1">
              <a:lnSpc>
                <a:spcPct val="75000"/>
              </a:lnSpc>
              <a:spcBef>
                <a:spcPct val="50000"/>
              </a:spcBef>
              <a:buNone/>
            </a:pPr>
            <a:endParaRPr lang="de-DE" dirty="0"/>
          </a:p>
          <a:p>
            <a:pPr eaLnBrk="1" hangingPunct="1">
              <a:lnSpc>
                <a:spcPct val="75000"/>
              </a:lnSpc>
              <a:spcBef>
                <a:spcPct val="50000"/>
              </a:spcBef>
              <a:buNone/>
            </a:pPr>
            <a:endParaRPr lang="de-DE" dirty="0" smtClean="0"/>
          </a:p>
          <a:p>
            <a:pPr eaLnBrk="1" hangingPunct="1">
              <a:lnSpc>
                <a:spcPct val="75000"/>
              </a:lnSpc>
              <a:spcBef>
                <a:spcPct val="50000"/>
              </a:spcBef>
              <a:buNone/>
            </a:pPr>
            <a:r>
              <a:rPr lang="de-DE" dirty="0" smtClean="0"/>
              <a:t>Komplette Aktualisierung</a:t>
            </a:r>
            <a:endParaRPr lang="de-DE" sz="1600" dirty="0" smtClean="0"/>
          </a:p>
        </p:txBody>
      </p:sp>
      <p:sp>
        <p:nvSpPr>
          <p:cNvPr id="2" name="Textfeld 1"/>
          <p:cNvSpPr txBox="1"/>
          <p:nvPr/>
        </p:nvSpPr>
        <p:spPr>
          <a:xfrm>
            <a:off x="467544" y="942281"/>
            <a:ext cx="6408712" cy="461665"/>
          </a:xfrm>
          <a:prstGeom prst="rect">
            <a:avLst/>
          </a:prstGeom>
          <a:noFill/>
        </p:spPr>
        <p:txBody>
          <a:bodyPr wrap="square" rtlCol="0">
            <a:spAutoFit/>
          </a:bodyPr>
          <a:lstStyle/>
          <a:p>
            <a:pPr>
              <a:lnSpc>
                <a:spcPct val="75000"/>
              </a:lnSpc>
              <a:spcBef>
                <a:spcPct val="50000"/>
              </a:spcBef>
              <a:buNone/>
            </a:pPr>
            <a:r>
              <a:rPr lang="de-DE" sz="3200" b="1" dirty="0" smtClean="0"/>
              <a:t>Faktenspiegel</a:t>
            </a:r>
            <a:endParaRPr lang="de-DE" sz="32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nummernplatzhalter 3"/>
          <p:cNvSpPr>
            <a:spLocks noGrp="1"/>
          </p:cNvSpPr>
          <p:nvPr>
            <p:ph type="sldNum" sz="quarter" idx="10"/>
          </p:nvPr>
        </p:nvSpPr>
        <p:spPr>
          <a:xfrm>
            <a:off x="8756972" y="6589713"/>
            <a:ext cx="63500" cy="152400"/>
          </a:xfrm>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Font typeface="Times" charset="0"/>
              <a:buChar char="•"/>
              <a:defRPr sz="2400">
                <a:solidFill>
                  <a:schemeClr val="tx1"/>
                </a:solidFill>
                <a:latin typeface="Arial" charset="0"/>
              </a:defRPr>
            </a:lvl6pPr>
            <a:lvl7pPr marL="2971800" indent="-228600" eaLnBrk="0" fontAlgn="base" hangingPunct="0">
              <a:spcBef>
                <a:spcPct val="0"/>
              </a:spcBef>
              <a:spcAft>
                <a:spcPct val="0"/>
              </a:spcAft>
              <a:buFont typeface="Times" charset="0"/>
              <a:buChar char="•"/>
              <a:defRPr sz="2400">
                <a:solidFill>
                  <a:schemeClr val="tx1"/>
                </a:solidFill>
                <a:latin typeface="Arial" charset="0"/>
              </a:defRPr>
            </a:lvl7pPr>
            <a:lvl8pPr marL="3429000" indent="-228600" eaLnBrk="0" fontAlgn="base" hangingPunct="0">
              <a:spcBef>
                <a:spcPct val="0"/>
              </a:spcBef>
              <a:spcAft>
                <a:spcPct val="0"/>
              </a:spcAft>
              <a:buFont typeface="Times" charset="0"/>
              <a:buChar char="•"/>
              <a:defRPr sz="2400">
                <a:solidFill>
                  <a:schemeClr val="tx1"/>
                </a:solidFill>
                <a:latin typeface="Arial" charset="0"/>
              </a:defRPr>
            </a:lvl8pPr>
            <a:lvl9pPr marL="3886200" indent="-228600" eaLnBrk="0" fontAlgn="base" hangingPunct="0">
              <a:spcBef>
                <a:spcPct val="0"/>
              </a:spcBef>
              <a:spcAft>
                <a:spcPct val="0"/>
              </a:spcAft>
              <a:buFont typeface="Times" charset="0"/>
              <a:buChar char="•"/>
              <a:defRPr sz="2400">
                <a:solidFill>
                  <a:schemeClr val="tx1"/>
                </a:solidFill>
                <a:latin typeface="Arial" charset="0"/>
              </a:defRPr>
            </a:lvl9pPr>
          </a:lstStyle>
          <a:p>
            <a:fld id="{C255AA18-501E-4F22-8721-C103B5EBFCC3}" type="slidenum">
              <a:rPr lang="de-DE" sz="900" smtClean="0">
                <a:solidFill>
                  <a:schemeClr val="bg1"/>
                </a:solidFill>
              </a:rPr>
              <a:pPr/>
              <a:t>10</a:t>
            </a:fld>
            <a:endParaRPr lang="de-DE" sz="900" smtClean="0"/>
          </a:p>
        </p:txBody>
      </p:sp>
      <p:sp>
        <p:nvSpPr>
          <p:cNvPr id="10244" name="Rectangle 2"/>
          <p:cNvSpPr>
            <a:spLocks noGrp="1" noChangeArrowheads="1"/>
          </p:cNvSpPr>
          <p:nvPr>
            <p:ph type="title"/>
          </p:nvPr>
        </p:nvSpPr>
        <p:spPr/>
        <p:txBody>
          <a:bodyPr/>
          <a:lstStyle/>
          <a:p>
            <a:pPr eaLnBrk="1" hangingPunct="1"/>
            <a:r>
              <a:rPr lang="de-DE" dirty="0" smtClean="0">
                <a:solidFill>
                  <a:schemeClr val="bg1"/>
                </a:solidFill>
              </a:rPr>
              <a:t>Gesamtwirtschaft: Gewinne und Löhne</a:t>
            </a:r>
          </a:p>
        </p:txBody>
      </p:sp>
      <p:sp>
        <p:nvSpPr>
          <p:cNvPr id="3" name="Fußzeilenplatzhalter 2"/>
          <p:cNvSpPr>
            <a:spLocks noGrp="1"/>
          </p:cNvSpPr>
          <p:nvPr>
            <p:ph type="ftr" sz="quarter" idx="11"/>
          </p:nvPr>
        </p:nvSpPr>
        <p:spPr/>
        <p:txBody>
          <a:bodyPr/>
          <a:lstStyle/>
          <a:p>
            <a:pPr>
              <a:defRPr/>
            </a:pPr>
            <a:r>
              <a:rPr lang="de-DE" smtClean="0"/>
              <a:t>IG Metall, Aktuelle Daten aus Gesamtwirtschaft und M+E-Industrie 				FB Grundsatzfragen</a:t>
            </a:r>
            <a:endParaRPr lang="de-DE" dirty="0"/>
          </a:p>
        </p:txBody>
      </p:sp>
      <p:sp>
        <p:nvSpPr>
          <p:cNvPr id="4" name="Textfeld 3"/>
          <p:cNvSpPr txBox="1"/>
          <p:nvPr/>
        </p:nvSpPr>
        <p:spPr>
          <a:xfrm>
            <a:off x="7092280" y="1501842"/>
            <a:ext cx="1907704" cy="4247317"/>
          </a:xfrm>
          <a:prstGeom prst="rect">
            <a:avLst/>
          </a:prstGeom>
          <a:noFill/>
        </p:spPr>
        <p:txBody>
          <a:bodyPr wrap="square" rtlCol="0">
            <a:spAutoFit/>
          </a:bodyPr>
          <a:lstStyle/>
          <a:p>
            <a:pPr>
              <a:lnSpc>
                <a:spcPct val="150000"/>
              </a:lnSpc>
              <a:buNone/>
            </a:pPr>
            <a:r>
              <a:rPr lang="de-DE" sz="1200" dirty="0" smtClean="0"/>
              <a:t>Bis zum Jahr 2007 </a:t>
            </a:r>
            <a:r>
              <a:rPr lang="de-DE" sz="1200" u="sng" dirty="0" smtClean="0"/>
              <a:t>stiegen</a:t>
            </a:r>
            <a:r>
              <a:rPr lang="de-DE" sz="1200" dirty="0" smtClean="0"/>
              <a:t> </a:t>
            </a:r>
            <a:r>
              <a:rPr lang="de-DE" sz="1200" dirty="0"/>
              <a:t>die </a:t>
            </a:r>
            <a:r>
              <a:rPr lang="de-DE" sz="1200" dirty="0" smtClean="0"/>
              <a:t>Gewinne deutlich stärker als die Löhne. </a:t>
            </a:r>
          </a:p>
          <a:p>
            <a:pPr>
              <a:lnSpc>
                <a:spcPct val="150000"/>
              </a:lnSpc>
              <a:buNone/>
            </a:pPr>
            <a:endParaRPr lang="de-DE" sz="1200" dirty="0"/>
          </a:p>
          <a:p>
            <a:pPr>
              <a:lnSpc>
                <a:spcPct val="150000"/>
              </a:lnSpc>
              <a:buNone/>
            </a:pPr>
            <a:r>
              <a:rPr lang="de-DE" sz="1200" dirty="0" smtClean="0"/>
              <a:t>Seitdem hat vor allem die Eurokrise für eine schwächere Entwicklung </a:t>
            </a:r>
          </a:p>
          <a:p>
            <a:pPr>
              <a:lnSpc>
                <a:spcPct val="150000"/>
              </a:lnSpc>
              <a:buNone/>
            </a:pPr>
            <a:r>
              <a:rPr lang="de-DE" sz="1200" dirty="0" smtClean="0"/>
              <a:t>der Vermögens-einkommen gesorgt. </a:t>
            </a:r>
          </a:p>
          <a:p>
            <a:pPr>
              <a:lnSpc>
                <a:spcPct val="150000"/>
              </a:lnSpc>
              <a:buNone/>
            </a:pPr>
            <a:endParaRPr lang="de-DE" sz="1200" dirty="0" smtClean="0"/>
          </a:p>
          <a:p>
            <a:pPr>
              <a:lnSpc>
                <a:spcPct val="150000"/>
              </a:lnSpc>
              <a:buNone/>
            </a:pPr>
            <a:r>
              <a:rPr lang="de-DE" sz="1200" b="1" dirty="0" smtClean="0"/>
              <a:t>Im Jahresverlauf 2013 stiegen nun die Gewinne wieder stärker als die Löhne.</a:t>
            </a:r>
            <a:endParaRPr lang="de-DE" sz="1600" b="1"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229" y="1501842"/>
            <a:ext cx="6742036" cy="4732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63763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liennummernplatzhalter 3"/>
          <p:cNvSpPr>
            <a:spLocks noGrp="1"/>
          </p:cNvSpPr>
          <p:nvPr>
            <p:ph type="sldNum" sz="quarter" idx="10"/>
          </p:nvPr>
        </p:nvSpPr>
        <p:spPr>
          <a:xfrm>
            <a:off x="8756972" y="6589713"/>
            <a:ext cx="63500" cy="152400"/>
          </a:xfrm>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Font typeface="Times" charset="0"/>
              <a:buChar char="•"/>
              <a:defRPr sz="2400">
                <a:solidFill>
                  <a:schemeClr val="tx1"/>
                </a:solidFill>
                <a:latin typeface="Arial" charset="0"/>
              </a:defRPr>
            </a:lvl6pPr>
            <a:lvl7pPr marL="2971800" indent="-228600" eaLnBrk="0" fontAlgn="base" hangingPunct="0">
              <a:spcBef>
                <a:spcPct val="0"/>
              </a:spcBef>
              <a:spcAft>
                <a:spcPct val="0"/>
              </a:spcAft>
              <a:buFont typeface="Times" charset="0"/>
              <a:buChar char="•"/>
              <a:defRPr sz="2400">
                <a:solidFill>
                  <a:schemeClr val="tx1"/>
                </a:solidFill>
                <a:latin typeface="Arial" charset="0"/>
              </a:defRPr>
            </a:lvl7pPr>
            <a:lvl8pPr marL="3429000" indent="-228600" eaLnBrk="0" fontAlgn="base" hangingPunct="0">
              <a:spcBef>
                <a:spcPct val="0"/>
              </a:spcBef>
              <a:spcAft>
                <a:spcPct val="0"/>
              </a:spcAft>
              <a:buFont typeface="Times" charset="0"/>
              <a:buChar char="•"/>
              <a:defRPr sz="2400">
                <a:solidFill>
                  <a:schemeClr val="tx1"/>
                </a:solidFill>
                <a:latin typeface="Arial" charset="0"/>
              </a:defRPr>
            </a:lvl8pPr>
            <a:lvl9pPr marL="3886200" indent="-228600" eaLnBrk="0" fontAlgn="base" hangingPunct="0">
              <a:spcBef>
                <a:spcPct val="0"/>
              </a:spcBef>
              <a:spcAft>
                <a:spcPct val="0"/>
              </a:spcAft>
              <a:buFont typeface="Times" charset="0"/>
              <a:buChar char="•"/>
              <a:defRPr sz="2400">
                <a:solidFill>
                  <a:schemeClr val="tx1"/>
                </a:solidFill>
                <a:latin typeface="Arial" charset="0"/>
              </a:defRPr>
            </a:lvl9pPr>
          </a:lstStyle>
          <a:p>
            <a:fld id="{B18C555F-1781-42C7-BD20-8D91A2F8B797}" type="slidenum">
              <a:rPr lang="de-DE" sz="900" smtClean="0">
                <a:solidFill>
                  <a:schemeClr val="bg1"/>
                </a:solidFill>
              </a:rPr>
              <a:pPr/>
              <a:t>11</a:t>
            </a:fld>
            <a:endParaRPr lang="de-DE" sz="900" smtClean="0"/>
          </a:p>
        </p:txBody>
      </p:sp>
      <p:sp>
        <p:nvSpPr>
          <p:cNvPr id="11268" name="Rectangle 2"/>
          <p:cNvSpPr>
            <a:spLocks noGrp="1" noChangeArrowheads="1"/>
          </p:cNvSpPr>
          <p:nvPr>
            <p:ph type="title"/>
          </p:nvPr>
        </p:nvSpPr>
        <p:spPr/>
        <p:txBody>
          <a:bodyPr/>
          <a:lstStyle/>
          <a:p>
            <a:pPr eaLnBrk="1" hangingPunct="1"/>
            <a:r>
              <a:rPr lang="de-DE" dirty="0" smtClean="0">
                <a:solidFill>
                  <a:schemeClr val="bg1"/>
                </a:solidFill>
              </a:rPr>
              <a:t>Gesamtwirtschaft: Produktivität</a:t>
            </a:r>
          </a:p>
        </p:txBody>
      </p:sp>
      <p:sp>
        <p:nvSpPr>
          <p:cNvPr id="3" name="Fußzeilenplatzhalter 2"/>
          <p:cNvSpPr>
            <a:spLocks noGrp="1"/>
          </p:cNvSpPr>
          <p:nvPr>
            <p:ph type="ftr" sz="quarter" idx="11"/>
          </p:nvPr>
        </p:nvSpPr>
        <p:spPr>
          <a:xfrm>
            <a:off x="184150" y="6597351"/>
            <a:ext cx="8329203" cy="153888"/>
          </a:xfrm>
        </p:spPr>
        <p:txBody>
          <a:bodyPr/>
          <a:lstStyle/>
          <a:p>
            <a:pPr>
              <a:defRPr/>
            </a:pPr>
            <a:r>
              <a:rPr lang="de-DE" dirty="0" smtClean="0"/>
              <a:t>IG Metall, Aktuelle Daten aus Gesamtwirtschaft und M+E-Industrie 	      		                   FB Grundsatzfragen</a:t>
            </a:r>
            <a:endParaRPr lang="de-DE" dirty="0"/>
          </a:p>
        </p:txBody>
      </p:sp>
      <p:sp>
        <p:nvSpPr>
          <p:cNvPr id="4" name="Textfeld 3"/>
          <p:cNvSpPr txBox="1"/>
          <p:nvPr/>
        </p:nvSpPr>
        <p:spPr>
          <a:xfrm>
            <a:off x="7092280" y="1412776"/>
            <a:ext cx="1944216" cy="4524315"/>
          </a:xfrm>
          <a:prstGeom prst="rect">
            <a:avLst/>
          </a:prstGeom>
          <a:noFill/>
        </p:spPr>
        <p:txBody>
          <a:bodyPr wrap="square" rtlCol="0">
            <a:spAutoFit/>
          </a:bodyPr>
          <a:lstStyle/>
          <a:p>
            <a:pPr>
              <a:lnSpc>
                <a:spcPct val="150000"/>
              </a:lnSpc>
              <a:buNone/>
            </a:pPr>
            <a:r>
              <a:rPr lang="de-DE" sz="1200" dirty="0" smtClean="0"/>
              <a:t>Die positive wirtschaftliche Entwicklung hat sich im vierten Quartal 2013  in der Entwicklung der </a:t>
            </a:r>
            <a:r>
              <a:rPr lang="de-DE" sz="1200" b="1" dirty="0"/>
              <a:t>P</a:t>
            </a:r>
            <a:r>
              <a:rPr lang="de-DE" sz="1200" b="1" dirty="0" smtClean="0"/>
              <a:t>roduktivität</a:t>
            </a:r>
            <a:r>
              <a:rPr lang="de-DE" sz="1200" dirty="0" smtClean="0"/>
              <a:t> niedergeschlagen. </a:t>
            </a:r>
          </a:p>
          <a:p>
            <a:pPr>
              <a:lnSpc>
                <a:spcPct val="150000"/>
              </a:lnSpc>
              <a:buNone/>
            </a:pPr>
            <a:endParaRPr lang="de-DE" sz="1200" dirty="0" smtClean="0"/>
          </a:p>
          <a:p>
            <a:pPr>
              <a:lnSpc>
                <a:spcPct val="150000"/>
              </a:lnSpc>
              <a:buNone/>
            </a:pPr>
            <a:r>
              <a:rPr lang="de-DE" sz="1200" dirty="0" smtClean="0"/>
              <a:t>Durch den Anstieg im vierten Quartal um 0,7 Prozent konnte auch im </a:t>
            </a:r>
            <a:r>
              <a:rPr lang="de-DE" sz="1200" b="1" dirty="0" smtClean="0"/>
              <a:t>Jahresdurchschnitt 2013 ein leichter Anstieg der </a:t>
            </a:r>
            <a:r>
              <a:rPr lang="de-DE" sz="1200" b="1" dirty="0"/>
              <a:t>P</a:t>
            </a:r>
            <a:r>
              <a:rPr lang="de-DE" sz="1200" b="1" dirty="0" smtClean="0"/>
              <a:t>roduktivität von 0,3 Prozent</a:t>
            </a:r>
            <a:r>
              <a:rPr lang="de-DE" sz="1200" dirty="0" smtClean="0"/>
              <a:t> realisiert werden.</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12674"/>
            <a:ext cx="6696744" cy="4683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liennummernplatzhalter 3"/>
          <p:cNvSpPr>
            <a:spLocks noGrp="1"/>
          </p:cNvSpPr>
          <p:nvPr>
            <p:ph type="sldNum" sz="quarter" idx="10"/>
          </p:nvPr>
        </p:nvSpPr>
        <p:spPr>
          <a:xfrm>
            <a:off x="8693472" y="6589713"/>
            <a:ext cx="127000" cy="152400"/>
          </a:xfrm>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Font typeface="Times" charset="0"/>
              <a:buChar char="•"/>
              <a:defRPr sz="2400">
                <a:solidFill>
                  <a:schemeClr val="tx1"/>
                </a:solidFill>
                <a:latin typeface="Arial" charset="0"/>
              </a:defRPr>
            </a:lvl6pPr>
            <a:lvl7pPr marL="2971800" indent="-228600" eaLnBrk="0" fontAlgn="base" hangingPunct="0">
              <a:spcBef>
                <a:spcPct val="0"/>
              </a:spcBef>
              <a:spcAft>
                <a:spcPct val="0"/>
              </a:spcAft>
              <a:buFont typeface="Times" charset="0"/>
              <a:buChar char="•"/>
              <a:defRPr sz="2400">
                <a:solidFill>
                  <a:schemeClr val="tx1"/>
                </a:solidFill>
                <a:latin typeface="Arial" charset="0"/>
              </a:defRPr>
            </a:lvl7pPr>
            <a:lvl8pPr marL="3429000" indent="-228600" eaLnBrk="0" fontAlgn="base" hangingPunct="0">
              <a:spcBef>
                <a:spcPct val="0"/>
              </a:spcBef>
              <a:spcAft>
                <a:spcPct val="0"/>
              </a:spcAft>
              <a:buFont typeface="Times" charset="0"/>
              <a:buChar char="•"/>
              <a:defRPr sz="2400">
                <a:solidFill>
                  <a:schemeClr val="tx1"/>
                </a:solidFill>
                <a:latin typeface="Arial" charset="0"/>
              </a:defRPr>
            </a:lvl8pPr>
            <a:lvl9pPr marL="3886200" indent="-228600" eaLnBrk="0" fontAlgn="base" hangingPunct="0">
              <a:spcBef>
                <a:spcPct val="0"/>
              </a:spcBef>
              <a:spcAft>
                <a:spcPct val="0"/>
              </a:spcAft>
              <a:buFont typeface="Times" charset="0"/>
              <a:buChar char="•"/>
              <a:defRPr sz="2400">
                <a:solidFill>
                  <a:schemeClr val="tx1"/>
                </a:solidFill>
                <a:latin typeface="Arial" charset="0"/>
              </a:defRPr>
            </a:lvl9pPr>
          </a:lstStyle>
          <a:p>
            <a:fld id="{A004975F-B3AA-4DD5-A3D4-F5B429C7856D}" type="slidenum">
              <a:rPr lang="de-DE" sz="900" smtClean="0">
                <a:solidFill>
                  <a:schemeClr val="bg1"/>
                </a:solidFill>
              </a:rPr>
              <a:pPr/>
              <a:t>12</a:t>
            </a:fld>
            <a:endParaRPr lang="de-DE" sz="900" smtClean="0"/>
          </a:p>
        </p:txBody>
      </p:sp>
      <p:sp>
        <p:nvSpPr>
          <p:cNvPr id="12292" name="Rectangle 2"/>
          <p:cNvSpPr>
            <a:spLocks noGrp="1" noChangeArrowheads="1"/>
          </p:cNvSpPr>
          <p:nvPr>
            <p:ph type="title"/>
          </p:nvPr>
        </p:nvSpPr>
        <p:spPr/>
        <p:txBody>
          <a:bodyPr/>
          <a:lstStyle/>
          <a:p>
            <a:pPr eaLnBrk="1" hangingPunct="1"/>
            <a:r>
              <a:rPr lang="de-DE" dirty="0" smtClean="0">
                <a:solidFill>
                  <a:schemeClr val="bg1"/>
                </a:solidFill>
              </a:rPr>
              <a:t>Gesamtwirtschaft: Privater Konsum</a:t>
            </a:r>
          </a:p>
        </p:txBody>
      </p:sp>
      <p:sp>
        <p:nvSpPr>
          <p:cNvPr id="3" name="Fußzeilenplatzhalter 2"/>
          <p:cNvSpPr>
            <a:spLocks noGrp="1"/>
          </p:cNvSpPr>
          <p:nvPr>
            <p:ph type="ftr" sz="quarter" idx="11"/>
          </p:nvPr>
        </p:nvSpPr>
        <p:spPr>
          <a:xfrm>
            <a:off x="184150" y="6597351"/>
            <a:ext cx="8435001" cy="153888"/>
          </a:xfrm>
        </p:spPr>
        <p:txBody>
          <a:bodyPr/>
          <a:lstStyle/>
          <a:p>
            <a:pPr>
              <a:defRPr/>
            </a:pPr>
            <a:r>
              <a:rPr lang="de-DE" dirty="0" smtClean="0"/>
              <a:t>IG Metall, Aktuelle Daten aus Gesamtwirtschaft und M+E-Industrie 			                      FB Grundsatzfragen</a:t>
            </a:r>
            <a:endParaRPr lang="de-DE" dirty="0"/>
          </a:p>
        </p:txBody>
      </p:sp>
      <p:sp>
        <p:nvSpPr>
          <p:cNvPr id="4" name="Textfeld 3"/>
          <p:cNvSpPr txBox="1"/>
          <p:nvPr/>
        </p:nvSpPr>
        <p:spPr>
          <a:xfrm>
            <a:off x="7056412" y="1556792"/>
            <a:ext cx="1980084" cy="4247317"/>
          </a:xfrm>
          <a:prstGeom prst="rect">
            <a:avLst/>
          </a:prstGeom>
          <a:noFill/>
        </p:spPr>
        <p:txBody>
          <a:bodyPr wrap="square" rtlCol="0">
            <a:spAutoFit/>
          </a:bodyPr>
          <a:lstStyle/>
          <a:p>
            <a:pPr>
              <a:lnSpc>
                <a:spcPct val="150000"/>
              </a:lnSpc>
              <a:buNone/>
            </a:pPr>
            <a:r>
              <a:rPr lang="de-DE" sz="1200" dirty="0" smtClean="0"/>
              <a:t>Besonders 2011 war </a:t>
            </a:r>
            <a:r>
              <a:rPr lang="de-DE" sz="1200" b="1" dirty="0" smtClean="0"/>
              <a:t>der private Konsum</a:t>
            </a:r>
            <a:r>
              <a:rPr lang="de-DE" sz="1200" dirty="0" smtClean="0"/>
              <a:t> ein wichtiger </a:t>
            </a:r>
            <a:r>
              <a:rPr lang="de-DE" sz="1200" b="1" dirty="0" smtClean="0"/>
              <a:t>Träger des Wachstums</a:t>
            </a:r>
            <a:r>
              <a:rPr lang="de-DE" sz="1200" dirty="0" smtClean="0"/>
              <a:t>.</a:t>
            </a:r>
          </a:p>
          <a:p>
            <a:pPr>
              <a:lnSpc>
                <a:spcPct val="150000"/>
              </a:lnSpc>
              <a:buNone/>
            </a:pPr>
            <a:endParaRPr lang="de-DE" sz="1200" dirty="0" smtClean="0"/>
          </a:p>
          <a:p>
            <a:pPr>
              <a:lnSpc>
                <a:spcPct val="150000"/>
              </a:lnSpc>
              <a:buNone/>
            </a:pPr>
            <a:r>
              <a:rPr lang="de-DE" sz="1200" b="1" dirty="0" smtClean="0"/>
              <a:t>Im Jahr 2013 </a:t>
            </a:r>
            <a:r>
              <a:rPr lang="de-DE" sz="1200" dirty="0" smtClean="0"/>
              <a:t>entwickelte sich der private Konsum trotz guter Rahmen-bedingungen eher </a:t>
            </a:r>
            <a:r>
              <a:rPr lang="de-DE" sz="1200" b="1" dirty="0" smtClean="0"/>
              <a:t>verhalten</a:t>
            </a:r>
            <a:r>
              <a:rPr lang="de-DE" sz="1200" dirty="0" smtClean="0"/>
              <a:t>.</a:t>
            </a:r>
          </a:p>
          <a:p>
            <a:pPr>
              <a:lnSpc>
                <a:spcPct val="150000"/>
              </a:lnSpc>
              <a:buNone/>
            </a:pPr>
            <a:r>
              <a:rPr lang="de-DE" sz="1200" dirty="0" smtClean="0"/>
              <a:t>Dennoch leistete er mit 0,5 </a:t>
            </a:r>
            <a:r>
              <a:rPr lang="de-DE" sz="1200" dirty="0"/>
              <a:t>Prozentpunkten</a:t>
            </a:r>
          </a:p>
          <a:p>
            <a:pPr>
              <a:lnSpc>
                <a:spcPct val="150000"/>
              </a:lnSpc>
              <a:buNone/>
            </a:pPr>
            <a:r>
              <a:rPr lang="de-DE" sz="1200" dirty="0" smtClean="0"/>
              <a:t>den </a:t>
            </a:r>
            <a:r>
              <a:rPr lang="de-DE" sz="1200" b="1" dirty="0" smtClean="0"/>
              <a:t>größten Wachstumsbeitrag </a:t>
            </a:r>
            <a:r>
              <a:rPr lang="de-DE" sz="1200" dirty="0" smtClean="0"/>
              <a:t>zum (Jahres-)BIP-Wachstum.</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023" y="1457534"/>
            <a:ext cx="6624736" cy="4770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nummernplatzhalter 3"/>
          <p:cNvSpPr>
            <a:spLocks noGrp="1"/>
          </p:cNvSpPr>
          <p:nvPr>
            <p:ph type="sldNum" sz="quarter" idx="10"/>
          </p:nvPr>
        </p:nvSpPr>
        <p:spPr>
          <a:xfrm>
            <a:off x="8693472" y="6589713"/>
            <a:ext cx="127000" cy="152400"/>
          </a:xfrm>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Font typeface="Times" charset="0"/>
              <a:buChar char="•"/>
              <a:defRPr sz="2400">
                <a:solidFill>
                  <a:schemeClr val="tx1"/>
                </a:solidFill>
                <a:latin typeface="Arial" charset="0"/>
              </a:defRPr>
            </a:lvl6pPr>
            <a:lvl7pPr marL="2971800" indent="-228600" eaLnBrk="0" fontAlgn="base" hangingPunct="0">
              <a:spcBef>
                <a:spcPct val="0"/>
              </a:spcBef>
              <a:spcAft>
                <a:spcPct val="0"/>
              </a:spcAft>
              <a:buFont typeface="Times" charset="0"/>
              <a:buChar char="•"/>
              <a:defRPr sz="2400">
                <a:solidFill>
                  <a:schemeClr val="tx1"/>
                </a:solidFill>
                <a:latin typeface="Arial" charset="0"/>
              </a:defRPr>
            </a:lvl7pPr>
            <a:lvl8pPr marL="3429000" indent="-228600" eaLnBrk="0" fontAlgn="base" hangingPunct="0">
              <a:spcBef>
                <a:spcPct val="0"/>
              </a:spcBef>
              <a:spcAft>
                <a:spcPct val="0"/>
              </a:spcAft>
              <a:buFont typeface="Times" charset="0"/>
              <a:buChar char="•"/>
              <a:defRPr sz="2400">
                <a:solidFill>
                  <a:schemeClr val="tx1"/>
                </a:solidFill>
                <a:latin typeface="Arial" charset="0"/>
              </a:defRPr>
            </a:lvl8pPr>
            <a:lvl9pPr marL="3886200" indent="-228600" eaLnBrk="0" fontAlgn="base" hangingPunct="0">
              <a:spcBef>
                <a:spcPct val="0"/>
              </a:spcBef>
              <a:spcAft>
                <a:spcPct val="0"/>
              </a:spcAft>
              <a:buFont typeface="Times" charset="0"/>
              <a:buChar char="•"/>
              <a:defRPr sz="2400">
                <a:solidFill>
                  <a:schemeClr val="tx1"/>
                </a:solidFill>
                <a:latin typeface="Arial" charset="0"/>
              </a:defRPr>
            </a:lvl9pPr>
          </a:lstStyle>
          <a:p>
            <a:fld id="{3651C30A-F715-4410-87B4-4F43F358ECBF}" type="slidenum">
              <a:rPr lang="de-DE" sz="900" smtClean="0">
                <a:solidFill>
                  <a:schemeClr val="bg1"/>
                </a:solidFill>
              </a:rPr>
              <a:pPr/>
              <a:t>13</a:t>
            </a:fld>
            <a:endParaRPr lang="de-DE" sz="900" dirty="0" smtClean="0"/>
          </a:p>
        </p:txBody>
      </p:sp>
      <p:sp>
        <p:nvSpPr>
          <p:cNvPr id="13316" name="Rectangle 2"/>
          <p:cNvSpPr>
            <a:spLocks noGrp="1" noChangeArrowheads="1"/>
          </p:cNvSpPr>
          <p:nvPr>
            <p:ph type="title"/>
          </p:nvPr>
        </p:nvSpPr>
        <p:spPr/>
        <p:txBody>
          <a:bodyPr/>
          <a:lstStyle/>
          <a:p>
            <a:pPr eaLnBrk="1" hangingPunct="1"/>
            <a:r>
              <a:rPr lang="de-DE" dirty="0" smtClean="0">
                <a:solidFill>
                  <a:schemeClr val="bg1"/>
                </a:solidFill>
              </a:rPr>
              <a:t>Gesamtwirtschaft: Ausrüstungsinvestitionen</a:t>
            </a:r>
          </a:p>
        </p:txBody>
      </p:sp>
      <p:sp>
        <p:nvSpPr>
          <p:cNvPr id="7" name="Fußzeilenplatzhalter 4"/>
          <p:cNvSpPr>
            <a:spLocks noGrp="1"/>
          </p:cNvSpPr>
          <p:nvPr>
            <p:ph type="ftr" sz="quarter" idx="11"/>
          </p:nvPr>
        </p:nvSpPr>
        <p:spPr>
          <a:xfrm>
            <a:off x="184150" y="6597351"/>
            <a:ext cx="8364469" cy="153888"/>
          </a:xfrm>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Font typeface="Times" charset="0"/>
              <a:buChar char="•"/>
              <a:defRPr sz="2400">
                <a:solidFill>
                  <a:schemeClr val="tx1"/>
                </a:solidFill>
                <a:latin typeface="Arial" charset="0"/>
              </a:defRPr>
            </a:lvl6pPr>
            <a:lvl7pPr marL="2971800" indent="-228600" eaLnBrk="0" fontAlgn="base" hangingPunct="0">
              <a:spcBef>
                <a:spcPct val="0"/>
              </a:spcBef>
              <a:spcAft>
                <a:spcPct val="0"/>
              </a:spcAft>
              <a:buFont typeface="Times" charset="0"/>
              <a:buChar char="•"/>
              <a:defRPr sz="2400">
                <a:solidFill>
                  <a:schemeClr val="tx1"/>
                </a:solidFill>
                <a:latin typeface="Arial" charset="0"/>
              </a:defRPr>
            </a:lvl7pPr>
            <a:lvl8pPr marL="3429000" indent="-228600" eaLnBrk="0" fontAlgn="base" hangingPunct="0">
              <a:spcBef>
                <a:spcPct val="0"/>
              </a:spcBef>
              <a:spcAft>
                <a:spcPct val="0"/>
              </a:spcAft>
              <a:buFont typeface="Times" charset="0"/>
              <a:buChar char="•"/>
              <a:defRPr sz="2400">
                <a:solidFill>
                  <a:schemeClr val="tx1"/>
                </a:solidFill>
                <a:latin typeface="Arial" charset="0"/>
              </a:defRPr>
            </a:lvl8pPr>
            <a:lvl9pPr marL="3886200" indent="-228600" eaLnBrk="0" fontAlgn="base" hangingPunct="0">
              <a:spcBef>
                <a:spcPct val="0"/>
              </a:spcBef>
              <a:spcAft>
                <a:spcPct val="0"/>
              </a:spcAft>
              <a:buFont typeface="Times" charset="0"/>
              <a:buChar char="•"/>
              <a:defRPr sz="2400">
                <a:solidFill>
                  <a:schemeClr val="tx1"/>
                </a:solidFill>
                <a:latin typeface="Arial" charset="0"/>
              </a:defRPr>
            </a:lvl9pPr>
          </a:lstStyle>
          <a:p>
            <a:r>
              <a:rPr lang="de-DE" sz="1000" dirty="0" smtClean="0">
                <a:solidFill>
                  <a:schemeClr val="bg1"/>
                </a:solidFill>
              </a:rPr>
              <a:t>IG Metall, Aktuelle Daten aus Gesamtwirtschaft und M+E-Industrie    			                    FB Grundsatzfragen</a:t>
            </a:r>
          </a:p>
        </p:txBody>
      </p:sp>
      <p:sp>
        <p:nvSpPr>
          <p:cNvPr id="2" name="Textfeld 1"/>
          <p:cNvSpPr txBox="1"/>
          <p:nvPr/>
        </p:nvSpPr>
        <p:spPr>
          <a:xfrm>
            <a:off x="6876256" y="1340768"/>
            <a:ext cx="2088232" cy="4708981"/>
          </a:xfrm>
          <a:prstGeom prst="rect">
            <a:avLst/>
          </a:prstGeom>
          <a:noFill/>
        </p:spPr>
        <p:txBody>
          <a:bodyPr wrap="square" rtlCol="0">
            <a:spAutoFit/>
          </a:bodyPr>
          <a:lstStyle/>
          <a:p>
            <a:pPr>
              <a:lnSpc>
                <a:spcPct val="150000"/>
              </a:lnSpc>
              <a:buNone/>
            </a:pPr>
            <a:r>
              <a:rPr lang="de-DE" sz="1200" dirty="0" smtClean="0"/>
              <a:t>Die Eurokrise hat seit Ende 2011 zu einer zunehmenden </a:t>
            </a:r>
            <a:r>
              <a:rPr lang="de-DE" sz="1200" b="1" dirty="0" smtClean="0"/>
              <a:t>Investitionsschwäche</a:t>
            </a:r>
            <a:r>
              <a:rPr lang="de-DE" sz="1200" dirty="0" smtClean="0"/>
              <a:t> geführt.</a:t>
            </a:r>
          </a:p>
          <a:p>
            <a:pPr>
              <a:lnSpc>
                <a:spcPct val="150000"/>
              </a:lnSpc>
              <a:buNone/>
            </a:pPr>
            <a:endParaRPr lang="de-DE" sz="800" b="1" dirty="0" smtClean="0"/>
          </a:p>
          <a:p>
            <a:pPr>
              <a:lnSpc>
                <a:spcPct val="150000"/>
              </a:lnSpc>
              <a:buNone/>
            </a:pPr>
            <a:r>
              <a:rPr lang="de-DE" sz="1200" dirty="0" smtClean="0"/>
              <a:t>Im vierten </a:t>
            </a:r>
            <a:r>
              <a:rPr lang="de-DE" sz="1200" dirty="0"/>
              <a:t>Quartal 2013 wurde </a:t>
            </a:r>
            <a:r>
              <a:rPr lang="de-DE" sz="1200" dirty="0" smtClean="0"/>
              <a:t>zwar im Vorjahresvergleich nur eine </a:t>
            </a:r>
            <a:r>
              <a:rPr lang="de-DE" sz="1200" b="1" dirty="0" smtClean="0"/>
              <a:t>Stagnation</a:t>
            </a:r>
            <a:r>
              <a:rPr lang="de-DE" sz="1200" dirty="0" smtClean="0"/>
              <a:t> erreicht, im Vergleich zum dritten Quartal 2013 wurde aber mehr investiert (+1,4% kalender- und saisonbereinigt), so dass der Abwärtstrend wohl gestoppt sein dürfte.</a:t>
            </a:r>
            <a:endParaRPr lang="de-DE" sz="1200"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12776"/>
            <a:ext cx="6480720" cy="4758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nummernplatzhalt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Font typeface="Times" charset="0"/>
              <a:buChar char="•"/>
              <a:defRPr sz="2400">
                <a:solidFill>
                  <a:schemeClr val="tx1"/>
                </a:solidFill>
                <a:latin typeface="Arial" charset="0"/>
              </a:defRPr>
            </a:lvl6pPr>
            <a:lvl7pPr marL="2971800" indent="-228600" eaLnBrk="0" fontAlgn="base" hangingPunct="0">
              <a:spcBef>
                <a:spcPct val="0"/>
              </a:spcBef>
              <a:spcAft>
                <a:spcPct val="0"/>
              </a:spcAft>
              <a:buFont typeface="Times" charset="0"/>
              <a:buChar char="•"/>
              <a:defRPr sz="2400">
                <a:solidFill>
                  <a:schemeClr val="tx1"/>
                </a:solidFill>
                <a:latin typeface="Arial" charset="0"/>
              </a:defRPr>
            </a:lvl7pPr>
            <a:lvl8pPr marL="3429000" indent="-228600" eaLnBrk="0" fontAlgn="base" hangingPunct="0">
              <a:spcBef>
                <a:spcPct val="0"/>
              </a:spcBef>
              <a:spcAft>
                <a:spcPct val="0"/>
              </a:spcAft>
              <a:buFont typeface="Times" charset="0"/>
              <a:buChar char="•"/>
              <a:defRPr sz="2400">
                <a:solidFill>
                  <a:schemeClr val="tx1"/>
                </a:solidFill>
                <a:latin typeface="Arial" charset="0"/>
              </a:defRPr>
            </a:lvl8pPr>
            <a:lvl9pPr marL="3886200" indent="-228600" eaLnBrk="0" fontAlgn="base" hangingPunct="0">
              <a:spcBef>
                <a:spcPct val="0"/>
              </a:spcBef>
              <a:spcAft>
                <a:spcPct val="0"/>
              </a:spcAft>
              <a:buFont typeface="Times" charset="0"/>
              <a:buChar char="•"/>
              <a:defRPr sz="2400">
                <a:solidFill>
                  <a:schemeClr val="tx1"/>
                </a:solidFill>
                <a:latin typeface="Arial" charset="0"/>
              </a:defRPr>
            </a:lvl9pPr>
          </a:lstStyle>
          <a:p>
            <a:fld id="{95D3BD46-48B2-4193-821C-1709285FAB6C}" type="slidenum">
              <a:rPr lang="de-DE" sz="900" smtClean="0">
                <a:solidFill>
                  <a:schemeClr val="bg1"/>
                </a:solidFill>
              </a:rPr>
              <a:pPr/>
              <a:t>14</a:t>
            </a:fld>
            <a:endParaRPr lang="de-DE" sz="900" smtClean="0"/>
          </a:p>
        </p:txBody>
      </p:sp>
      <p:sp>
        <p:nvSpPr>
          <p:cNvPr id="14340" name="Rectangle 2"/>
          <p:cNvSpPr>
            <a:spLocks noGrp="1" noChangeArrowheads="1"/>
          </p:cNvSpPr>
          <p:nvPr>
            <p:ph type="title"/>
          </p:nvPr>
        </p:nvSpPr>
        <p:spPr/>
        <p:txBody>
          <a:bodyPr/>
          <a:lstStyle/>
          <a:p>
            <a:pPr eaLnBrk="1" hangingPunct="1"/>
            <a:r>
              <a:rPr lang="de-DE" dirty="0" smtClean="0">
                <a:solidFill>
                  <a:schemeClr val="bg1"/>
                </a:solidFill>
              </a:rPr>
              <a:t>Gesamtwirtschaft: Exporte/Importe</a:t>
            </a:r>
          </a:p>
        </p:txBody>
      </p:sp>
      <p:sp>
        <p:nvSpPr>
          <p:cNvPr id="7" name="Fußzeilenplatzhalter 4"/>
          <p:cNvSpPr>
            <a:spLocks noGrp="1"/>
          </p:cNvSpPr>
          <p:nvPr>
            <p:ph type="ftr" sz="quarter" idx="11"/>
          </p:nvPr>
        </p:nvSpPr>
        <p:spPr>
          <a:xfrm>
            <a:off x="184150" y="6597351"/>
            <a:ext cx="8617744" cy="153888"/>
          </a:xfrm>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Font typeface="Times" charset="0"/>
              <a:buChar char="•"/>
              <a:defRPr sz="2400">
                <a:solidFill>
                  <a:schemeClr val="tx1"/>
                </a:solidFill>
                <a:latin typeface="Arial" charset="0"/>
              </a:defRPr>
            </a:lvl6pPr>
            <a:lvl7pPr marL="2971800" indent="-228600" eaLnBrk="0" fontAlgn="base" hangingPunct="0">
              <a:spcBef>
                <a:spcPct val="0"/>
              </a:spcBef>
              <a:spcAft>
                <a:spcPct val="0"/>
              </a:spcAft>
              <a:buFont typeface="Times" charset="0"/>
              <a:buChar char="•"/>
              <a:defRPr sz="2400">
                <a:solidFill>
                  <a:schemeClr val="tx1"/>
                </a:solidFill>
                <a:latin typeface="Arial" charset="0"/>
              </a:defRPr>
            </a:lvl7pPr>
            <a:lvl8pPr marL="3429000" indent="-228600" eaLnBrk="0" fontAlgn="base" hangingPunct="0">
              <a:spcBef>
                <a:spcPct val="0"/>
              </a:spcBef>
              <a:spcAft>
                <a:spcPct val="0"/>
              </a:spcAft>
              <a:buFont typeface="Times" charset="0"/>
              <a:buChar char="•"/>
              <a:defRPr sz="2400">
                <a:solidFill>
                  <a:schemeClr val="tx1"/>
                </a:solidFill>
                <a:latin typeface="Arial" charset="0"/>
              </a:defRPr>
            </a:lvl8pPr>
            <a:lvl9pPr marL="3886200" indent="-228600" eaLnBrk="0" fontAlgn="base" hangingPunct="0">
              <a:spcBef>
                <a:spcPct val="0"/>
              </a:spcBef>
              <a:spcAft>
                <a:spcPct val="0"/>
              </a:spcAft>
              <a:buFont typeface="Times" charset="0"/>
              <a:buChar char="•"/>
              <a:defRPr sz="2400">
                <a:solidFill>
                  <a:schemeClr val="tx1"/>
                </a:solidFill>
                <a:latin typeface="Arial" charset="0"/>
              </a:defRPr>
            </a:lvl9pPr>
          </a:lstStyle>
          <a:p>
            <a:r>
              <a:rPr lang="de-DE" sz="1000" dirty="0" smtClean="0">
                <a:solidFill>
                  <a:schemeClr val="bg1"/>
                </a:solidFill>
              </a:rPr>
              <a:t>IG Metall, Aktuelle Daten aus Gesamtwirtschaft und M+E-Industrie     	 			FB Grundsatzfragen</a:t>
            </a:r>
          </a:p>
        </p:txBody>
      </p:sp>
      <p:sp>
        <p:nvSpPr>
          <p:cNvPr id="3" name="Textfeld 2"/>
          <p:cNvSpPr txBox="1"/>
          <p:nvPr/>
        </p:nvSpPr>
        <p:spPr>
          <a:xfrm>
            <a:off x="6958855" y="1393442"/>
            <a:ext cx="2077641" cy="4662815"/>
          </a:xfrm>
          <a:prstGeom prst="rect">
            <a:avLst/>
          </a:prstGeom>
          <a:noFill/>
        </p:spPr>
        <p:txBody>
          <a:bodyPr wrap="square" rtlCol="0">
            <a:spAutoFit/>
          </a:bodyPr>
          <a:lstStyle/>
          <a:p>
            <a:pPr>
              <a:lnSpc>
                <a:spcPct val="150000"/>
              </a:lnSpc>
              <a:buNone/>
            </a:pPr>
            <a:r>
              <a:rPr lang="de-DE" sz="1100" dirty="0" smtClean="0"/>
              <a:t>Bisher hatte die Eurokrise die deutschen Ausfuhren nur wenig gebremst. Die erheblichen </a:t>
            </a:r>
            <a:r>
              <a:rPr lang="de-DE" sz="1100" u="sng" dirty="0" smtClean="0"/>
              <a:t>Rückgänge</a:t>
            </a:r>
            <a:r>
              <a:rPr lang="de-DE" sz="1100" dirty="0" smtClean="0"/>
              <a:t> der </a:t>
            </a:r>
            <a:r>
              <a:rPr lang="de-DE" sz="1100" b="1" dirty="0" smtClean="0"/>
              <a:t>Exporte</a:t>
            </a:r>
            <a:r>
              <a:rPr lang="de-DE" sz="1100" dirty="0" smtClean="0"/>
              <a:t> </a:t>
            </a:r>
            <a:r>
              <a:rPr lang="de-DE" sz="1100" b="1" dirty="0" smtClean="0"/>
              <a:t>in die Eurozone</a:t>
            </a:r>
            <a:r>
              <a:rPr lang="de-DE" sz="1100" dirty="0" smtClean="0"/>
              <a:t> wurden durch stark </a:t>
            </a:r>
            <a:r>
              <a:rPr lang="de-DE" sz="1100" u="sng" dirty="0" smtClean="0"/>
              <a:t>steigende</a:t>
            </a:r>
            <a:r>
              <a:rPr lang="de-DE" sz="1100" dirty="0" smtClean="0"/>
              <a:t> </a:t>
            </a:r>
            <a:r>
              <a:rPr lang="de-DE" sz="1100" b="1" dirty="0" smtClean="0"/>
              <a:t>Exporte in die übrige Welt </a:t>
            </a:r>
            <a:r>
              <a:rPr lang="de-DE" sz="1100" dirty="0" smtClean="0"/>
              <a:t>überkompensiert. </a:t>
            </a:r>
          </a:p>
          <a:p>
            <a:pPr>
              <a:lnSpc>
                <a:spcPct val="150000"/>
              </a:lnSpc>
              <a:buNone/>
            </a:pPr>
            <a:endParaRPr lang="de-DE" sz="1100" dirty="0" smtClean="0"/>
          </a:p>
          <a:p>
            <a:pPr>
              <a:lnSpc>
                <a:spcPct val="150000"/>
              </a:lnSpc>
              <a:buNone/>
            </a:pPr>
            <a:r>
              <a:rPr lang="de-DE" sz="1100" dirty="0" smtClean="0"/>
              <a:t>Nach einem Rückgang zu Jahresanfang </a:t>
            </a:r>
            <a:r>
              <a:rPr lang="de-DE" sz="1100" b="1" dirty="0" smtClean="0"/>
              <a:t>wachsen die Exporte nun wieder</a:t>
            </a:r>
            <a:r>
              <a:rPr lang="de-DE" sz="1100" dirty="0" smtClean="0"/>
              <a:t>. </a:t>
            </a:r>
          </a:p>
          <a:p>
            <a:pPr>
              <a:lnSpc>
                <a:spcPct val="150000"/>
              </a:lnSpc>
              <a:buNone/>
            </a:pPr>
            <a:r>
              <a:rPr lang="de-DE" sz="1100" dirty="0" smtClean="0"/>
              <a:t>Da sie </a:t>
            </a:r>
            <a:r>
              <a:rPr lang="de-DE" sz="1100" u="sng" dirty="0" smtClean="0"/>
              <a:t>im 4. Quartal 2013 </a:t>
            </a:r>
            <a:r>
              <a:rPr lang="de-DE" sz="1100" dirty="0" smtClean="0"/>
              <a:t>stärker als die Importe stiegen, trugen sie durch den </a:t>
            </a:r>
            <a:r>
              <a:rPr lang="de-DE" sz="1100" b="1" dirty="0" smtClean="0"/>
              <a:t>positiven </a:t>
            </a:r>
            <a:r>
              <a:rPr lang="de-DE" sz="1100" b="1" dirty="0"/>
              <a:t>Außenbeitrag </a:t>
            </a:r>
            <a:r>
              <a:rPr lang="de-DE" sz="1100" dirty="0" smtClean="0"/>
              <a:t>erheblich zum Wachstum des BIP im letzten Quartal bei.</a:t>
            </a:r>
            <a:endParaRPr lang="de-DE" sz="11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1393442"/>
            <a:ext cx="6696745" cy="480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nummernplatzhalter 3"/>
          <p:cNvSpPr>
            <a:spLocks noGrp="1"/>
          </p:cNvSpPr>
          <p:nvPr>
            <p:ph type="sldNum" sz="quarter" idx="10"/>
          </p:nvPr>
        </p:nvSpPr>
        <p:spPr>
          <a:xfrm>
            <a:off x="8820472" y="6597352"/>
            <a:ext cx="127000" cy="152400"/>
          </a:xfrm>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Font typeface="Times" charset="0"/>
              <a:buChar char="•"/>
              <a:defRPr sz="2400">
                <a:solidFill>
                  <a:schemeClr val="tx1"/>
                </a:solidFill>
                <a:latin typeface="Arial" charset="0"/>
              </a:defRPr>
            </a:lvl6pPr>
            <a:lvl7pPr marL="2971800" indent="-228600" eaLnBrk="0" fontAlgn="base" hangingPunct="0">
              <a:spcBef>
                <a:spcPct val="0"/>
              </a:spcBef>
              <a:spcAft>
                <a:spcPct val="0"/>
              </a:spcAft>
              <a:buFont typeface="Times" charset="0"/>
              <a:buChar char="•"/>
              <a:defRPr sz="2400">
                <a:solidFill>
                  <a:schemeClr val="tx1"/>
                </a:solidFill>
                <a:latin typeface="Arial" charset="0"/>
              </a:defRPr>
            </a:lvl7pPr>
            <a:lvl8pPr marL="3429000" indent="-228600" eaLnBrk="0" fontAlgn="base" hangingPunct="0">
              <a:spcBef>
                <a:spcPct val="0"/>
              </a:spcBef>
              <a:spcAft>
                <a:spcPct val="0"/>
              </a:spcAft>
              <a:buFont typeface="Times" charset="0"/>
              <a:buChar char="•"/>
              <a:defRPr sz="2400">
                <a:solidFill>
                  <a:schemeClr val="tx1"/>
                </a:solidFill>
                <a:latin typeface="Arial" charset="0"/>
              </a:defRPr>
            </a:lvl8pPr>
            <a:lvl9pPr marL="3886200" indent="-228600" eaLnBrk="0" fontAlgn="base" hangingPunct="0">
              <a:spcBef>
                <a:spcPct val="0"/>
              </a:spcBef>
              <a:spcAft>
                <a:spcPct val="0"/>
              </a:spcAft>
              <a:buFont typeface="Times" charset="0"/>
              <a:buChar char="•"/>
              <a:defRPr sz="2400">
                <a:solidFill>
                  <a:schemeClr val="tx1"/>
                </a:solidFill>
                <a:latin typeface="Arial" charset="0"/>
              </a:defRPr>
            </a:lvl9pPr>
          </a:lstStyle>
          <a:p>
            <a:fld id="{FD2065EE-84A0-4856-B6E2-8993AE72C166}" type="slidenum">
              <a:rPr lang="de-DE" sz="900" smtClean="0">
                <a:solidFill>
                  <a:schemeClr val="bg1"/>
                </a:solidFill>
              </a:rPr>
              <a:pPr/>
              <a:t>15</a:t>
            </a:fld>
            <a:endParaRPr lang="de-DE" sz="900" dirty="0" smtClean="0"/>
          </a:p>
        </p:txBody>
      </p:sp>
      <p:sp>
        <p:nvSpPr>
          <p:cNvPr id="16388" name="Rectangle 2"/>
          <p:cNvSpPr>
            <a:spLocks noGrp="1" noChangeArrowheads="1"/>
          </p:cNvSpPr>
          <p:nvPr>
            <p:ph type="title"/>
          </p:nvPr>
        </p:nvSpPr>
        <p:spPr/>
        <p:txBody>
          <a:bodyPr/>
          <a:lstStyle/>
          <a:p>
            <a:pPr eaLnBrk="1" hangingPunct="1"/>
            <a:r>
              <a:rPr lang="de-DE" dirty="0" smtClean="0">
                <a:solidFill>
                  <a:schemeClr val="bg1"/>
                </a:solidFill>
              </a:rPr>
              <a:t>Gesamtwirtschaft: Verbraucherpreise</a:t>
            </a:r>
          </a:p>
        </p:txBody>
      </p:sp>
      <p:sp>
        <p:nvSpPr>
          <p:cNvPr id="6" name="Fußzeilenplatzhalter 4"/>
          <p:cNvSpPr>
            <a:spLocks noGrp="1"/>
          </p:cNvSpPr>
          <p:nvPr>
            <p:ph type="ftr" sz="quarter" idx="11"/>
          </p:nvPr>
        </p:nvSpPr>
        <p:spPr>
          <a:xfrm>
            <a:off x="184150" y="6597351"/>
            <a:ext cx="8617744" cy="153888"/>
          </a:xfrm>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Font typeface="Times" charset="0"/>
              <a:buChar char="•"/>
              <a:defRPr sz="2400">
                <a:solidFill>
                  <a:schemeClr val="tx1"/>
                </a:solidFill>
                <a:latin typeface="Arial" charset="0"/>
              </a:defRPr>
            </a:lvl6pPr>
            <a:lvl7pPr marL="2971800" indent="-228600" eaLnBrk="0" fontAlgn="base" hangingPunct="0">
              <a:spcBef>
                <a:spcPct val="0"/>
              </a:spcBef>
              <a:spcAft>
                <a:spcPct val="0"/>
              </a:spcAft>
              <a:buFont typeface="Times" charset="0"/>
              <a:buChar char="•"/>
              <a:defRPr sz="2400">
                <a:solidFill>
                  <a:schemeClr val="tx1"/>
                </a:solidFill>
                <a:latin typeface="Arial" charset="0"/>
              </a:defRPr>
            </a:lvl7pPr>
            <a:lvl8pPr marL="3429000" indent="-228600" eaLnBrk="0" fontAlgn="base" hangingPunct="0">
              <a:spcBef>
                <a:spcPct val="0"/>
              </a:spcBef>
              <a:spcAft>
                <a:spcPct val="0"/>
              </a:spcAft>
              <a:buFont typeface="Times" charset="0"/>
              <a:buChar char="•"/>
              <a:defRPr sz="2400">
                <a:solidFill>
                  <a:schemeClr val="tx1"/>
                </a:solidFill>
                <a:latin typeface="Arial" charset="0"/>
              </a:defRPr>
            </a:lvl8pPr>
            <a:lvl9pPr marL="3886200" indent="-228600" eaLnBrk="0" fontAlgn="base" hangingPunct="0">
              <a:spcBef>
                <a:spcPct val="0"/>
              </a:spcBef>
              <a:spcAft>
                <a:spcPct val="0"/>
              </a:spcAft>
              <a:buFont typeface="Times" charset="0"/>
              <a:buChar char="•"/>
              <a:defRPr sz="2400">
                <a:solidFill>
                  <a:schemeClr val="tx1"/>
                </a:solidFill>
                <a:latin typeface="Arial" charset="0"/>
              </a:defRPr>
            </a:lvl9pPr>
          </a:lstStyle>
          <a:p>
            <a:r>
              <a:rPr lang="de-DE" sz="1000" dirty="0" smtClean="0">
                <a:solidFill>
                  <a:schemeClr val="bg1"/>
                </a:solidFill>
              </a:rPr>
              <a:t>IG Metall, Aktuelle Daten aus Gesamtwirtschaft und M+E-Industrie     				FB Grundsatzfragen</a:t>
            </a:r>
          </a:p>
        </p:txBody>
      </p:sp>
      <p:sp>
        <p:nvSpPr>
          <p:cNvPr id="2" name="Textfeld 1"/>
          <p:cNvSpPr txBox="1"/>
          <p:nvPr/>
        </p:nvSpPr>
        <p:spPr>
          <a:xfrm>
            <a:off x="6876256" y="1484784"/>
            <a:ext cx="1872208" cy="3693319"/>
          </a:xfrm>
          <a:prstGeom prst="rect">
            <a:avLst/>
          </a:prstGeom>
          <a:noFill/>
        </p:spPr>
        <p:txBody>
          <a:bodyPr wrap="square" rtlCol="0">
            <a:spAutoFit/>
          </a:bodyPr>
          <a:lstStyle/>
          <a:p>
            <a:pPr>
              <a:lnSpc>
                <a:spcPct val="150000"/>
              </a:lnSpc>
              <a:buNone/>
            </a:pPr>
            <a:r>
              <a:rPr lang="de-DE" sz="1200" dirty="0" smtClean="0"/>
              <a:t>Die </a:t>
            </a:r>
            <a:r>
              <a:rPr lang="de-DE" sz="1200" b="1" dirty="0" smtClean="0"/>
              <a:t>Verbraucherpreise</a:t>
            </a:r>
            <a:r>
              <a:rPr lang="de-DE" sz="1200" dirty="0" smtClean="0"/>
              <a:t> </a:t>
            </a:r>
            <a:r>
              <a:rPr lang="de-DE" sz="1200" u="sng" dirty="0" smtClean="0"/>
              <a:t>stiegen</a:t>
            </a:r>
            <a:r>
              <a:rPr lang="de-DE" sz="1200" dirty="0" smtClean="0"/>
              <a:t> im Jahr 2013 um moderate 1,5 Prozent.</a:t>
            </a:r>
            <a:endParaRPr lang="de-DE" sz="1200" dirty="0"/>
          </a:p>
          <a:p>
            <a:pPr>
              <a:lnSpc>
                <a:spcPct val="150000"/>
              </a:lnSpc>
              <a:buNone/>
            </a:pPr>
            <a:r>
              <a:rPr lang="de-DE" sz="1200" dirty="0" smtClean="0"/>
              <a:t>Dieser Preisanstieg liegt deutlich unter der </a:t>
            </a:r>
            <a:r>
              <a:rPr lang="de-DE" sz="1200" b="1" dirty="0" smtClean="0"/>
              <a:t>Zielinflationsrate</a:t>
            </a:r>
            <a:r>
              <a:rPr lang="de-DE" sz="1200" dirty="0" smtClean="0"/>
              <a:t> der EZB.</a:t>
            </a:r>
          </a:p>
          <a:p>
            <a:pPr>
              <a:lnSpc>
                <a:spcPct val="150000"/>
              </a:lnSpc>
              <a:buNone/>
            </a:pPr>
            <a:endParaRPr lang="de-DE" sz="1200" dirty="0" smtClean="0"/>
          </a:p>
          <a:p>
            <a:pPr>
              <a:lnSpc>
                <a:spcPct val="150000"/>
              </a:lnSpc>
              <a:buNone/>
            </a:pPr>
            <a:r>
              <a:rPr lang="de-DE" sz="1200" dirty="0" smtClean="0"/>
              <a:t>Getrieben wurde die Inflation vor allem von den </a:t>
            </a:r>
            <a:r>
              <a:rPr lang="de-DE" sz="1200" b="1" dirty="0" smtClean="0"/>
              <a:t>Energie- und Nahrungsmittelpreisen</a:t>
            </a:r>
            <a:r>
              <a:rPr lang="de-DE" sz="1200" dirty="0" smtClean="0"/>
              <a:t>.</a:t>
            </a:r>
            <a:endParaRPr lang="de-DE" sz="12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332353"/>
            <a:ext cx="6264696" cy="501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de-DE" smtClean="0">
                <a:solidFill>
                  <a:schemeClr val="bg1"/>
                </a:solidFill>
              </a:rPr>
              <a:t>Metall- und Elektroindustrie</a:t>
            </a:r>
          </a:p>
        </p:txBody>
      </p:sp>
      <p:sp>
        <p:nvSpPr>
          <p:cNvPr id="17411" name="Rectangle 3"/>
          <p:cNvSpPr>
            <a:spLocks noGrp="1" noChangeArrowheads="1"/>
          </p:cNvSpPr>
          <p:nvPr>
            <p:ph type="body" idx="1"/>
          </p:nvPr>
        </p:nvSpPr>
        <p:spPr>
          <a:xfrm>
            <a:off x="395536" y="1340768"/>
            <a:ext cx="8064500" cy="4706937"/>
          </a:xfrm>
        </p:spPr>
        <p:txBody>
          <a:bodyPr/>
          <a:lstStyle/>
          <a:p>
            <a:pPr>
              <a:lnSpc>
                <a:spcPct val="100000"/>
              </a:lnSpc>
              <a:spcBef>
                <a:spcPts val="600"/>
              </a:spcBef>
            </a:pPr>
            <a:r>
              <a:rPr lang="de-DE" sz="2000" dirty="0" smtClean="0"/>
              <a:t>Überblick: Entwicklung wichtiger Kennzahlen</a:t>
            </a:r>
            <a:r>
              <a:rPr lang="de-DE" dirty="0" smtClean="0"/>
              <a:t/>
            </a:r>
            <a:br>
              <a:rPr lang="de-DE" dirty="0" smtClean="0"/>
            </a:br>
            <a:endParaRPr lang="de-DE" dirty="0" smtClean="0"/>
          </a:p>
          <a:p>
            <a:pPr>
              <a:lnSpc>
                <a:spcPct val="150000"/>
              </a:lnSpc>
              <a:spcBef>
                <a:spcPts val="600"/>
              </a:spcBef>
            </a:pPr>
            <a:r>
              <a:rPr lang="de-DE" dirty="0" smtClean="0"/>
              <a:t>Auslastungsgrad</a:t>
            </a:r>
          </a:p>
          <a:p>
            <a:pPr>
              <a:lnSpc>
                <a:spcPct val="150000"/>
              </a:lnSpc>
              <a:spcBef>
                <a:spcPts val="600"/>
              </a:spcBef>
            </a:pPr>
            <a:r>
              <a:rPr lang="de-DE" dirty="0" smtClean="0"/>
              <a:t>Auftragseingänge</a:t>
            </a:r>
          </a:p>
          <a:p>
            <a:pPr>
              <a:lnSpc>
                <a:spcPct val="150000"/>
              </a:lnSpc>
              <a:spcBef>
                <a:spcPts val="600"/>
              </a:spcBef>
            </a:pPr>
            <a:r>
              <a:rPr lang="de-DE" dirty="0" smtClean="0"/>
              <a:t>Produktion</a:t>
            </a:r>
          </a:p>
          <a:p>
            <a:pPr>
              <a:lnSpc>
                <a:spcPct val="150000"/>
              </a:lnSpc>
              <a:spcBef>
                <a:spcPts val="600"/>
              </a:spcBef>
            </a:pPr>
            <a:r>
              <a:rPr lang="de-DE" dirty="0" smtClean="0"/>
              <a:t>Umsätze</a:t>
            </a:r>
          </a:p>
          <a:p>
            <a:pPr>
              <a:lnSpc>
                <a:spcPct val="150000"/>
              </a:lnSpc>
              <a:spcBef>
                <a:spcPts val="600"/>
              </a:spcBef>
            </a:pPr>
            <a:r>
              <a:rPr lang="de-DE" dirty="0" smtClean="0"/>
              <a:t>Beschäftigte</a:t>
            </a:r>
          </a:p>
          <a:p>
            <a:pPr>
              <a:lnSpc>
                <a:spcPct val="150000"/>
              </a:lnSpc>
              <a:spcBef>
                <a:spcPts val="600"/>
              </a:spcBef>
            </a:pPr>
            <a:r>
              <a:rPr lang="de-DE" dirty="0" smtClean="0"/>
              <a:t>Leiharbeit</a:t>
            </a:r>
          </a:p>
          <a:p>
            <a:pPr>
              <a:lnSpc>
                <a:spcPct val="150000"/>
              </a:lnSpc>
              <a:spcBef>
                <a:spcPts val="600"/>
              </a:spcBef>
            </a:pPr>
            <a:r>
              <a:rPr lang="de-DE" dirty="0" smtClean="0"/>
              <a:t>Kurzarbeit</a:t>
            </a:r>
          </a:p>
          <a:p>
            <a:pPr>
              <a:lnSpc>
                <a:spcPct val="150000"/>
              </a:lnSpc>
              <a:spcBef>
                <a:spcPts val="600"/>
              </a:spcBef>
            </a:pPr>
            <a:r>
              <a:rPr lang="de-DE" dirty="0" smtClean="0"/>
              <a:t>Arbeitsmarkt</a:t>
            </a:r>
          </a:p>
          <a:p>
            <a:pPr>
              <a:lnSpc>
                <a:spcPct val="150000"/>
              </a:lnSpc>
              <a:spcBef>
                <a:spcPts val="600"/>
              </a:spcBef>
            </a:pPr>
            <a:r>
              <a:rPr lang="de-DE" dirty="0" smtClean="0"/>
              <a:t>Erwartungen für die Produktion, den Export und die Beschäftigung</a:t>
            </a:r>
          </a:p>
        </p:txBody>
      </p:sp>
      <p:sp>
        <p:nvSpPr>
          <p:cNvPr id="2" name="Fußzeilenplatzhalter 1"/>
          <p:cNvSpPr>
            <a:spLocks noGrp="1"/>
          </p:cNvSpPr>
          <p:nvPr>
            <p:ph type="ftr" sz="quarter" idx="11"/>
          </p:nvPr>
        </p:nvSpPr>
        <p:spPr/>
        <p:txBody>
          <a:bodyPr/>
          <a:lstStyle/>
          <a:p>
            <a:pPr>
              <a:defRPr/>
            </a:pPr>
            <a:r>
              <a:rPr lang="de-DE" smtClean="0"/>
              <a:t>IG Metall, Aktuelle Daten aus Gesamtwirtschaft und M+E-Industrie 				FB Grundsatzfragen</a:t>
            </a:r>
            <a:endParaRPr lang="de-DE" dirty="0"/>
          </a:p>
        </p:txBody>
      </p:sp>
      <p:sp>
        <p:nvSpPr>
          <p:cNvPr id="3" name="Foliennummernplatzhalter 2"/>
          <p:cNvSpPr>
            <a:spLocks noGrp="1"/>
          </p:cNvSpPr>
          <p:nvPr>
            <p:ph type="sldNum" sz="quarter" idx="10"/>
          </p:nvPr>
        </p:nvSpPr>
        <p:spPr/>
        <p:txBody>
          <a:bodyPr/>
          <a:lstStyle/>
          <a:p>
            <a:pPr>
              <a:defRPr/>
            </a:pPr>
            <a:fld id="{A727CB32-1074-4FD9-8189-01343FFAC703}" type="slidenum">
              <a:rPr lang="de-DE" smtClean="0"/>
              <a:pPr>
                <a:defRPr/>
              </a:pPr>
              <a:t>16</a:t>
            </a:fld>
            <a:endParaRPr lang="de-DE"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de-DE" dirty="0" smtClean="0">
                <a:solidFill>
                  <a:schemeClr val="bg1"/>
                </a:solidFill>
              </a:rPr>
              <a:t>Metall- und Elektroindustrie:  Jahr 2013</a:t>
            </a:r>
          </a:p>
        </p:txBody>
      </p:sp>
      <p:sp>
        <p:nvSpPr>
          <p:cNvPr id="2" name="Fußzeilenplatzhalter 1"/>
          <p:cNvSpPr>
            <a:spLocks noGrp="1"/>
          </p:cNvSpPr>
          <p:nvPr>
            <p:ph type="ftr" sz="quarter" idx="11"/>
          </p:nvPr>
        </p:nvSpPr>
        <p:spPr/>
        <p:txBody>
          <a:bodyPr/>
          <a:lstStyle/>
          <a:p>
            <a:pPr>
              <a:defRPr/>
            </a:pPr>
            <a:r>
              <a:rPr lang="de-DE" smtClean="0"/>
              <a:t>IG Metall, Aktuelle Daten aus Gesamtwirtschaft und M+E-Industrie 				FB Grundsatzfragen</a:t>
            </a:r>
            <a:endParaRPr lang="de-DE" dirty="0"/>
          </a:p>
        </p:txBody>
      </p:sp>
      <p:sp>
        <p:nvSpPr>
          <p:cNvPr id="3" name="Foliennummernplatzhalter 2"/>
          <p:cNvSpPr>
            <a:spLocks noGrp="1"/>
          </p:cNvSpPr>
          <p:nvPr>
            <p:ph type="sldNum" sz="quarter" idx="10"/>
          </p:nvPr>
        </p:nvSpPr>
        <p:spPr/>
        <p:txBody>
          <a:bodyPr/>
          <a:lstStyle/>
          <a:p>
            <a:pPr>
              <a:defRPr/>
            </a:pPr>
            <a:fld id="{A727CB32-1074-4FD9-8189-01343FFAC703}" type="slidenum">
              <a:rPr lang="de-DE" smtClean="0"/>
              <a:pPr>
                <a:defRPr/>
              </a:pPr>
              <a:t>17</a:t>
            </a:fld>
            <a:endParaRPr lang="de-DE" dirty="0">
              <a:solidFill>
                <a:schemeClr val="tx1"/>
              </a:solidFill>
            </a:endParaRPr>
          </a:p>
        </p:txBody>
      </p:sp>
      <p:sp>
        <p:nvSpPr>
          <p:cNvPr id="4" name="Textfeld 3"/>
          <p:cNvSpPr txBox="1"/>
          <p:nvPr/>
        </p:nvSpPr>
        <p:spPr>
          <a:xfrm>
            <a:off x="6732240" y="1340768"/>
            <a:ext cx="2304255" cy="5078313"/>
          </a:xfrm>
          <a:prstGeom prst="rect">
            <a:avLst/>
          </a:prstGeom>
          <a:noFill/>
        </p:spPr>
        <p:txBody>
          <a:bodyPr wrap="square" rtlCol="0">
            <a:spAutoFit/>
          </a:bodyPr>
          <a:lstStyle/>
          <a:p>
            <a:pPr>
              <a:lnSpc>
                <a:spcPct val="150000"/>
              </a:lnSpc>
              <a:buNone/>
            </a:pPr>
            <a:r>
              <a:rPr lang="de-DE" sz="1200" b="1" dirty="0" smtClean="0"/>
              <a:t>Die wichtigsten Kennzahlen der Metall- und Elektroindustrie entwickelten sich im </a:t>
            </a:r>
          </a:p>
          <a:p>
            <a:pPr>
              <a:lnSpc>
                <a:spcPct val="150000"/>
              </a:lnSpc>
              <a:buNone/>
            </a:pPr>
            <a:r>
              <a:rPr lang="de-DE" sz="1200" b="1" dirty="0" smtClean="0"/>
              <a:t>Jahresdurchschnitt 2013 uneinheitlich. </a:t>
            </a:r>
          </a:p>
          <a:p>
            <a:pPr>
              <a:lnSpc>
                <a:spcPct val="150000"/>
              </a:lnSpc>
              <a:buNone/>
            </a:pPr>
            <a:endParaRPr lang="de-DE" sz="1200" dirty="0" smtClean="0"/>
          </a:p>
          <a:p>
            <a:pPr>
              <a:lnSpc>
                <a:spcPct val="150000"/>
              </a:lnSpc>
              <a:buNone/>
            </a:pPr>
            <a:r>
              <a:rPr lang="de-DE" sz="1200" dirty="0" smtClean="0"/>
              <a:t>Da das Arbeitsvolumen im Vergleich zur Produktion stärker anstieg, kam es zu einem Rückgang der Produktivität.</a:t>
            </a:r>
          </a:p>
          <a:p>
            <a:pPr>
              <a:lnSpc>
                <a:spcPct val="150000"/>
              </a:lnSpc>
              <a:buNone/>
            </a:pPr>
            <a:r>
              <a:rPr lang="de-DE" sz="1200" dirty="0" smtClean="0"/>
              <a:t>Unternehmen passen ihre Beschäftigung nicht an die schwache Produktionsentwicklung an, weil sie mit einem Anziehen der Konjunktur rechnen.</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1340768"/>
            <a:ext cx="6408712" cy="5009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de-DE" dirty="0" smtClean="0">
                <a:solidFill>
                  <a:schemeClr val="bg1"/>
                </a:solidFill>
              </a:rPr>
              <a:t>Metall- und Elektroindustrie:  4. Quartal</a:t>
            </a:r>
          </a:p>
        </p:txBody>
      </p:sp>
      <p:sp>
        <p:nvSpPr>
          <p:cNvPr id="2" name="Fußzeilenplatzhalter 1"/>
          <p:cNvSpPr>
            <a:spLocks noGrp="1"/>
          </p:cNvSpPr>
          <p:nvPr>
            <p:ph type="ftr" sz="quarter" idx="11"/>
          </p:nvPr>
        </p:nvSpPr>
        <p:spPr/>
        <p:txBody>
          <a:bodyPr/>
          <a:lstStyle/>
          <a:p>
            <a:pPr>
              <a:defRPr/>
            </a:pPr>
            <a:r>
              <a:rPr lang="de-DE" smtClean="0"/>
              <a:t>IG Metall, Aktuelle Daten aus Gesamtwirtschaft und M+E-Industrie 				FB Grundsatzfragen</a:t>
            </a:r>
            <a:endParaRPr lang="de-DE" dirty="0"/>
          </a:p>
        </p:txBody>
      </p:sp>
      <p:sp>
        <p:nvSpPr>
          <p:cNvPr id="3" name="Foliennummernplatzhalter 2"/>
          <p:cNvSpPr>
            <a:spLocks noGrp="1"/>
          </p:cNvSpPr>
          <p:nvPr>
            <p:ph type="sldNum" sz="quarter" idx="10"/>
          </p:nvPr>
        </p:nvSpPr>
        <p:spPr/>
        <p:txBody>
          <a:bodyPr/>
          <a:lstStyle/>
          <a:p>
            <a:pPr>
              <a:defRPr/>
            </a:pPr>
            <a:fld id="{A727CB32-1074-4FD9-8189-01343FFAC703}" type="slidenum">
              <a:rPr lang="de-DE" smtClean="0"/>
              <a:pPr>
                <a:defRPr/>
              </a:pPr>
              <a:t>18</a:t>
            </a:fld>
            <a:endParaRPr lang="de-DE" dirty="0">
              <a:solidFill>
                <a:schemeClr val="tx1"/>
              </a:solidFill>
            </a:endParaRPr>
          </a:p>
        </p:txBody>
      </p:sp>
      <p:sp>
        <p:nvSpPr>
          <p:cNvPr id="4" name="Textfeld 3"/>
          <p:cNvSpPr txBox="1"/>
          <p:nvPr/>
        </p:nvSpPr>
        <p:spPr>
          <a:xfrm>
            <a:off x="6876256" y="1417815"/>
            <a:ext cx="1862658" cy="3970318"/>
          </a:xfrm>
          <a:prstGeom prst="rect">
            <a:avLst/>
          </a:prstGeom>
          <a:noFill/>
        </p:spPr>
        <p:txBody>
          <a:bodyPr wrap="square" rtlCol="0">
            <a:spAutoFit/>
          </a:bodyPr>
          <a:lstStyle/>
          <a:p>
            <a:pPr>
              <a:lnSpc>
                <a:spcPct val="150000"/>
              </a:lnSpc>
              <a:buNone/>
            </a:pPr>
            <a:r>
              <a:rPr lang="de-DE" sz="1200" b="1" dirty="0" smtClean="0"/>
              <a:t>Alle Kennzahlen der Metall- und Elektroindustrie entwickelten sich im </a:t>
            </a:r>
          </a:p>
          <a:p>
            <a:pPr>
              <a:lnSpc>
                <a:spcPct val="150000"/>
              </a:lnSpc>
              <a:buNone/>
            </a:pPr>
            <a:r>
              <a:rPr lang="de-DE" sz="1200" b="1" dirty="0"/>
              <a:t>4</a:t>
            </a:r>
            <a:r>
              <a:rPr lang="de-DE" sz="1200" b="1" dirty="0" smtClean="0"/>
              <a:t>. Quartal 2013 äußerst positiv. </a:t>
            </a:r>
          </a:p>
          <a:p>
            <a:pPr>
              <a:lnSpc>
                <a:spcPct val="150000"/>
              </a:lnSpc>
              <a:buNone/>
            </a:pPr>
            <a:endParaRPr lang="de-DE" sz="1200" dirty="0" smtClean="0"/>
          </a:p>
          <a:p>
            <a:pPr>
              <a:lnSpc>
                <a:spcPct val="150000"/>
              </a:lnSpc>
              <a:buNone/>
            </a:pPr>
            <a:r>
              <a:rPr lang="de-DE" sz="1200" dirty="0" smtClean="0"/>
              <a:t>Da das Arbeitsvolumen im Vergleich zur Produktion schwächer anstieg, kam es zu einem merklichen Anstieg der Produktivität.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12776"/>
            <a:ext cx="6175375" cy="476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72442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p:txBody>
          <a:bodyPr/>
          <a:lstStyle/>
          <a:p>
            <a:pPr eaLnBrk="1" hangingPunct="1"/>
            <a:r>
              <a:rPr lang="de-DE" dirty="0" smtClean="0">
                <a:solidFill>
                  <a:schemeClr val="bg1"/>
                </a:solidFill>
              </a:rPr>
              <a:t>Auslastungsgrad in der M+E-Industrie</a:t>
            </a:r>
          </a:p>
        </p:txBody>
      </p:sp>
      <p:sp>
        <p:nvSpPr>
          <p:cNvPr id="19459" name="Foliennummernplatzhalter 3"/>
          <p:cNvSpPr>
            <a:spLocks noGrp="1"/>
          </p:cNvSpPr>
          <p:nvPr>
            <p:ph type="sldNum" sz="quarter" idx="10"/>
          </p:nvPr>
        </p:nvSpPr>
        <p:spPr>
          <a:xfrm>
            <a:off x="8820472" y="6597352"/>
            <a:ext cx="127000" cy="152400"/>
          </a:xfrm>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Font typeface="Times" charset="0"/>
              <a:buChar char="•"/>
              <a:defRPr sz="2400">
                <a:solidFill>
                  <a:schemeClr val="tx1"/>
                </a:solidFill>
                <a:latin typeface="Arial" charset="0"/>
              </a:defRPr>
            </a:lvl6pPr>
            <a:lvl7pPr marL="2971800" indent="-228600" eaLnBrk="0" fontAlgn="base" hangingPunct="0">
              <a:spcBef>
                <a:spcPct val="0"/>
              </a:spcBef>
              <a:spcAft>
                <a:spcPct val="0"/>
              </a:spcAft>
              <a:buFont typeface="Times" charset="0"/>
              <a:buChar char="•"/>
              <a:defRPr sz="2400">
                <a:solidFill>
                  <a:schemeClr val="tx1"/>
                </a:solidFill>
                <a:latin typeface="Arial" charset="0"/>
              </a:defRPr>
            </a:lvl7pPr>
            <a:lvl8pPr marL="3429000" indent="-228600" eaLnBrk="0" fontAlgn="base" hangingPunct="0">
              <a:spcBef>
                <a:spcPct val="0"/>
              </a:spcBef>
              <a:spcAft>
                <a:spcPct val="0"/>
              </a:spcAft>
              <a:buFont typeface="Times" charset="0"/>
              <a:buChar char="•"/>
              <a:defRPr sz="2400">
                <a:solidFill>
                  <a:schemeClr val="tx1"/>
                </a:solidFill>
                <a:latin typeface="Arial" charset="0"/>
              </a:defRPr>
            </a:lvl8pPr>
            <a:lvl9pPr marL="3886200" indent="-228600" eaLnBrk="0" fontAlgn="base" hangingPunct="0">
              <a:spcBef>
                <a:spcPct val="0"/>
              </a:spcBef>
              <a:spcAft>
                <a:spcPct val="0"/>
              </a:spcAft>
              <a:buFont typeface="Times" charset="0"/>
              <a:buChar char="•"/>
              <a:defRPr sz="2400">
                <a:solidFill>
                  <a:schemeClr val="tx1"/>
                </a:solidFill>
                <a:latin typeface="Arial" charset="0"/>
              </a:defRPr>
            </a:lvl9pPr>
          </a:lstStyle>
          <a:p>
            <a:fld id="{528A56C8-0ADE-4DD7-A95B-9374A78CDB78}" type="slidenum">
              <a:rPr lang="de-DE" sz="900" smtClean="0">
                <a:solidFill>
                  <a:schemeClr val="bg1"/>
                </a:solidFill>
              </a:rPr>
              <a:pPr/>
              <a:t>19</a:t>
            </a:fld>
            <a:endParaRPr lang="de-DE" sz="900" dirty="0" smtClean="0"/>
          </a:p>
        </p:txBody>
      </p:sp>
      <p:sp>
        <p:nvSpPr>
          <p:cNvPr id="19461" name="Textfeld 2"/>
          <p:cNvSpPr txBox="1">
            <a:spLocks noChangeArrowheads="1"/>
          </p:cNvSpPr>
          <p:nvPr/>
        </p:nvSpPr>
        <p:spPr bwMode="auto">
          <a:xfrm>
            <a:off x="395288" y="1557338"/>
            <a:ext cx="2921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Font typeface="Times" charset="0"/>
              <a:buChar char="•"/>
              <a:defRPr sz="2400">
                <a:solidFill>
                  <a:schemeClr val="tx1"/>
                </a:solidFill>
                <a:latin typeface="Arial" charset="0"/>
              </a:defRPr>
            </a:lvl6pPr>
            <a:lvl7pPr marL="2971800" indent="-228600" eaLnBrk="0" fontAlgn="base" hangingPunct="0">
              <a:spcBef>
                <a:spcPct val="0"/>
              </a:spcBef>
              <a:spcAft>
                <a:spcPct val="0"/>
              </a:spcAft>
              <a:buFont typeface="Times" charset="0"/>
              <a:buChar char="•"/>
              <a:defRPr sz="2400">
                <a:solidFill>
                  <a:schemeClr val="tx1"/>
                </a:solidFill>
                <a:latin typeface="Arial" charset="0"/>
              </a:defRPr>
            </a:lvl7pPr>
            <a:lvl8pPr marL="3429000" indent="-228600" eaLnBrk="0" fontAlgn="base" hangingPunct="0">
              <a:spcBef>
                <a:spcPct val="0"/>
              </a:spcBef>
              <a:spcAft>
                <a:spcPct val="0"/>
              </a:spcAft>
              <a:buFont typeface="Times" charset="0"/>
              <a:buChar char="•"/>
              <a:defRPr sz="2400">
                <a:solidFill>
                  <a:schemeClr val="tx1"/>
                </a:solidFill>
                <a:latin typeface="Arial" charset="0"/>
              </a:defRPr>
            </a:lvl8pPr>
            <a:lvl9pPr marL="3886200" indent="-228600" eaLnBrk="0" fontAlgn="base" hangingPunct="0">
              <a:spcBef>
                <a:spcPct val="0"/>
              </a:spcBef>
              <a:spcAft>
                <a:spcPct val="0"/>
              </a:spcAft>
              <a:buFont typeface="Times" charset="0"/>
              <a:buChar char="•"/>
              <a:defRPr sz="2400">
                <a:solidFill>
                  <a:schemeClr val="tx1"/>
                </a:solidFill>
                <a:latin typeface="Arial" charset="0"/>
              </a:defRPr>
            </a:lvl9pPr>
          </a:lstStyle>
          <a:p>
            <a:pPr eaLnBrk="1" hangingPunct="1"/>
            <a:endParaRPr lang="de-DE"/>
          </a:p>
        </p:txBody>
      </p:sp>
      <p:sp>
        <p:nvSpPr>
          <p:cNvPr id="2" name="Fußzeilenplatzhalter 1"/>
          <p:cNvSpPr>
            <a:spLocks noGrp="1"/>
          </p:cNvSpPr>
          <p:nvPr>
            <p:ph type="ftr" sz="quarter" idx="11"/>
          </p:nvPr>
        </p:nvSpPr>
        <p:spPr/>
        <p:txBody>
          <a:bodyPr/>
          <a:lstStyle/>
          <a:p>
            <a:pPr>
              <a:defRPr/>
            </a:pPr>
            <a:r>
              <a:rPr lang="de-DE" smtClean="0"/>
              <a:t>IG Metall, Aktuelle Daten aus Gesamtwirtschaft und M+E-Industrie 				FB Grundsatzfragen</a:t>
            </a:r>
            <a:endParaRPr lang="de-DE" dirty="0"/>
          </a:p>
        </p:txBody>
      </p:sp>
      <p:sp>
        <p:nvSpPr>
          <p:cNvPr id="3" name="Textfeld 2"/>
          <p:cNvSpPr txBox="1"/>
          <p:nvPr/>
        </p:nvSpPr>
        <p:spPr>
          <a:xfrm>
            <a:off x="7164288" y="1916832"/>
            <a:ext cx="1800200" cy="2308324"/>
          </a:xfrm>
          <a:prstGeom prst="rect">
            <a:avLst/>
          </a:prstGeom>
          <a:noFill/>
        </p:spPr>
        <p:txBody>
          <a:bodyPr wrap="square" rtlCol="0">
            <a:spAutoFit/>
          </a:bodyPr>
          <a:lstStyle/>
          <a:p>
            <a:pPr>
              <a:lnSpc>
                <a:spcPct val="150000"/>
              </a:lnSpc>
              <a:buNone/>
            </a:pPr>
            <a:r>
              <a:rPr lang="de-DE" sz="1200" dirty="0" smtClean="0"/>
              <a:t>Für das </a:t>
            </a:r>
            <a:r>
              <a:rPr lang="de-DE" sz="1200" b="1" dirty="0" smtClean="0"/>
              <a:t>erste Quartal 2014</a:t>
            </a:r>
            <a:r>
              <a:rPr lang="de-DE" sz="1200" dirty="0" smtClean="0"/>
              <a:t> erwarten die Unternehmen der Metall- und Elektroindustrie weiterhin eine unverändert </a:t>
            </a:r>
            <a:r>
              <a:rPr lang="de-DE" sz="1200" u="sng" dirty="0" smtClean="0"/>
              <a:t>stabile Kapazitätsauslastung</a:t>
            </a:r>
            <a:r>
              <a:rPr lang="de-DE" sz="1200" dirty="0" smtClean="0"/>
              <a:t>.</a:t>
            </a:r>
            <a:endParaRPr lang="de-DE" sz="1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84784"/>
            <a:ext cx="6684450"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a:xfrm>
            <a:off x="8657530" y="6589713"/>
            <a:ext cx="234950" cy="152400"/>
          </a:xfrm>
        </p:spPr>
        <p:txBody>
          <a:bodyPr/>
          <a:lstStyle/>
          <a:p>
            <a:pPr>
              <a:defRPr/>
            </a:pPr>
            <a:fld id="{4B9708E1-3ADA-4D21-8417-6C34DA378CD3}" type="slidenum">
              <a:rPr lang="de-DE" smtClean="0"/>
              <a:pPr>
                <a:defRPr/>
              </a:pPr>
              <a:t>2</a:t>
            </a:fld>
            <a:endParaRPr lang="de-DE">
              <a:solidFill>
                <a:schemeClr val="tx1"/>
              </a:solidFill>
            </a:endParaRPr>
          </a:p>
        </p:txBody>
      </p:sp>
      <p:sp>
        <p:nvSpPr>
          <p:cNvPr id="4" name="Titel 3"/>
          <p:cNvSpPr>
            <a:spLocks noGrp="1"/>
          </p:cNvSpPr>
          <p:nvPr>
            <p:ph type="title" idx="4294967295"/>
          </p:nvPr>
        </p:nvSpPr>
        <p:spPr/>
        <p:txBody>
          <a:bodyPr/>
          <a:lstStyle/>
          <a:p>
            <a:r>
              <a:rPr lang="de-DE" dirty="0" smtClean="0">
                <a:solidFill>
                  <a:schemeClr val="bg1"/>
                </a:solidFill>
              </a:rPr>
              <a:t>Konjunktur Gesamtwirtschaft</a:t>
            </a:r>
            <a:endParaRPr lang="de-DE" dirty="0">
              <a:solidFill>
                <a:schemeClr val="bg1"/>
              </a:solidFill>
            </a:endParaRPr>
          </a:p>
        </p:txBody>
      </p:sp>
      <p:sp>
        <p:nvSpPr>
          <p:cNvPr id="5" name="Rectangle 3"/>
          <p:cNvSpPr txBox="1">
            <a:spLocks noChangeArrowheads="1"/>
          </p:cNvSpPr>
          <p:nvPr/>
        </p:nvSpPr>
        <p:spPr>
          <a:xfrm>
            <a:off x="755576" y="1484312"/>
            <a:ext cx="8064500" cy="4706937"/>
          </a:xfrm>
          <a:prstGeom prst="rect">
            <a:avLst/>
          </a:prstGeom>
        </p:spPr>
        <p:txBody>
          <a:bodyPr/>
          <a:lstStyle>
            <a:lvl1pPr marL="254000" indent="-254000" algn="l" rtl="0" eaLnBrk="0" fontAlgn="base" hangingPunct="0">
              <a:lnSpc>
                <a:spcPts val="2200"/>
              </a:lnSpc>
              <a:spcBef>
                <a:spcPts val="1600"/>
              </a:spcBef>
              <a:spcAft>
                <a:spcPct val="0"/>
              </a:spcAft>
              <a:buSzPct val="120000"/>
              <a:buFont typeface="Times" charset="0"/>
              <a:buBlip>
                <a:blip r:embed="rId2"/>
              </a:buBlip>
              <a:defRPr b="1">
                <a:solidFill>
                  <a:schemeClr val="tx1"/>
                </a:solidFill>
                <a:latin typeface="+mn-lt"/>
                <a:ea typeface="+mn-ea"/>
                <a:cs typeface="+mn-cs"/>
              </a:defRPr>
            </a:lvl1pPr>
            <a:lvl2pPr marL="584200" indent="-139700" algn="l" rtl="0" eaLnBrk="0" fontAlgn="base" hangingPunct="0">
              <a:lnSpc>
                <a:spcPts val="1600"/>
              </a:lnSpc>
              <a:spcBef>
                <a:spcPts val="800"/>
              </a:spcBef>
              <a:spcAft>
                <a:spcPct val="0"/>
              </a:spcAft>
              <a:buClr>
                <a:srgbClr val="FF0000"/>
              </a:buClr>
              <a:buFont typeface="Times" charset="0"/>
              <a:buChar char="•"/>
              <a:defRPr sz="1400">
                <a:solidFill>
                  <a:schemeClr val="tx1"/>
                </a:solidFill>
                <a:latin typeface="+mn-lt"/>
              </a:defRPr>
            </a:lvl2pPr>
            <a:lvl3pPr marL="892175" indent="-117475" algn="l" rtl="0" eaLnBrk="0" fontAlgn="base" hangingPunct="0">
              <a:lnSpc>
                <a:spcPts val="1400"/>
              </a:lnSpc>
              <a:spcBef>
                <a:spcPts val="600"/>
              </a:spcBef>
              <a:spcAft>
                <a:spcPct val="0"/>
              </a:spcAft>
              <a:buClr>
                <a:schemeClr val="bg2"/>
              </a:buClr>
              <a:buFont typeface="Wingdings" pitchFamily="2" charset="2"/>
              <a:buChar char="§"/>
              <a:defRPr sz="1200">
                <a:solidFill>
                  <a:schemeClr val="tx1"/>
                </a:solidFill>
                <a:latin typeface="+mn-lt"/>
              </a:defRPr>
            </a:lvl3pPr>
            <a:lvl4pPr marL="1311275" indent="-228600" algn="l" rtl="0" eaLnBrk="0" fontAlgn="base" hangingPunct="0">
              <a:spcBef>
                <a:spcPct val="20000"/>
              </a:spcBef>
              <a:spcAft>
                <a:spcPct val="0"/>
              </a:spcAft>
              <a:defRPr sz="2000">
                <a:solidFill>
                  <a:schemeClr val="tx1"/>
                </a:solidFill>
                <a:latin typeface="+mn-lt"/>
              </a:defRPr>
            </a:lvl4pPr>
            <a:lvl5pPr marL="1808163" indent="-306388" algn="l" rtl="0" eaLnBrk="0" fontAlgn="base" hangingPunct="0">
              <a:spcBef>
                <a:spcPct val="20000"/>
              </a:spcBef>
              <a:spcAft>
                <a:spcPct val="0"/>
              </a:spcAft>
              <a:defRPr sz="2000">
                <a:solidFill>
                  <a:schemeClr val="tx1"/>
                </a:solidFill>
                <a:latin typeface="Times" charset="0"/>
              </a:defRPr>
            </a:lvl5pPr>
            <a:lvl6pPr marL="2265363" indent="-306388" algn="l" rtl="0" fontAlgn="base">
              <a:spcBef>
                <a:spcPct val="20000"/>
              </a:spcBef>
              <a:spcAft>
                <a:spcPct val="0"/>
              </a:spcAft>
              <a:defRPr sz="2000">
                <a:solidFill>
                  <a:schemeClr val="tx1"/>
                </a:solidFill>
                <a:latin typeface="Times" charset="0"/>
              </a:defRPr>
            </a:lvl6pPr>
            <a:lvl7pPr marL="2722563" indent="-306388" algn="l" rtl="0" fontAlgn="base">
              <a:spcBef>
                <a:spcPct val="20000"/>
              </a:spcBef>
              <a:spcAft>
                <a:spcPct val="0"/>
              </a:spcAft>
              <a:defRPr sz="2000">
                <a:solidFill>
                  <a:schemeClr val="tx1"/>
                </a:solidFill>
                <a:latin typeface="Times" charset="0"/>
              </a:defRPr>
            </a:lvl7pPr>
            <a:lvl8pPr marL="3179763" indent="-306388" algn="l" rtl="0" fontAlgn="base">
              <a:spcBef>
                <a:spcPct val="20000"/>
              </a:spcBef>
              <a:spcAft>
                <a:spcPct val="0"/>
              </a:spcAft>
              <a:defRPr sz="2000">
                <a:solidFill>
                  <a:schemeClr val="tx1"/>
                </a:solidFill>
                <a:latin typeface="Times" charset="0"/>
              </a:defRPr>
            </a:lvl8pPr>
            <a:lvl9pPr marL="3636963" indent="-306388" algn="l" rtl="0" fontAlgn="base">
              <a:spcBef>
                <a:spcPct val="20000"/>
              </a:spcBef>
              <a:spcAft>
                <a:spcPct val="0"/>
              </a:spcAft>
              <a:defRPr sz="2000">
                <a:solidFill>
                  <a:schemeClr val="tx1"/>
                </a:solidFill>
                <a:latin typeface="Times" charset="0"/>
              </a:defRPr>
            </a:lvl9pPr>
          </a:lstStyle>
          <a:p>
            <a:pPr eaLnBrk="1" hangingPunct="1"/>
            <a:r>
              <a:rPr lang="de-DE" dirty="0" smtClean="0"/>
              <a:t>Entwicklung und Prognosen Weltwirtschaft </a:t>
            </a:r>
          </a:p>
          <a:p>
            <a:pPr eaLnBrk="1" hangingPunct="1"/>
            <a:r>
              <a:rPr lang="de-DE" dirty="0" smtClean="0"/>
              <a:t>BIP und Produktion in der EU</a:t>
            </a:r>
          </a:p>
          <a:p>
            <a:pPr eaLnBrk="1" hangingPunct="1"/>
            <a:r>
              <a:rPr lang="de-DE" dirty="0" smtClean="0"/>
              <a:t>BIP-Entwicklung in Deutschland </a:t>
            </a:r>
          </a:p>
          <a:p>
            <a:pPr eaLnBrk="1" hangingPunct="1"/>
            <a:r>
              <a:rPr lang="de-DE" dirty="0" smtClean="0"/>
              <a:t>BIP-Prognosen der Institute </a:t>
            </a:r>
          </a:p>
          <a:p>
            <a:pPr eaLnBrk="1" hangingPunct="1"/>
            <a:r>
              <a:rPr lang="de-DE" dirty="0" smtClean="0"/>
              <a:t>Aktuelle Quartalszahlen </a:t>
            </a:r>
          </a:p>
          <a:p>
            <a:pPr eaLnBrk="1" hangingPunct="1">
              <a:buFont typeface="Arial" pitchFamily="34" charset="0"/>
              <a:buChar char="•"/>
            </a:pPr>
            <a:r>
              <a:rPr lang="de-DE" sz="1400" b="0" dirty="0"/>
              <a:t>BIP</a:t>
            </a:r>
          </a:p>
          <a:p>
            <a:pPr eaLnBrk="1" hangingPunct="1">
              <a:spcBef>
                <a:spcPct val="0"/>
              </a:spcBef>
              <a:buFontTx/>
              <a:buChar char="•"/>
            </a:pPr>
            <a:r>
              <a:rPr lang="de-DE" sz="1400" b="0" dirty="0"/>
              <a:t>Gewinne und Löhne</a:t>
            </a:r>
          </a:p>
          <a:p>
            <a:pPr eaLnBrk="1" hangingPunct="1">
              <a:spcBef>
                <a:spcPct val="0"/>
              </a:spcBef>
              <a:buFontTx/>
              <a:buChar char="•"/>
            </a:pPr>
            <a:r>
              <a:rPr lang="de-DE" sz="1400" b="0" dirty="0"/>
              <a:t>Produktivität</a:t>
            </a:r>
          </a:p>
          <a:p>
            <a:pPr eaLnBrk="1" hangingPunct="1">
              <a:spcBef>
                <a:spcPct val="0"/>
              </a:spcBef>
              <a:buFontTx/>
              <a:buChar char="•"/>
            </a:pPr>
            <a:r>
              <a:rPr lang="de-DE" sz="1400" b="0" dirty="0"/>
              <a:t>Privater Konsum</a:t>
            </a:r>
          </a:p>
          <a:p>
            <a:pPr eaLnBrk="1" hangingPunct="1">
              <a:spcBef>
                <a:spcPct val="0"/>
              </a:spcBef>
              <a:buFontTx/>
              <a:buChar char="•"/>
            </a:pPr>
            <a:r>
              <a:rPr lang="de-DE" sz="1400" b="0" dirty="0"/>
              <a:t>Ausrüstungsinvestitionen</a:t>
            </a:r>
          </a:p>
          <a:p>
            <a:pPr eaLnBrk="1" hangingPunct="1">
              <a:spcBef>
                <a:spcPct val="0"/>
              </a:spcBef>
              <a:buFontTx/>
              <a:buChar char="•"/>
            </a:pPr>
            <a:r>
              <a:rPr lang="de-DE" sz="1400" b="0" dirty="0"/>
              <a:t>Exporte/Importe</a:t>
            </a:r>
          </a:p>
          <a:p>
            <a:pPr eaLnBrk="1" hangingPunct="1">
              <a:spcBef>
                <a:spcPct val="0"/>
              </a:spcBef>
              <a:buFontTx/>
              <a:buChar char="•"/>
            </a:pPr>
            <a:r>
              <a:rPr lang="de-DE" sz="1400" b="0" dirty="0"/>
              <a:t>Verbraucherpreise (monatlich)</a:t>
            </a:r>
          </a:p>
          <a:p>
            <a:pPr eaLnBrk="1" hangingPunct="1">
              <a:buFont typeface="Times" charset="0"/>
              <a:buNone/>
            </a:pPr>
            <a:endParaRPr lang="de-DE" sz="1400" b="0" dirty="0"/>
          </a:p>
        </p:txBody>
      </p:sp>
      <p:sp>
        <p:nvSpPr>
          <p:cNvPr id="3" name="Fußzeilenplatzhalter 2"/>
          <p:cNvSpPr>
            <a:spLocks noGrp="1"/>
          </p:cNvSpPr>
          <p:nvPr>
            <p:ph type="ftr" sz="quarter" idx="11"/>
          </p:nvPr>
        </p:nvSpPr>
        <p:spPr>
          <a:xfrm>
            <a:off x="184150" y="6589713"/>
            <a:ext cx="8617744" cy="153888"/>
          </a:xfrm>
        </p:spPr>
        <p:txBody>
          <a:bodyPr/>
          <a:lstStyle/>
          <a:p>
            <a:pPr>
              <a:defRPr/>
            </a:pPr>
            <a:r>
              <a:rPr lang="de-DE" dirty="0" smtClean="0"/>
              <a:t>IG Metall, Aktuelle Daten aus Gesamtwirtschaft und M+E-Industrie     				FB Grundsatzfragen</a:t>
            </a:r>
            <a:endParaRPr lang="de-DE" dirty="0"/>
          </a:p>
        </p:txBody>
      </p:sp>
    </p:spTree>
    <p:extLst>
      <p:ext uri="{BB962C8B-B14F-4D97-AF65-F5344CB8AC3E}">
        <p14:creationId xmlns:p14="http://schemas.microsoft.com/office/powerpoint/2010/main" val="4400672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r>
              <a:rPr lang="de-DE" dirty="0" smtClean="0">
                <a:solidFill>
                  <a:schemeClr val="bg1"/>
                </a:solidFill>
              </a:rPr>
              <a:t>Auftragseingang M+E-Industrie insgesamt</a:t>
            </a:r>
          </a:p>
        </p:txBody>
      </p:sp>
      <p:sp>
        <p:nvSpPr>
          <p:cNvPr id="20483" name="Foliennummernplatzhalter 3"/>
          <p:cNvSpPr>
            <a:spLocks noGrp="1"/>
          </p:cNvSpPr>
          <p:nvPr>
            <p:ph type="sldNum" sz="quarter" idx="10"/>
          </p:nvPr>
        </p:nvSpPr>
        <p:spPr>
          <a:xfrm>
            <a:off x="8892480" y="6597352"/>
            <a:ext cx="127000" cy="152400"/>
          </a:xfrm>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Font typeface="Times" charset="0"/>
              <a:buChar char="•"/>
              <a:defRPr sz="2400">
                <a:solidFill>
                  <a:schemeClr val="tx1"/>
                </a:solidFill>
                <a:latin typeface="Arial" charset="0"/>
              </a:defRPr>
            </a:lvl6pPr>
            <a:lvl7pPr marL="2971800" indent="-228600" eaLnBrk="0" fontAlgn="base" hangingPunct="0">
              <a:spcBef>
                <a:spcPct val="0"/>
              </a:spcBef>
              <a:spcAft>
                <a:spcPct val="0"/>
              </a:spcAft>
              <a:buFont typeface="Times" charset="0"/>
              <a:buChar char="•"/>
              <a:defRPr sz="2400">
                <a:solidFill>
                  <a:schemeClr val="tx1"/>
                </a:solidFill>
                <a:latin typeface="Arial" charset="0"/>
              </a:defRPr>
            </a:lvl7pPr>
            <a:lvl8pPr marL="3429000" indent="-228600" eaLnBrk="0" fontAlgn="base" hangingPunct="0">
              <a:spcBef>
                <a:spcPct val="0"/>
              </a:spcBef>
              <a:spcAft>
                <a:spcPct val="0"/>
              </a:spcAft>
              <a:buFont typeface="Times" charset="0"/>
              <a:buChar char="•"/>
              <a:defRPr sz="2400">
                <a:solidFill>
                  <a:schemeClr val="tx1"/>
                </a:solidFill>
                <a:latin typeface="Arial" charset="0"/>
              </a:defRPr>
            </a:lvl8pPr>
            <a:lvl9pPr marL="3886200" indent="-228600" eaLnBrk="0" fontAlgn="base" hangingPunct="0">
              <a:spcBef>
                <a:spcPct val="0"/>
              </a:spcBef>
              <a:spcAft>
                <a:spcPct val="0"/>
              </a:spcAft>
              <a:buFont typeface="Times" charset="0"/>
              <a:buChar char="•"/>
              <a:defRPr sz="2400">
                <a:solidFill>
                  <a:schemeClr val="tx1"/>
                </a:solidFill>
                <a:latin typeface="Arial" charset="0"/>
              </a:defRPr>
            </a:lvl9pPr>
          </a:lstStyle>
          <a:p>
            <a:fld id="{FB159105-5580-442F-AFA5-B4D91AF8A299}" type="slidenum">
              <a:rPr lang="de-DE" sz="900" smtClean="0">
                <a:solidFill>
                  <a:schemeClr val="bg1"/>
                </a:solidFill>
              </a:rPr>
              <a:pPr/>
              <a:t>20</a:t>
            </a:fld>
            <a:endParaRPr lang="de-DE" sz="900" dirty="0" smtClean="0"/>
          </a:p>
        </p:txBody>
      </p:sp>
      <p:sp>
        <p:nvSpPr>
          <p:cNvPr id="2" name="Fußzeilenplatzhalter 1"/>
          <p:cNvSpPr>
            <a:spLocks noGrp="1"/>
          </p:cNvSpPr>
          <p:nvPr>
            <p:ph type="ftr" sz="quarter" idx="11"/>
          </p:nvPr>
        </p:nvSpPr>
        <p:spPr>
          <a:xfrm>
            <a:off x="179512" y="6597352"/>
            <a:ext cx="8276282" cy="144016"/>
          </a:xfrm>
        </p:spPr>
        <p:txBody>
          <a:bodyPr/>
          <a:lstStyle/>
          <a:p>
            <a:pPr>
              <a:defRPr/>
            </a:pPr>
            <a:r>
              <a:rPr lang="de-DE" dirty="0" smtClean="0"/>
              <a:t>IG Metall, Aktuelle Daten aus Gesamtwirtschaft und M+E-Industrie 				FB Grundsatzfragen</a:t>
            </a:r>
            <a:endParaRPr lang="de-DE" dirty="0"/>
          </a:p>
        </p:txBody>
      </p:sp>
      <p:sp>
        <p:nvSpPr>
          <p:cNvPr id="3" name="Textfeld 2"/>
          <p:cNvSpPr txBox="1"/>
          <p:nvPr/>
        </p:nvSpPr>
        <p:spPr>
          <a:xfrm>
            <a:off x="6653336" y="1340768"/>
            <a:ext cx="2304256" cy="5586145"/>
          </a:xfrm>
          <a:prstGeom prst="rect">
            <a:avLst/>
          </a:prstGeom>
          <a:noFill/>
        </p:spPr>
        <p:txBody>
          <a:bodyPr wrap="square" rtlCol="0">
            <a:spAutoFit/>
          </a:bodyPr>
          <a:lstStyle/>
          <a:p>
            <a:pPr>
              <a:lnSpc>
                <a:spcPct val="150000"/>
              </a:lnSpc>
              <a:buNone/>
            </a:pPr>
            <a:r>
              <a:rPr lang="de-DE" sz="1200" dirty="0" smtClean="0"/>
              <a:t>Im </a:t>
            </a:r>
            <a:r>
              <a:rPr lang="de-DE" sz="1200" b="1" dirty="0" smtClean="0"/>
              <a:t>vierten Quartal 2013 </a:t>
            </a:r>
            <a:r>
              <a:rPr lang="de-DE" sz="1200" dirty="0" smtClean="0"/>
              <a:t>gingen in der Metall- und Elektroindustrie erneut </a:t>
            </a:r>
            <a:r>
              <a:rPr lang="de-DE" sz="1200" u="sng" dirty="0" smtClean="0"/>
              <a:t>mehr Aufträge ein</a:t>
            </a:r>
            <a:r>
              <a:rPr lang="de-DE" sz="1200" dirty="0" smtClean="0"/>
              <a:t>  als im Vorquartal (+1,8%). </a:t>
            </a:r>
          </a:p>
          <a:p>
            <a:pPr>
              <a:lnSpc>
                <a:spcPct val="150000"/>
              </a:lnSpc>
              <a:buNone/>
            </a:pPr>
            <a:endParaRPr lang="de-DE" sz="1200" dirty="0" smtClean="0"/>
          </a:p>
          <a:p>
            <a:pPr>
              <a:lnSpc>
                <a:spcPct val="150000"/>
              </a:lnSpc>
              <a:buNone/>
            </a:pPr>
            <a:r>
              <a:rPr lang="de-DE" sz="1000" dirty="0" smtClean="0"/>
              <a:t>„Die </a:t>
            </a:r>
            <a:r>
              <a:rPr lang="de-DE" sz="1000" dirty="0"/>
              <a:t>im Trend zunehmende Nachfrage nach industriellen Erzeugnissen setzt </a:t>
            </a:r>
            <a:r>
              <a:rPr lang="de-DE" sz="1000" dirty="0" smtClean="0"/>
              <a:t>sich fort</a:t>
            </a:r>
            <a:r>
              <a:rPr lang="de-DE" sz="1000" dirty="0"/>
              <a:t>. Dabei kommen die deutlichsten Impulse für die Bestelltätigkeit derzeit aus dem Ausland und hier maßgeblich von Seiten der stark anziehenden Nachfrage nach Investitionsgütern. Besonders erfreulich ist, dass die kräftig steigenden Auftragseingänge aus dem Eurogebiet eine weiter fortschreitende Erholung signalisieren</a:t>
            </a:r>
            <a:r>
              <a:rPr lang="de-DE" sz="1000" dirty="0" smtClean="0"/>
              <a:t>.“ </a:t>
            </a:r>
            <a:r>
              <a:rPr lang="de-DE" sz="1000" dirty="0" err="1" smtClean="0"/>
              <a:t>BMWi</a:t>
            </a:r>
            <a:r>
              <a:rPr lang="de-DE" sz="1000" dirty="0" smtClean="0"/>
              <a:t>, 06.02.2014</a:t>
            </a:r>
            <a:endParaRPr lang="de-DE" sz="1000" dirty="0"/>
          </a:p>
          <a:p>
            <a:pPr>
              <a:lnSpc>
                <a:spcPct val="150000"/>
              </a:lnSpc>
              <a:buNone/>
            </a:pPr>
            <a:endParaRPr lang="de-DE" sz="1200" dirty="0"/>
          </a:p>
          <a:p>
            <a:pPr>
              <a:lnSpc>
                <a:spcPct val="150000"/>
              </a:lnSpc>
              <a:buNone/>
            </a:pPr>
            <a:endParaRPr lang="de-DE" sz="1200" dirty="0"/>
          </a:p>
          <a:p>
            <a:pPr>
              <a:lnSpc>
                <a:spcPct val="150000"/>
              </a:lnSpc>
              <a:buNone/>
            </a:pPr>
            <a:endParaRPr lang="de-DE" sz="12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12776"/>
            <a:ext cx="6115050" cy="485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bg1"/>
                </a:solidFill>
              </a:rPr>
              <a:t>Auftragseingänge in den M+E-Branchen</a:t>
            </a:r>
            <a:endParaRPr lang="de-DE" dirty="0">
              <a:solidFill>
                <a:schemeClr val="bg1"/>
              </a:solidFill>
            </a:endParaRPr>
          </a:p>
        </p:txBody>
      </p:sp>
      <p:sp>
        <p:nvSpPr>
          <p:cNvPr id="4" name="Foliennummernplatzhalter 3"/>
          <p:cNvSpPr>
            <a:spLocks noGrp="1"/>
          </p:cNvSpPr>
          <p:nvPr>
            <p:ph type="sldNum" sz="quarter" idx="10"/>
          </p:nvPr>
        </p:nvSpPr>
        <p:spPr/>
        <p:txBody>
          <a:bodyPr/>
          <a:lstStyle/>
          <a:p>
            <a:pPr>
              <a:defRPr/>
            </a:pPr>
            <a:fld id="{A727CB32-1074-4FD9-8189-01343FFAC703}" type="slidenum">
              <a:rPr lang="de-DE" smtClean="0"/>
              <a:pPr>
                <a:defRPr/>
              </a:pPr>
              <a:t>21</a:t>
            </a:fld>
            <a:endParaRPr lang="de-DE" dirty="0">
              <a:solidFill>
                <a:schemeClr val="tx1"/>
              </a:solidFill>
            </a:endParaRPr>
          </a:p>
        </p:txBody>
      </p:sp>
      <p:sp>
        <p:nvSpPr>
          <p:cNvPr id="8" name="Fußzeilenplatzhalter 7"/>
          <p:cNvSpPr>
            <a:spLocks noGrp="1"/>
          </p:cNvSpPr>
          <p:nvPr>
            <p:ph type="ftr" sz="quarter" idx="11"/>
          </p:nvPr>
        </p:nvSpPr>
        <p:spPr/>
        <p:txBody>
          <a:bodyPr/>
          <a:lstStyle/>
          <a:p>
            <a:pPr>
              <a:defRPr/>
            </a:pPr>
            <a:r>
              <a:rPr lang="de-DE" smtClean="0"/>
              <a:t>IG Metall, Aktuelle Daten aus Gesamtwirtschaft und M+E-Industrie 				FB Grundsatzfragen</a:t>
            </a:r>
            <a:endParaRPr lang="de-DE" dirty="0"/>
          </a:p>
        </p:txBody>
      </p:sp>
      <p:sp>
        <p:nvSpPr>
          <p:cNvPr id="3" name="Textfeld 2"/>
          <p:cNvSpPr txBox="1"/>
          <p:nvPr/>
        </p:nvSpPr>
        <p:spPr>
          <a:xfrm>
            <a:off x="6965007" y="1772816"/>
            <a:ext cx="2053158" cy="3139321"/>
          </a:xfrm>
          <a:prstGeom prst="rect">
            <a:avLst/>
          </a:prstGeom>
          <a:noFill/>
        </p:spPr>
        <p:txBody>
          <a:bodyPr wrap="square" rtlCol="0">
            <a:spAutoFit/>
          </a:bodyPr>
          <a:lstStyle/>
          <a:p>
            <a:pPr>
              <a:lnSpc>
                <a:spcPct val="150000"/>
              </a:lnSpc>
              <a:buNone/>
            </a:pPr>
            <a:r>
              <a:rPr lang="de-DE" sz="1200" dirty="0" smtClean="0"/>
              <a:t>Im </a:t>
            </a:r>
            <a:r>
              <a:rPr lang="de-DE" sz="1200" b="1" dirty="0" smtClean="0"/>
              <a:t>vierten Quartal 2013 </a:t>
            </a:r>
            <a:r>
              <a:rPr lang="de-DE" sz="1200" dirty="0" smtClean="0"/>
              <a:t>erhielten die meisten M+E-Branchen erneut </a:t>
            </a:r>
            <a:r>
              <a:rPr lang="de-DE" sz="1200" u="sng" dirty="0" smtClean="0"/>
              <a:t>mehr Aufträge </a:t>
            </a:r>
            <a:r>
              <a:rPr lang="de-DE" sz="1200" dirty="0" smtClean="0"/>
              <a:t>als im Vorquartal.</a:t>
            </a:r>
          </a:p>
          <a:p>
            <a:pPr>
              <a:lnSpc>
                <a:spcPct val="150000"/>
              </a:lnSpc>
              <a:buNone/>
            </a:pPr>
            <a:endParaRPr lang="de-DE" sz="1200" dirty="0" smtClean="0"/>
          </a:p>
          <a:p>
            <a:pPr>
              <a:lnSpc>
                <a:spcPct val="150000"/>
              </a:lnSpc>
              <a:buNone/>
            </a:pPr>
            <a:r>
              <a:rPr lang="de-DE" sz="1200" dirty="0" smtClean="0"/>
              <a:t>Die  Aufwärtstendenz bei den Auftragseingängen in der Industrie setzt sich also auch im vierten Quartal fort.</a:t>
            </a:r>
            <a:endParaRPr lang="de-DE" sz="1200" dirty="0"/>
          </a:p>
          <a:p>
            <a:pPr>
              <a:lnSpc>
                <a:spcPct val="150000"/>
              </a:lnSpc>
              <a:buNone/>
            </a:pPr>
            <a:endParaRPr lang="de-DE" sz="12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484784"/>
            <a:ext cx="6624736" cy="463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40472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bg1"/>
                </a:solidFill>
              </a:rPr>
              <a:t>Produktion in der M+E-Industrie</a:t>
            </a:r>
            <a:endParaRPr lang="de-DE" dirty="0">
              <a:solidFill>
                <a:schemeClr val="bg1"/>
              </a:solidFill>
            </a:endParaRPr>
          </a:p>
        </p:txBody>
      </p:sp>
      <p:sp>
        <p:nvSpPr>
          <p:cNvPr id="4" name="Foliennummernplatzhalter 3"/>
          <p:cNvSpPr>
            <a:spLocks noGrp="1"/>
          </p:cNvSpPr>
          <p:nvPr>
            <p:ph type="sldNum" sz="quarter" idx="10"/>
          </p:nvPr>
        </p:nvSpPr>
        <p:spPr/>
        <p:txBody>
          <a:bodyPr/>
          <a:lstStyle/>
          <a:p>
            <a:pPr>
              <a:defRPr/>
            </a:pPr>
            <a:fld id="{A727CB32-1074-4FD9-8189-01343FFAC703}" type="slidenum">
              <a:rPr lang="de-DE" smtClean="0"/>
              <a:pPr>
                <a:defRPr/>
              </a:pPr>
              <a:t>22</a:t>
            </a:fld>
            <a:endParaRPr lang="de-DE" dirty="0">
              <a:solidFill>
                <a:schemeClr val="tx1"/>
              </a:solidFill>
            </a:endParaRPr>
          </a:p>
        </p:txBody>
      </p:sp>
      <p:sp>
        <p:nvSpPr>
          <p:cNvPr id="5" name="Fußzeilenplatzhalter 4"/>
          <p:cNvSpPr>
            <a:spLocks noGrp="1"/>
          </p:cNvSpPr>
          <p:nvPr>
            <p:ph type="ftr" sz="quarter" idx="11"/>
          </p:nvPr>
        </p:nvSpPr>
        <p:spPr/>
        <p:txBody>
          <a:bodyPr/>
          <a:lstStyle/>
          <a:p>
            <a:pPr>
              <a:defRPr/>
            </a:pPr>
            <a:r>
              <a:rPr lang="de-DE" smtClean="0"/>
              <a:t>IG Metall, Aktuelle Daten aus Gesamtwirtschaft und M+E-Industrie 				FB Grundsatzfragen</a:t>
            </a:r>
            <a:endParaRPr lang="de-DE" dirty="0"/>
          </a:p>
        </p:txBody>
      </p:sp>
      <p:sp>
        <p:nvSpPr>
          <p:cNvPr id="6" name="Textfeld 5"/>
          <p:cNvSpPr txBox="1"/>
          <p:nvPr/>
        </p:nvSpPr>
        <p:spPr>
          <a:xfrm>
            <a:off x="6732240" y="1412776"/>
            <a:ext cx="2320974" cy="4847481"/>
          </a:xfrm>
          <a:prstGeom prst="rect">
            <a:avLst/>
          </a:prstGeom>
          <a:noFill/>
        </p:spPr>
        <p:txBody>
          <a:bodyPr wrap="square" rtlCol="0">
            <a:spAutoFit/>
          </a:bodyPr>
          <a:lstStyle/>
          <a:p>
            <a:pPr>
              <a:lnSpc>
                <a:spcPct val="150000"/>
              </a:lnSpc>
              <a:buNone/>
            </a:pPr>
            <a:r>
              <a:rPr lang="de-DE" sz="1200" dirty="0"/>
              <a:t>Das </a:t>
            </a:r>
            <a:r>
              <a:rPr lang="de-DE" sz="1200" dirty="0" smtClean="0"/>
              <a:t>Vorkrisenniveau in der </a:t>
            </a:r>
            <a:r>
              <a:rPr lang="de-DE" sz="1200" b="1" dirty="0" smtClean="0"/>
              <a:t>M+E-Produktion</a:t>
            </a:r>
            <a:r>
              <a:rPr lang="de-DE" sz="1200" dirty="0" smtClean="0"/>
              <a:t> </a:t>
            </a:r>
            <a:r>
              <a:rPr lang="de-DE" sz="1200" dirty="0"/>
              <a:t>wurde im ersten Halbjahr 2011 wieder erreicht</a:t>
            </a:r>
            <a:r>
              <a:rPr lang="de-DE" sz="1200" dirty="0" smtClean="0"/>
              <a:t>. Im Vorjahresvergleich konnte im </a:t>
            </a:r>
            <a:r>
              <a:rPr lang="de-DE" sz="1200" dirty="0"/>
              <a:t>D</a:t>
            </a:r>
            <a:r>
              <a:rPr lang="de-DE" sz="1200" dirty="0" smtClean="0"/>
              <a:t>ezember 2013 ein Plus von über 5 Prozent realisiert werden.</a:t>
            </a:r>
          </a:p>
          <a:p>
            <a:pPr>
              <a:lnSpc>
                <a:spcPct val="150000"/>
              </a:lnSpc>
              <a:buNone/>
            </a:pPr>
            <a:endParaRPr lang="de-DE" sz="1200" dirty="0"/>
          </a:p>
          <a:p>
            <a:pPr>
              <a:lnSpc>
                <a:spcPct val="150000"/>
              </a:lnSpc>
              <a:buNone/>
            </a:pPr>
            <a:r>
              <a:rPr lang="de-DE" sz="1000" dirty="0" smtClean="0"/>
              <a:t>„Die </a:t>
            </a:r>
            <a:r>
              <a:rPr lang="de-DE" sz="1000" dirty="0"/>
              <a:t>Industrieproduktion konnte im Jahresschlussquartal 2013 </a:t>
            </a:r>
            <a:r>
              <a:rPr lang="de-DE" sz="1000" dirty="0" smtClean="0"/>
              <a:t>weiter </a:t>
            </a:r>
            <a:r>
              <a:rPr lang="de-DE" sz="1000" dirty="0"/>
              <a:t>zulegen. </a:t>
            </a:r>
            <a:r>
              <a:rPr lang="de-DE" sz="1000" dirty="0" smtClean="0"/>
              <a:t>Die </a:t>
            </a:r>
            <a:r>
              <a:rPr lang="de-DE" sz="1000" dirty="0"/>
              <a:t>Perspektiven für das Produzierende Gewerbe im Verlauf des Jahres 2014 bleiben positiv. Hierauf deutet sowohl die lebhafte Bestelltätigkeit als auch die anhaltend positive Entwicklung der einschlägigen Stimmungsindikatoren hin</a:t>
            </a:r>
            <a:r>
              <a:rPr lang="de-DE" sz="1000" dirty="0" smtClean="0"/>
              <a:t>.“ (</a:t>
            </a:r>
            <a:r>
              <a:rPr lang="de-DE" sz="1000" dirty="0" err="1" smtClean="0"/>
              <a:t>BMWi</a:t>
            </a:r>
            <a:r>
              <a:rPr lang="de-DE" sz="1000" dirty="0" smtClean="0"/>
              <a:t>, 07.02.2014)</a:t>
            </a:r>
            <a:endParaRPr lang="de-DE" sz="1000" dirty="0"/>
          </a:p>
          <a:p>
            <a:pPr>
              <a:lnSpc>
                <a:spcPct val="150000"/>
              </a:lnSpc>
              <a:buNone/>
            </a:pPr>
            <a:endParaRPr lang="de-DE" sz="1000"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556792"/>
            <a:ext cx="6414842" cy="434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44362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bg1"/>
                </a:solidFill>
              </a:rPr>
              <a:t>Produktion in den M+E-Branchen</a:t>
            </a:r>
            <a:endParaRPr lang="de-DE" dirty="0">
              <a:solidFill>
                <a:schemeClr val="bg1"/>
              </a:solidFill>
            </a:endParaRPr>
          </a:p>
        </p:txBody>
      </p:sp>
      <p:sp>
        <p:nvSpPr>
          <p:cNvPr id="4" name="Foliennummernplatzhalter 3"/>
          <p:cNvSpPr>
            <a:spLocks noGrp="1"/>
          </p:cNvSpPr>
          <p:nvPr>
            <p:ph type="sldNum" sz="quarter" idx="10"/>
          </p:nvPr>
        </p:nvSpPr>
        <p:spPr/>
        <p:txBody>
          <a:bodyPr/>
          <a:lstStyle/>
          <a:p>
            <a:pPr>
              <a:defRPr/>
            </a:pPr>
            <a:fld id="{A727CB32-1074-4FD9-8189-01343FFAC703}" type="slidenum">
              <a:rPr lang="de-DE" smtClean="0"/>
              <a:pPr>
                <a:defRPr/>
              </a:pPr>
              <a:t>23</a:t>
            </a:fld>
            <a:endParaRPr lang="de-DE" dirty="0">
              <a:solidFill>
                <a:schemeClr val="tx1"/>
              </a:solidFill>
            </a:endParaRPr>
          </a:p>
        </p:txBody>
      </p:sp>
      <p:sp>
        <p:nvSpPr>
          <p:cNvPr id="5" name="Fußzeilenplatzhalter 4"/>
          <p:cNvSpPr>
            <a:spLocks noGrp="1"/>
          </p:cNvSpPr>
          <p:nvPr>
            <p:ph type="ftr" sz="quarter" idx="11"/>
          </p:nvPr>
        </p:nvSpPr>
        <p:spPr/>
        <p:txBody>
          <a:bodyPr/>
          <a:lstStyle/>
          <a:p>
            <a:pPr>
              <a:defRPr/>
            </a:pPr>
            <a:r>
              <a:rPr lang="de-DE" smtClean="0"/>
              <a:t>IG Metall, Aktuelle Daten aus Gesamtwirtschaft und M+E-Industrie 				FB Grundsatzfragen</a:t>
            </a:r>
            <a:endParaRPr lang="de-DE" dirty="0"/>
          </a:p>
        </p:txBody>
      </p:sp>
      <p:sp>
        <p:nvSpPr>
          <p:cNvPr id="6" name="Textfeld 5"/>
          <p:cNvSpPr txBox="1"/>
          <p:nvPr/>
        </p:nvSpPr>
        <p:spPr>
          <a:xfrm>
            <a:off x="6876256" y="1484784"/>
            <a:ext cx="2088233" cy="2585323"/>
          </a:xfrm>
          <a:prstGeom prst="rect">
            <a:avLst/>
          </a:prstGeom>
          <a:noFill/>
        </p:spPr>
        <p:txBody>
          <a:bodyPr wrap="square" rtlCol="0">
            <a:spAutoFit/>
          </a:bodyPr>
          <a:lstStyle/>
          <a:p>
            <a:pPr>
              <a:lnSpc>
                <a:spcPct val="150000"/>
              </a:lnSpc>
              <a:buNone/>
            </a:pPr>
            <a:r>
              <a:rPr lang="de-DE" sz="1200" dirty="0" smtClean="0"/>
              <a:t>Die </a:t>
            </a:r>
            <a:r>
              <a:rPr lang="de-DE" sz="1200" b="1" dirty="0" smtClean="0"/>
              <a:t>Produktion</a:t>
            </a:r>
            <a:r>
              <a:rPr lang="de-DE" sz="1200" dirty="0" smtClean="0"/>
              <a:t> entwickelte sich im Jahresdurchschnitt 2013 in den M+E-Branchen </a:t>
            </a:r>
            <a:r>
              <a:rPr lang="de-DE" sz="1200" b="1" dirty="0" smtClean="0"/>
              <a:t>unterschiedlich</a:t>
            </a:r>
            <a:r>
              <a:rPr lang="de-DE" sz="1200" dirty="0" smtClean="0"/>
              <a:t>. </a:t>
            </a:r>
          </a:p>
          <a:p>
            <a:pPr>
              <a:lnSpc>
                <a:spcPct val="150000"/>
              </a:lnSpc>
              <a:buNone/>
            </a:pPr>
            <a:endParaRPr lang="de-DE" sz="1200" dirty="0"/>
          </a:p>
          <a:p>
            <a:pPr>
              <a:lnSpc>
                <a:spcPct val="150000"/>
              </a:lnSpc>
              <a:buNone/>
            </a:pPr>
            <a:r>
              <a:rPr lang="de-DE" sz="1200" dirty="0" smtClean="0"/>
              <a:t>In der Summe ergab sich so ein Minus von 0,1 Prozent für die M+E-Industrie insgesamt.</a:t>
            </a:r>
            <a:endParaRPr lang="de-DE" sz="1200" dirty="0"/>
          </a:p>
        </p:txBody>
      </p:sp>
      <p:pic>
        <p:nvPicPr>
          <p:cNvPr id="6150"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412776"/>
            <a:ext cx="6480720" cy="476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20950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bg1"/>
                </a:solidFill>
              </a:rPr>
              <a:t>Produktion in den M+E-Branchen</a:t>
            </a:r>
            <a:endParaRPr lang="de-DE" dirty="0">
              <a:solidFill>
                <a:schemeClr val="bg1"/>
              </a:solidFill>
            </a:endParaRPr>
          </a:p>
        </p:txBody>
      </p:sp>
      <p:sp>
        <p:nvSpPr>
          <p:cNvPr id="4" name="Foliennummernplatzhalter 3"/>
          <p:cNvSpPr>
            <a:spLocks noGrp="1"/>
          </p:cNvSpPr>
          <p:nvPr>
            <p:ph type="sldNum" sz="quarter" idx="10"/>
          </p:nvPr>
        </p:nvSpPr>
        <p:spPr/>
        <p:txBody>
          <a:bodyPr/>
          <a:lstStyle/>
          <a:p>
            <a:pPr>
              <a:defRPr/>
            </a:pPr>
            <a:fld id="{A727CB32-1074-4FD9-8189-01343FFAC703}" type="slidenum">
              <a:rPr lang="de-DE" smtClean="0"/>
              <a:pPr>
                <a:defRPr/>
              </a:pPr>
              <a:t>24</a:t>
            </a:fld>
            <a:endParaRPr lang="de-DE" dirty="0">
              <a:solidFill>
                <a:schemeClr val="tx1"/>
              </a:solidFill>
            </a:endParaRPr>
          </a:p>
        </p:txBody>
      </p:sp>
      <p:sp>
        <p:nvSpPr>
          <p:cNvPr id="5" name="Fußzeilenplatzhalter 4"/>
          <p:cNvSpPr>
            <a:spLocks noGrp="1"/>
          </p:cNvSpPr>
          <p:nvPr>
            <p:ph type="ftr" sz="quarter" idx="11"/>
          </p:nvPr>
        </p:nvSpPr>
        <p:spPr/>
        <p:txBody>
          <a:bodyPr/>
          <a:lstStyle/>
          <a:p>
            <a:pPr>
              <a:defRPr/>
            </a:pPr>
            <a:r>
              <a:rPr lang="de-DE" smtClean="0"/>
              <a:t>IG Metall, Aktuelle Daten aus Gesamtwirtschaft und M+E-Industrie 				FB Grundsatzfragen</a:t>
            </a:r>
            <a:endParaRPr lang="de-DE" dirty="0"/>
          </a:p>
        </p:txBody>
      </p:sp>
      <p:sp>
        <p:nvSpPr>
          <p:cNvPr id="6" name="Textfeld 5"/>
          <p:cNvSpPr txBox="1"/>
          <p:nvPr/>
        </p:nvSpPr>
        <p:spPr>
          <a:xfrm>
            <a:off x="6732239" y="1628800"/>
            <a:ext cx="2088233" cy="3139321"/>
          </a:xfrm>
          <a:prstGeom prst="rect">
            <a:avLst/>
          </a:prstGeom>
          <a:noFill/>
        </p:spPr>
        <p:txBody>
          <a:bodyPr wrap="square" rtlCol="0">
            <a:spAutoFit/>
          </a:bodyPr>
          <a:lstStyle/>
          <a:p>
            <a:pPr>
              <a:lnSpc>
                <a:spcPct val="150000"/>
              </a:lnSpc>
              <a:buNone/>
            </a:pPr>
            <a:r>
              <a:rPr lang="de-DE" sz="1200" dirty="0" smtClean="0"/>
              <a:t>Im </a:t>
            </a:r>
            <a:r>
              <a:rPr lang="de-DE" sz="1200" b="1" dirty="0" smtClean="0"/>
              <a:t>vierten Quartal 2013 </a:t>
            </a:r>
            <a:r>
              <a:rPr lang="de-DE" sz="1200" dirty="0" smtClean="0"/>
              <a:t>konnten beinahe alle M+E-Branchen ihre </a:t>
            </a:r>
            <a:r>
              <a:rPr lang="de-DE" sz="1200" u="sng" dirty="0" smtClean="0"/>
              <a:t>Produktion im Vergleich zum Vorquartal signifikant ausweiten</a:t>
            </a:r>
            <a:r>
              <a:rPr lang="de-DE" sz="1200" dirty="0" smtClean="0"/>
              <a:t>.</a:t>
            </a:r>
          </a:p>
          <a:p>
            <a:pPr>
              <a:lnSpc>
                <a:spcPct val="150000"/>
              </a:lnSpc>
              <a:buNone/>
            </a:pPr>
            <a:r>
              <a:rPr lang="de-DE" sz="1200" dirty="0" smtClean="0"/>
              <a:t> </a:t>
            </a:r>
          </a:p>
          <a:p>
            <a:pPr>
              <a:lnSpc>
                <a:spcPct val="150000"/>
              </a:lnSpc>
              <a:buNone/>
            </a:pPr>
            <a:r>
              <a:rPr lang="de-DE" sz="1200" dirty="0" smtClean="0"/>
              <a:t>Die  gute Auftragslage lässt darauf schließen, dass es im 1. Quartal 2014 ebenfalls zu Produktionszuwächsen kommen wird. </a:t>
            </a:r>
            <a:endParaRPr lang="de-DE" sz="1200"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484784"/>
            <a:ext cx="6374352" cy="468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07418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bg1"/>
                </a:solidFill>
              </a:rPr>
              <a:t>Umsatz in der M+E-Industrie</a:t>
            </a:r>
            <a:endParaRPr lang="de-DE" dirty="0">
              <a:solidFill>
                <a:schemeClr val="bg1"/>
              </a:solidFill>
            </a:endParaRPr>
          </a:p>
        </p:txBody>
      </p:sp>
      <p:sp>
        <p:nvSpPr>
          <p:cNvPr id="4" name="Foliennummernplatzhalter 3"/>
          <p:cNvSpPr>
            <a:spLocks noGrp="1"/>
          </p:cNvSpPr>
          <p:nvPr>
            <p:ph type="sldNum" sz="quarter" idx="10"/>
          </p:nvPr>
        </p:nvSpPr>
        <p:spPr/>
        <p:txBody>
          <a:bodyPr/>
          <a:lstStyle/>
          <a:p>
            <a:pPr>
              <a:defRPr/>
            </a:pPr>
            <a:fld id="{A727CB32-1074-4FD9-8189-01343FFAC703}" type="slidenum">
              <a:rPr lang="de-DE" smtClean="0"/>
              <a:pPr>
                <a:defRPr/>
              </a:pPr>
              <a:t>25</a:t>
            </a:fld>
            <a:endParaRPr lang="de-DE" dirty="0">
              <a:solidFill>
                <a:schemeClr val="tx1"/>
              </a:solidFill>
            </a:endParaRPr>
          </a:p>
        </p:txBody>
      </p:sp>
      <p:sp>
        <p:nvSpPr>
          <p:cNvPr id="6" name="Fußzeilenplatzhalter 5"/>
          <p:cNvSpPr>
            <a:spLocks noGrp="1"/>
          </p:cNvSpPr>
          <p:nvPr>
            <p:ph type="ftr" sz="quarter" idx="11"/>
          </p:nvPr>
        </p:nvSpPr>
        <p:spPr/>
        <p:txBody>
          <a:bodyPr/>
          <a:lstStyle/>
          <a:p>
            <a:pPr>
              <a:defRPr/>
            </a:pPr>
            <a:r>
              <a:rPr lang="de-DE" smtClean="0"/>
              <a:t>IG Metall, Aktuelle Daten aus Gesamtwirtschaft und M+E-Industrie 				FB Grundsatzfragen</a:t>
            </a:r>
            <a:endParaRPr lang="de-DE" dirty="0"/>
          </a:p>
        </p:txBody>
      </p:sp>
      <p:sp>
        <p:nvSpPr>
          <p:cNvPr id="3" name="Textfeld 2"/>
          <p:cNvSpPr txBox="1"/>
          <p:nvPr/>
        </p:nvSpPr>
        <p:spPr>
          <a:xfrm>
            <a:off x="7020272" y="1629377"/>
            <a:ext cx="1800200" cy="3970318"/>
          </a:xfrm>
          <a:prstGeom prst="rect">
            <a:avLst/>
          </a:prstGeom>
          <a:noFill/>
        </p:spPr>
        <p:txBody>
          <a:bodyPr wrap="square" rtlCol="0">
            <a:spAutoFit/>
          </a:bodyPr>
          <a:lstStyle/>
          <a:p>
            <a:pPr>
              <a:lnSpc>
                <a:spcPct val="150000"/>
              </a:lnSpc>
              <a:buNone/>
            </a:pPr>
            <a:r>
              <a:rPr lang="de-DE" sz="1200" dirty="0" smtClean="0"/>
              <a:t>Im </a:t>
            </a:r>
            <a:r>
              <a:rPr lang="de-DE" sz="1200" b="1" dirty="0" smtClean="0"/>
              <a:t>Jahr 2013 </a:t>
            </a:r>
            <a:r>
              <a:rPr lang="de-DE" sz="1200" dirty="0" smtClean="0"/>
              <a:t>fiel der </a:t>
            </a:r>
            <a:r>
              <a:rPr lang="de-DE" sz="1200" b="1" dirty="0"/>
              <a:t>G</a:t>
            </a:r>
            <a:r>
              <a:rPr lang="de-DE" sz="1200" b="1" dirty="0" smtClean="0"/>
              <a:t>esamtumsatz</a:t>
            </a:r>
            <a:r>
              <a:rPr lang="de-DE" sz="1200" dirty="0" smtClean="0"/>
              <a:t> um </a:t>
            </a:r>
          </a:p>
          <a:p>
            <a:pPr>
              <a:lnSpc>
                <a:spcPct val="150000"/>
              </a:lnSpc>
              <a:buNone/>
            </a:pPr>
            <a:r>
              <a:rPr lang="de-DE" sz="1200" dirty="0" smtClean="0"/>
              <a:t>0,3 % </a:t>
            </a:r>
            <a:r>
              <a:rPr lang="de-DE" sz="1200" u="sng" dirty="0" smtClean="0"/>
              <a:t>geringer aus als 2012</a:t>
            </a:r>
            <a:r>
              <a:rPr lang="de-DE" sz="1200" dirty="0" smtClean="0"/>
              <a:t>.</a:t>
            </a:r>
          </a:p>
          <a:p>
            <a:pPr>
              <a:lnSpc>
                <a:spcPct val="150000"/>
              </a:lnSpc>
              <a:buNone/>
            </a:pPr>
            <a:r>
              <a:rPr lang="de-DE" sz="1200" dirty="0" smtClean="0"/>
              <a:t>Durch ein </a:t>
            </a:r>
            <a:r>
              <a:rPr lang="de-DE" sz="1200" b="1" dirty="0" smtClean="0"/>
              <a:t>Plus von 15 Milliarden bei den Auslandsumsätzen mit der Nicht-Eurozone </a:t>
            </a:r>
            <a:r>
              <a:rPr lang="de-DE" sz="1200" dirty="0" smtClean="0"/>
              <a:t>konnte die </a:t>
            </a:r>
            <a:r>
              <a:rPr lang="de-DE" sz="1200" u="sng" dirty="0" smtClean="0"/>
              <a:t>negative Umsatzentwicklung </a:t>
            </a:r>
            <a:r>
              <a:rPr lang="de-DE" sz="1200" dirty="0" smtClean="0"/>
              <a:t>im Inland und mit der Eurozone annähernd</a:t>
            </a:r>
            <a:r>
              <a:rPr lang="de-DE" sz="1200" u="sng" dirty="0" smtClean="0"/>
              <a:t> ausgeglichen</a:t>
            </a:r>
            <a:r>
              <a:rPr lang="de-DE" sz="1200" dirty="0" smtClean="0"/>
              <a:t> werden.</a:t>
            </a:r>
            <a:endParaRPr lang="de-DE" sz="12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29377"/>
            <a:ext cx="6624736" cy="4409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18749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liennummernplatzhalter 3"/>
          <p:cNvSpPr>
            <a:spLocks noGrp="1"/>
          </p:cNvSpPr>
          <p:nvPr>
            <p:ph type="sldNum" sz="quarter" idx="10"/>
          </p:nvPr>
        </p:nvSpPr>
        <p:spPr>
          <a:xfrm>
            <a:off x="8820472" y="6597352"/>
            <a:ext cx="127000" cy="152400"/>
          </a:xfrm>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Font typeface="Times" charset="0"/>
              <a:buChar char="•"/>
              <a:defRPr sz="2400">
                <a:solidFill>
                  <a:schemeClr val="tx1"/>
                </a:solidFill>
                <a:latin typeface="Arial" charset="0"/>
              </a:defRPr>
            </a:lvl6pPr>
            <a:lvl7pPr marL="2971800" indent="-228600" eaLnBrk="0" fontAlgn="base" hangingPunct="0">
              <a:spcBef>
                <a:spcPct val="0"/>
              </a:spcBef>
              <a:spcAft>
                <a:spcPct val="0"/>
              </a:spcAft>
              <a:buFont typeface="Times" charset="0"/>
              <a:buChar char="•"/>
              <a:defRPr sz="2400">
                <a:solidFill>
                  <a:schemeClr val="tx1"/>
                </a:solidFill>
                <a:latin typeface="Arial" charset="0"/>
              </a:defRPr>
            </a:lvl7pPr>
            <a:lvl8pPr marL="3429000" indent="-228600" eaLnBrk="0" fontAlgn="base" hangingPunct="0">
              <a:spcBef>
                <a:spcPct val="0"/>
              </a:spcBef>
              <a:spcAft>
                <a:spcPct val="0"/>
              </a:spcAft>
              <a:buFont typeface="Times" charset="0"/>
              <a:buChar char="•"/>
              <a:defRPr sz="2400">
                <a:solidFill>
                  <a:schemeClr val="tx1"/>
                </a:solidFill>
                <a:latin typeface="Arial" charset="0"/>
              </a:defRPr>
            </a:lvl8pPr>
            <a:lvl9pPr marL="3886200" indent="-228600" eaLnBrk="0" fontAlgn="base" hangingPunct="0">
              <a:spcBef>
                <a:spcPct val="0"/>
              </a:spcBef>
              <a:spcAft>
                <a:spcPct val="0"/>
              </a:spcAft>
              <a:buFont typeface="Times" charset="0"/>
              <a:buChar char="•"/>
              <a:defRPr sz="2400">
                <a:solidFill>
                  <a:schemeClr val="tx1"/>
                </a:solidFill>
                <a:latin typeface="Arial" charset="0"/>
              </a:defRPr>
            </a:lvl9pPr>
          </a:lstStyle>
          <a:p>
            <a:fld id="{863F44E8-1E7D-45FA-B170-0019F29AB2FD}" type="slidenum">
              <a:rPr lang="de-DE" sz="900" smtClean="0">
                <a:solidFill>
                  <a:schemeClr val="bg1"/>
                </a:solidFill>
              </a:rPr>
              <a:pPr/>
              <a:t>26</a:t>
            </a:fld>
            <a:endParaRPr lang="de-DE" sz="900" dirty="0" smtClean="0"/>
          </a:p>
        </p:txBody>
      </p:sp>
      <p:sp>
        <p:nvSpPr>
          <p:cNvPr id="25604" name="Rectangle 2"/>
          <p:cNvSpPr>
            <a:spLocks noGrp="1" noChangeArrowheads="1"/>
          </p:cNvSpPr>
          <p:nvPr>
            <p:ph type="title"/>
          </p:nvPr>
        </p:nvSpPr>
        <p:spPr/>
        <p:txBody>
          <a:bodyPr/>
          <a:lstStyle/>
          <a:p>
            <a:pPr eaLnBrk="1" hangingPunct="1"/>
            <a:r>
              <a:rPr lang="de-DE" dirty="0" smtClean="0">
                <a:solidFill>
                  <a:schemeClr val="bg1"/>
                </a:solidFill>
              </a:rPr>
              <a:t>Beschäftigung in der M+E Industrie</a:t>
            </a:r>
          </a:p>
        </p:txBody>
      </p:sp>
      <p:sp>
        <p:nvSpPr>
          <p:cNvPr id="2" name="Fußzeilenplatzhalter 1"/>
          <p:cNvSpPr>
            <a:spLocks noGrp="1"/>
          </p:cNvSpPr>
          <p:nvPr>
            <p:ph type="ftr" sz="quarter" idx="11"/>
          </p:nvPr>
        </p:nvSpPr>
        <p:spPr/>
        <p:txBody>
          <a:bodyPr/>
          <a:lstStyle/>
          <a:p>
            <a:pPr>
              <a:defRPr/>
            </a:pPr>
            <a:r>
              <a:rPr lang="de-DE" smtClean="0"/>
              <a:t>IG Metall, Aktuelle Daten aus Gesamtwirtschaft und M+E-Industrie 				FB Grundsatzfragen</a:t>
            </a:r>
            <a:endParaRPr lang="de-DE" dirty="0"/>
          </a:p>
        </p:txBody>
      </p:sp>
      <p:sp>
        <p:nvSpPr>
          <p:cNvPr id="3" name="Textfeld 2"/>
          <p:cNvSpPr txBox="1"/>
          <p:nvPr/>
        </p:nvSpPr>
        <p:spPr>
          <a:xfrm>
            <a:off x="7184354" y="1556792"/>
            <a:ext cx="1800200" cy="3139321"/>
          </a:xfrm>
          <a:prstGeom prst="rect">
            <a:avLst/>
          </a:prstGeom>
          <a:noFill/>
        </p:spPr>
        <p:txBody>
          <a:bodyPr wrap="square" rtlCol="0">
            <a:spAutoFit/>
          </a:bodyPr>
          <a:lstStyle/>
          <a:p>
            <a:pPr>
              <a:lnSpc>
                <a:spcPct val="150000"/>
              </a:lnSpc>
              <a:buNone/>
            </a:pPr>
            <a:r>
              <a:rPr lang="de-DE" sz="1200" dirty="0" smtClean="0"/>
              <a:t>Der krisenbedingte </a:t>
            </a:r>
            <a:r>
              <a:rPr lang="de-DE" sz="1200" b="1" dirty="0" smtClean="0"/>
              <a:t>Beschäftigungsabbau ist längst wieder ausgeglichen.</a:t>
            </a:r>
          </a:p>
          <a:p>
            <a:pPr>
              <a:lnSpc>
                <a:spcPct val="150000"/>
              </a:lnSpc>
              <a:buNone/>
            </a:pPr>
            <a:endParaRPr lang="de-DE" sz="1200" dirty="0"/>
          </a:p>
          <a:p>
            <a:pPr>
              <a:lnSpc>
                <a:spcPct val="150000"/>
              </a:lnSpc>
              <a:buNone/>
            </a:pPr>
            <a:r>
              <a:rPr lang="de-DE" sz="1200" dirty="0" smtClean="0"/>
              <a:t>Gegenüber 2012 hat die Beschäftigung </a:t>
            </a:r>
            <a:r>
              <a:rPr lang="de-DE" sz="1200" b="1" dirty="0" smtClean="0"/>
              <a:t>2013</a:t>
            </a:r>
            <a:r>
              <a:rPr lang="de-DE" sz="1200" dirty="0" smtClean="0"/>
              <a:t> nochmals um </a:t>
            </a:r>
            <a:r>
              <a:rPr lang="de-DE" sz="1200" b="1" dirty="0" smtClean="0"/>
              <a:t>1,1 Prozent oder knapp 40.000 Beschäftigte </a:t>
            </a:r>
            <a:r>
              <a:rPr lang="de-DE" sz="1200" dirty="0" smtClean="0"/>
              <a:t>zugelegt.</a:t>
            </a:r>
            <a:endParaRPr lang="de-DE" sz="16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583085"/>
            <a:ext cx="6965112"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476672"/>
            <a:ext cx="7248525" cy="522833"/>
          </a:xfrm>
        </p:spPr>
        <p:txBody>
          <a:bodyPr/>
          <a:lstStyle/>
          <a:p>
            <a:r>
              <a:rPr lang="de-DE" dirty="0" smtClean="0">
                <a:solidFill>
                  <a:schemeClr val="bg1"/>
                </a:solidFill>
              </a:rPr>
              <a:t>Arbeitslose und gemeldete Stellen</a:t>
            </a:r>
            <a:br>
              <a:rPr lang="de-DE" dirty="0" smtClean="0">
                <a:solidFill>
                  <a:schemeClr val="bg1"/>
                </a:solidFill>
              </a:rPr>
            </a:br>
            <a:endParaRPr lang="de-DE" dirty="0">
              <a:solidFill>
                <a:schemeClr val="bg1"/>
              </a:solidFill>
            </a:endParaRPr>
          </a:p>
        </p:txBody>
      </p:sp>
      <p:sp>
        <p:nvSpPr>
          <p:cNvPr id="4" name="Foliennummernplatzhalter 3"/>
          <p:cNvSpPr>
            <a:spLocks noGrp="1"/>
          </p:cNvSpPr>
          <p:nvPr>
            <p:ph type="sldNum" sz="quarter" idx="10"/>
          </p:nvPr>
        </p:nvSpPr>
        <p:spPr/>
        <p:txBody>
          <a:bodyPr/>
          <a:lstStyle/>
          <a:p>
            <a:pPr>
              <a:defRPr/>
            </a:pPr>
            <a:fld id="{A727CB32-1074-4FD9-8189-01343FFAC703}" type="slidenum">
              <a:rPr lang="de-DE" smtClean="0"/>
              <a:pPr>
                <a:defRPr/>
              </a:pPr>
              <a:t>27</a:t>
            </a:fld>
            <a:endParaRPr lang="de-DE" dirty="0">
              <a:solidFill>
                <a:schemeClr val="tx1"/>
              </a:solidFill>
            </a:endParaRPr>
          </a:p>
        </p:txBody>
      </p:sp>
      <p:sp>
        <p:nvSpPr>
          <p:cNvPr id="6" name="Fußzeilenplatzhalter 5"/>
          <p:cNvSpPr>
            <a:spLocks noGrp="1"/>
          </p:cNvSpPr>
          <p:nvPr>
            <p:ph type="ftr" sz="quarter" idx="11"/>
          </p:nvPr>
        </p:nvSpPr>
        <p:spPr/>
        <p:txBody>
          <a:bodyPr/>
          <a:lstStyle/>
          <a:p>
            <a:pPr>
              <a:defRPr/>
            </a:pPr>
            <a:r>
              <a:rPr lang="de-DE" smtClean="0"/>
              <a:t>IG Metall, Aktuelle Daten aus Gesamtwirtschaft und M+E-Industrie 				FB Grundsatzfragen</a:t>
            </a:r>
            <a:endParaRPr lang="de-DE" dirty="0"/>
          </a:p>
        </p:txBody>
      </p:sp>
      <p:sp>
        <p:nvSpPr>
          <p:cNvPr id="9" name="Textfeld 8"/>
          <p:cNvSpPr txBox="1"/>
          <p:nvPr/>
        </p:nvSpPr>
        <p:spPr>
          <a:xfrm>
            <a:off x="6948264" y="1484784"/>
            <a:ext cx="1944216" cy="4524315"/>
          </a:xfrm>
          <a:prstGeom prst="rect">
            <a:avLst/>
          </a:prstGeom>
          <a:noFill/>
        </p:spPr>
        <p:txBody>
          <a:bodyPr wrap="square" rtlCol="0">
            <a:spAutoFit/>
          </a:bodyPr>
          <a:lstStyle/>
          <a:p>
            <a:pPr>
              <a:lnSpc>
                <a:spcPct val="150000"/>
              </a:lnSpc>
              <a:buNone/>
            </a:pPr>
            <a:r>
              <a:rPr lang="de-DE" sz="1200" dirty="0" smtClean="0"/>
              <a:t>Die schwache Konjunkturentwicklung der letzten zwei Jahre zeigt sich auch auf dem Stellenmarkt für M+E-Arbeitskräfte.</a:t>
            </a:r>
          </a:p>
          <a:p>
            <a:pPr>
              <a:lnSpc>
                <a:spcPct val="150000"/>
              </a:lnSpc>
              <a:buNone/>
            </a:pPr>
            <a:endParaRPr lang="de-DE" sz="1200" dirty="0" smtClean="0"/>
          </a:p>
          <a:p>
            <a:pPr>
              <a:lnSpc>
                <a:spcPct val="150000"/>
              </a:lnSpc>
              <a:buNone/>
            </a:pPr>
            <a:r>
              <a:rPr lang="de-DE" sz="1200" dirty="0" smtClean="0"/>
              <a:t>Die </a:t>
            </a:r>
            <a:r>
              <a:rPr lang="de-DE" sz="1200" b="1" dirty="0" smtClean="0"/>
              <a:t>Zahl der Arbeitslosen steigt </a:t>
            </a:r>
            <a:r>
              <a:rPr lang="de-DE" sz="1200" dirty="0" smtClean="0"/>
              <a:t>seit dem zweiten Quartal 2011 im Trend leicht an und die der offenen Stellen hat im Jahr 2013 den niedrigsten Stand seit dem zweiten Quartal 2010 erreicht.</a:t>
            </a:r>
            <a:endParaRPr lang="de-DE" sz="12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412776"/>
            <a:ext cx="6483712"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62902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liennummernplatzhalter 3"/>
          <p:cNvSpPr>
            <a:spLocks noGrp="1"/>
          </p:cNvSpPr>
          <p:nvPr>
            <p:ph type="sldNum" sz="quarter" idx="10"/>
          </p:nvPr>
        </p:nvSpPr>
        <p:spPr>
          <a:xfrm>
            <a:off x="8828980" y="6589713"/>
            <a:ext cx="63500" cy="152400"/>
          </a:xfrm>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Font typeface="Times" charset="0"/>
              <a:buChar char="•"/>
              <a:defRPr sz="2400">
                <a:solidFill>
                  <a:schemeClr val="tx1"/>
                </a:solidFill>
                <a:latin typeface="Arial" charset="0"/>
              </a:defRPr>
            </a:lvl6pPr>
            <a:lvl7pPr marL="2971800" indent="-228600" eaLnBrk="0" fontAlgn="base" hangingPunct="0">
              <a:spcBef>
                <a:spcPct val="0"/>
              </a:spcBef>
              <a:spcAft>
                <a:spcPct val="0"/>
              </a:spcAft>
              <a:buFont typeface="Times" charset="0"/>
              <a:buChar char="•"/>
              <a:defRPr sz="2400">
                <a:solidFill>
                  <a:schemeClr val="tx1"/>
                </a:solidFill>
                <a:latin typeface="Arial" charset="0"/>
              </a:defRPr>
            </a:lvl7pPr>
            <a:lvl8pPr marL="3429000" indent="-228600" eaLnBrk="0" fontAlgn="base" hangingPunct="0">
              <a:spcBef>
                <a:spcPct val="0"/>
              </a:spcBef>
              <a:spcAft>
                <a:spcPct val="0"/>
              </a:spcAft>
              <a:buFont typeface="Times" charset="0"/>
              <a:buChar char="•"/>
              <a:defRPr sz="2400">
                <a:solidFill>
                  <a:schemeClr val="tx1"/>
                </a:solidFill>
                <a:latin typeface="Arial" charset="0"/>
              </a:defRPr>
            </a:lvl8pPr>
            <a:lvl9pPr marL="3886200" indent="-228600" eaLnBrk="0" fontAlgn="base" hangingPunct="0">
              <a:spcBef>
                <a:spcPct val="0"/>
              </a:spcBef>
              <a:spcAft>
                <a:spcPct val="0"/>
              </a:spcAft>
              <a:buFont typeface="Times" charset="0"/>
              <a:buChar char="•"/>
              <a:defRPr sz="2400">
                <a:solidFill>
                  <a:schemeClr val="tx1"/>
                </a:solidFill>
                <a:latin typeface="Arial" charset="0"/>
              </a:defRPr>
            </a:lvl9pPr>
          </a:lstStyle>
          <a:p>
            <a:fld id="{6C597544-9FAC-4FDE-A521-005B331F9AEC}" type="slidenum">
              <a:rPr lang="de-DE" sz="900" smtClean="0">
                <a:solidFill>
                  <a:schemeClr val="bg1"/>
                </a:solidFill>
              </a:rPr>
              <a:pPr/>
              <a:t>3</a:t>
            </a:fld>
            <a:endParaRPr lang="de-DE" sz="900" smtClean="0"/>
          </a:p>
        </p:txBody>
      </p:sp>
      <p:sp>
        <p:nvSpPr>
          <p:cNvPr id="6148" name="Rectangle 2"/>
          <p:cNvSpPr>
            <a:spLocks noGrp="1" noChangeArrowheads="1"/>
          </p:cNvSpPr>
          <p:nvPr>
            <p:ph type="title"/>
          </p:nvPr>
        </p:nvSpPr>
        <p:spPr>
          <a:xfrm>
            <a:off x="323850" y="260350"/>
            <a:ext cx="6335713" cy="838200"/>
          </a:xfrm>
        </p:spPr>
        <p:txBody>
          <a:bodyPr/>
          <a:lstStyle/>
          <a:p>
            <a:pPr eaLnBrk="1" hangingPunct="1">
              <a:lnSpc>
                <a:spcPts val="3300"/>
              </a:lnSpc>
            </a:pPr>
            <a:r>
              <a:rPr lang="en-GB" sz="2600" dirty="0" err="1" smtClean="0">
                <a:solidFill>
                  <a:schemeClr val="bg1"/>
                </a:solidFill>
              </a:rPr>
              <a:t>Entwicklung</a:t>
            </a:r>
            <a:r>
              <a:rPr lang="en-GB" sz="2600" dirty="0" smtClean="0">
                <a:solidFill>
                  <a:schemeClr val="bg1"/>
                </a:solidFill>
              </a:rPr>
              <a:t> und </a:t>
            </a:r>
            <a:r>
              <a:rPr lang="en-GB" sz="2600" dirty="0" err="1" smtClean="0">
                <a:solidFill>
                  <a:schemeClr val="bg1"/>
                </a:solidFill>
              </a:rPr>
              <a:t>Prognosen</a:t>
            </a:r>
            <a:r>
              <a:rPr lang="en-GB" sz="2600" dirty="0" smtClean="0">
                <a:solidFill>
                  <a:schemeClr val="bg1"/>
                </a:solidFill>
              </a:rPr>
              <a:t/>
            </a:r>
            <a:br>
              <a:rPr lang="en-GB" sz="2600" dirty="0" smtClean="0">
                <a:solidFill>
                  <a:schemeClr val="bg1"/>
                </a:solidFill>
              </a:rPr>
            </a:br>
            <a:r>
              <a:rPr lang="en-GB" sz="2600" dirty="0" err="1" smtClean="0">
                <a:solidFill>
                  <a:schemeClr val="bg1"/>
                </a:solidFill>
              </a:rPr>
              <a:t>Weltwirtschaft</a:t>
            </a:r>
            <a:endParaRPr lang="en-GB" sz="2600" dirty="0" smtClean="0">
              <a:solidFill>
                <a:schemeClr val="bg1"/>
              </a:solidFill>
            </a:endParaRPr>
          </a:p>
        </p:txBody>
      </p:sp>
      <p:sp>
        <p:nvSpPr>
          <p:cNvPr id="2" name="Fußzeilenplatzhalter 1"/>
          <p:cNvSpPr>
            <a:spLocks noGrp="1"/>
          </p:cNvSpPr>
          <p:nvPr>
            <p:ph type="ftr" sz="quarter" idx="11"/>
          </p:nvPr>
        </p:nvSpPr>
        <p:spPr/>
        <p:txBody>
          <a:bodyPr/>
          <a:lstStyle/>
          <a:p>
            <a:pPr>
              <a:defRPr/>
            </a:pPr>
            <a:r>
              <a:rPr lang="de-DE" smtClean="0"/>
              <a:t>IG Metall, Aktuelle Daten aus Gesamtwirtschaft und M+E-Industrie 				FB Grundsatzfragen</a:t>
            </a:r>
            <a:endParaRPr lang="de-DE" dirty="0"/>
          </a:p>
        </p:txBody>
      </p:sp>
      <p:sp>
        <p:nvSpPr>
          <p:cNvPr id="3" name="Textfeld 2"/>
          <p:cNvSpPr txBox="1"/>
          <p:nvPr/>
        </p:nvSpPr>
        <p:spPr>
          <a:xfrm>
            <a:off x="6876256" y="1412776"/>
            <a:ext cx="2055440" cy="4801314"/>
          </a:xfrm>
          <a:prstGeom prst="rect">
            <a:avLst/>
          </a:prstGeom>
          <a:noFill/>
        </p:spPr>
        <p:txBody>
          <a:bodyPr wrap="square" rtlCol="0">
            <a:spAutoFit/>
          </a:bodyPr>
          <a:lstStyle/>
          <a:p>
            <a:pPr>
              <a:lnSpc>
                <a:spcPct val="150000"/>
              </a:lnSpc>
              <a:buNone/>
            </a:pPr>
            <a:r>
              <a:rPr lang="de-DE" sz="1200" b="1" dirty="0" smtClean="0"/>
              <a:t>Wachstumstreiber</a:t>
            </a:r>
            <a:r>
              <a:rPr lang="de-DE" sz="1200" dirty="0" smtClean="0"/>
              <a:t> der Weltwirtschaft bleiben die </a:t>
            </a:r>
            <a:r>
              <a:rPr lang="de-DE" sz="1200" b="1" dirty="0" smtClean="0"/>
              <a:t>Schwellenländer</a:t>
            </a:r>
            <a:r>
              <a:rPr lang="de-DE" sz="1200" dirty="0" smtClean="0"/>
              <a:t>. </a:t>
            </a:r>
          </a:p>
          <a:p>
            <a:pPr>
              <a:lnSpc>
                <a:spcPct val="150000"/>
              </a:lnSpc>
              <a:buNone/>
            </a:pPr>
            <a:endParaRPr lang="de-DE" sz="1200" dirty="0"/>
          </a:p>
          <a:p>
            <a:pPr>
              <a:lnSpc>
                <a:spcPct val="150000"/>
              </a:lnSpc>
              <a:buNone/>
            </a:pPr>
            <a:r>
              <a:rPr lang="de-DE" sz="1200" dirty="0" smtClean="0"/>
              <a:t>Die </a:t>
            </a:r>
            <a:r>
              <a:rPr lang="de-DE" sz="1200" b="1" dirty="0" smtClean="0"/>
              <a:t>USA</a:t>
            </a:r>
            <a:r>
              <a:rPr lang="de-DE" sz="1200" dirty="0" smtClean="0"/>
              <a:t> scheinen einen soliden Wachstumspfad einzuschlagen.</a:t>
            </a:r>
          </a:p>
          <a:p>
            <a:pPr>
              <a:lnSpc>
                <a:spcPct val="150000"/>
              </a:lnSpc>
              <a:buNone/>
            </a:pPr>
            <a:endParaRPr lang="de-DE" sz="1200" dirty="0"/>
          </a:p>
          <a:p>
            <a:pPr>
              <a:lnSpc>
                <a:spcPct val="150000"/>
              </a:lnSpc>
              <a:buNone/>
            </a:pPr>
            <a:r>
              <a:rPr lang="de-DE" sz="1200" b="1" dirty="0" smtClean="0"/>
              <a:t>Europa </a:t>
            </a:r>
            <a:r>
              <a:rPr lang="de-DE" sz="1200" dirty="0" smtClean="0"/>
              <a:t>ist zwar weltweit das </a:t>
            </a:r>
            <a:r>
              <a:rPr lang="de-DE" sz="1200" u="sng" dirty="0" smtClean="0"/>
              <a:t>Schlusslicht</a:t>
            </a:r>
            <a:r>
              <a:rPr lang="de-DE" sz="1200" dirty="0" smtClean="0"/>
              <a:t>, befreit sich aber aus dem Griff der Eurokrise. Nach einer weiteren Schrumpfung in </a:t>
            </a:r>
            <a:r>
              <a:rPr lang="de-DE" sz="1200" b="1" dirty="0" smtClean="0"/>
              <a:t>2013</a:t>
            </a:r>
            <a:r>
              <a:rPr lang="de-DE" sz="1200" dirty="0" smtClean="0"/>
              <a:t> wird für die Folgejahre wieder mit leichtem Wachstum gerechnet.</a:t>
            </a:r>
            <a:endParaRPr lang="de-DE" sz="1200"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9512" y="1577355"/>
            <a:ext cx="6616895" cy="4391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620688"/>
            <a:ext cx="7248525" cy="330200"/>
          </a:xfrm>
        </p:spPr>
        <p:txBody>
          <a:bodyPr/>
          <a:lstStyle/>
          <a:p>
            <a:r>
              <a:rPr lang="de-DE" dirty="0">
                <a:solidFill>
                  <a:schemeClr val="bg1"/>
                </a:solidFill>
              </a:rPr>
              <a:t>BIP-Entwicklung in ausgesuchten Euroländern</a:t>
            </a:r>
            <a:endParaRPr lang="de-DE" dirty="0"/>
          </a:p>
        </p:txBody>
      </p:sp>
      <p:sp>
        <p:nvSpPr>
          <p:cNvPr id="4" name="Foliennummernplatzhalter 3"/>
          <p:cNvSpPr>
            <a:spLocks noGrp="1"/>
          </p:cNvSpPr>
          <p:nvPr>
            <p:ph type="sldNum" sz="quarter" idx="10"/>
          </p:nvPr>
        </p:nvSpPr>
        <p:spPr/>
        <p:txBody>
          <a:bodyPr/>
          <a:lstStyle/>
          <a:p>
            <a:pPr>
              <a:defRPr/>
            </a:pPr>
            <a:fld id="{A727CB32-1074-4FD9-8189-01343FFAC703}" type="slidenum">
              <a:rPr lang="de-DE" smtClean="0"/>
              <a:pPr>
                <a:defRPr/>
              </a:pPr>
              <a:t>4</a:t>
            </a:fld>
            <a:endParaRPr lang="de-DE" dirty="0">
              <a:solidFill>
                <a:schemeClr val="tx1"/>
              </a:solidFill>
            </a:endParaRPr>
          </a:p>
        </p:txBody>
      </p:sp>
      <p:sp>
        <p:nvSpPr>
          <p:cNvPr id="5" name="Fußzeilenplatzhalter 4"/>
          <p:cNvSpPr>
            <a:spLocks noGrp="1"/>
          </p:cNvSpPr>
          <p:nvPr>
            <p:ph type="ftr" sz="quarter" idx="11"/>
          </p:nvPr>
        </p:nvSpPr>
        <p:spPr/>
        <p:txBody>
          <a:bodyPr/>
          <a:lstStyle/>
          <a:p>
            <a:pPr>
              <a:defRPr/>
            </a:pPr>
            <a:r>
              <a:rPr lang="de-DE" smtClean="0"/>
              <a:t>IG Metall, Aktuelle Daten aus Gesamtwirtschaft und M+E-Industrie 				FB Grundsatzfragen</a:t>
            </a:r>
            <a:endParaRPr lang="de-DE" dirty="0"/>
          </a:p>
        </p:txBody>
      </p:sp>
      <p:sp>
        <p:nvSpPr>
          <p:cNvPr id="7" name="Textfeld 6"/>
          <p:cNvSpPr txBox="1"/>
          <p:nvPr/>
        </p:nvSpPr>
        <p:spPr>
          <a:xfrm>
            <a:off x="7126907" y="1628800"/>
            <a:ext cx="1944216" cy="3323987"/>
          </a:xfrm>
          <a:prstGeom prst="rect">
            <a:avLst/>
          </a:prstGeom>
          <a:noFill/>
        </p:spPr>
        <p:txBody>
          <a:bodyPr wrap="square" rtlCol="0">
            <a:spAutoFit/>
          </a:bodyPr>
          <a:lstStyle/>
          <a:p>
            <a:pPr>
              <a:lnSpc>
                <a:spcPct val="150000"/>
              </a:lnSpc>
              <a:buNone/>
            </a:pPr>
            <a:r>
              <a:rPr lang="de-DE" sz="1200" b="1" dirty="0" smtClean="0"/>
              <a:t>Im Jahresdurchschnitt 2013</a:t>
            </a:r>
            <a:r>
              <a:rPr lang="de-DE" sz="1200" dirty="0" smtClean="0"/>
              <a:t> hat sich die wirtschaftliche Lage in den Euroländern noch nicht grundlegend geändert.</a:t>
            </a:r>
          </a:p>
          <a:p>
            <a:pPr>
              <a:buNone/>
            </a:pPr>
            <a:endParaRPr lang="de-DE" sz="1200" dirty="0" smtClean="0"/>
          </a:p>
          <a:p>
            <a:pPr>
              <a:lnSpc>
                <a:spcPct val="150000"/>
              </a:lnSpc>
              <a:buNone/>
            </a:pPr>
            <a:r>
              <a:rPr lang="de-DE" sz="1200" b="1" dirty="0" smtClean="0"/>
              <a:t>Die Rückgänge in den Krisenländern werden sich allerdings etwas abgeschwächt haben</a:t>
            </a:r>
            <a:r>
              <a:rPr lang="de-DE" sz="1200" dirty="0" smtClean="0"/>
              <a:t>.</a:t>
            </a:r>
          </a:p>
          <a:p>
            <a:pPr>
              <a:lnSpc>
                <a:spcPct val="150000"/>
              </a:lnSpc>
              <a:buNone/>
            </a:pPr>
            <a:endParaRPr lang="de-DE" sz="1200" dirty="0" smtClean="0"/>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1073" y="1421490"/>
            <a:ext cx="6869581"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50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620688"/>
            <a:ext cx="7248525" cy="330200"/>
          </a:xfrm>
        </p:spPr>
        <p:txBody>
          <a:bodyPr/>
          <a:lstStyle/>
          <a:p>
            <a:r>
              <a:rPr lang="de-DE" dirty="0">
                <a:solidFill>
                  <a:schemeClr val="bg1"/>
                </a:solidFill>
              </a:rPr>
              <a:t>BIP-Entwicklung in ausgesuchten Euroländern</a:t>
            </a:r>
            <a:endParaRPr lang="de-DE" dirty="0"/>
          </a:p>
        </p:txBody>
      </p:sp>
      <p:sp>
        <p:nvSpPr>
          <p:cNvPr id="4" name="Foliennummernplatzhalter 3"/>
          <p:cNvSpPr>
            <a:spLocks noGrp="1"/>
          </p:cNvSpPr>
          <p:nvPr>
            <p:ph type="sldNum" sz="quarter" idx="10"/>
          </p:nvPr>
        </p:nvSpPr>
        <p:spPr/>
        <p:txBody>
          <a:bodyPr/>
          <a:lstStyle/>
          <a:p>
            <a:pPr>
              <a:defRPr/>
            </a:pPr>
            <a:fld id="{A727CB32-1074-4FD9-8189-01343FFAC703}" type="slidenum">
              <a:rPr lang="de-DE" smtClean="0"/>
              <a:pPr>
                <a:defRPr/>
              </a:pPr>
              <a:t>5</a:t>
            </a:fld>
            <a:endParaRPr lang="de-DE" dirty="0">
              <a:solidFill>
                <a:schemeClr val="tx1"/>
              </a:solidFill>
            </a:endParaRPr>
          </a:p>
        </p:txBody>
      </p:sp>
      <p:sp>
        <p:nvSpPr>
          <p:cNvPr id="5" name="Fußzeilenplatzhalter 4"/>
          <p:cNvSpPr>
            <a:spLocks noGrp="1"/>
          </p:cNvSpPr>
          <p:nvPr>
            <p:ph type="ftr" sz="quarter" idx="11"/>
          </p:nvPr>
        </p:nvSpPr>
        <p:spPr/>
        <p:txBody>
          <a:bodyPr/>
          <a:lstStyle/>
          <a:p>
            <a:pPr>
              <a:defRPr/>
            </a:pPr>
            <a:r>
              <a:rPr lang="de-DE" smtClean="0"/>
              <a:t>IG Metall, Aktuelle Daten aus Gesamtwirtschaft und M+E-Industrie 				FB Grundsatzfragen</a:t>
            </a:r>
            <a:endParaRPr lang="de-DE" dirty="0"/>
          </a:p>
        </p:txBody>
      </p:sp>
      <p:sp>
        <p:nvSpPr>
          <p:cNvPr id="7" name="Textfeld 6"/>
          <p:cNvSpPr txBox="1"/>
          <p:nvPr/>
        </p:nvSpPr>
        <p:spPr>
          <a:xfrm>
            <a:off x="6876256" y="1412775"/>
            <a:ext cx="2123728" cy="5078313"/>
          </a:xfrm>
          <a:prstGeom prst="rect">
            <a:avLst/>
          </a:prstGeom>
          <a:noFill/>
        </p:spPr>
        <p:txBody>
          <a:bodyPr wrap="square" rtlCol="0">
            <a:spAutoFit/>
          </a:bodyPr>
          <a:lstStyle/>
          <a:p>
            <a:pPr>
              <a:lnSpc>
                <a:spcPct val="150000"/>
              </a:lnSpc>
              <a:buNone/>
            </a:pPr>
            <a:r>
              <a:rPr lang="de-DE" sz="1200" dirty="0" smtClean="0"/>
              <a:t>„Nach </a:t>
            </a:r>
            <a:r>
              <a:rPr lang="de-DE" sz="1200" dirty="0"/>
              <a:t>Überwindung der Rezession im Frühjahr 2013 und drei </a:t>
            </a:r>
            <a:r>
              <a:rPr lang="de-DE" sz="1200" dirty="0" smtClean="0"/>
              <a:t>aufeinander-folgenden </a:t>
            </a:r>
            <a:r>
              <a:rPr lang="de-DE" sz="1200" dirty="0"/>
              <a:t>Quartalen einer verhaltenen Erholung besteht nunmehr Aussicht auf ein moderates Anziehen des Wirtschaftswachstums. Die Wirtschaftstätigkeit soll nach einem </a:t>
            </a:r>
            <a:r>
              <a:rPr lang="de-DE" sz="1200" b="1" dirty="0"/>
              <a:t>realen BIP-Wachstum von 1,5 % in der EU und 1,2 % im Euroraum im Jahr 2014 </a:t>
            </a:r>
            <a:endParaRPr lang="de-DE" sz="1200" b="1" dirty="0" smtClean="0"/>
          </a:p>
          <a:p>
            <a:pPr>
              <a:lnSpc>
                <a:spcPct val="150000"/>
              </a:lnSpc>
              <a:buNone/>
            </a:pPr>
            <a:r>
              <a:rPr lang="de-DE" sz="1200" dirty="0" smtClean="0"/>
              <a:t>auf </a:t>
            </a:r>
            <a:r>
              <a:rPr lang="de-DE" sz="1200" dirty="0"/>
              <a:t>2,0 % in der EU und 1,8 % im Euroraum im Jahr 2015 ansteigen</a:t>
            </a:r>
            <a:r>
              <a:rPr lang="de-DE" sz="1200" dirty="0" smtClean="0"/>
              <a:t>.“</a:t>
            </a:r>
          </a:p>
          <a:p>
            <a:pPr>
              <a:lnSpc>
                <a:spcPct val="150000"/>
              </a:lnSpc>
              <a:buNone/>
            </a:pPr>
            <a:r>
              <a:rPr lang="de-DE" sz="1200" dirty="0" smtClean="0"/>
              <a:t>(</a:t>
            </a:r>
            <a:r>
              <a:rPr lang="de-DE" sz="1000" dirty="0" smtClean="0"/>
              <a:t>Prognose EU-Kommission, Februar 2014)</a:t>
            </a:r>
            <a:endParaRPr lang="de-DE" sz="10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434480"/>
            <a:ext cx="6745645"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6833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nummernplatzhalter 3"/>
          <p:cNvSpPr>
            <a:spLocks noGrp="1"/>
          </p:cNvSpPr>
          <p:nvPr>
            <p:ph type="sldNum" sz="quarter" idx="10"/>
          </p:nvPr>
        </p:nvSpPr>
        <p:spPr>
          <a:xfrm>
            <a:off x="8892480" y="6597352"/>
            <a:ext cx="63500" cy="152400"/>
          </a:xfrm>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Font typeface="Times" charset="0"/>
              <a:buChar char="•"/>
              <a:defRPr sz="2400">
                <a:solidFill>
                  <a:schemeClr val="tx1"/>
                </a:solidFill>
                <a:latin typeface="Arial" charset="0"/>
              </a:defRPr>
            </a:lvl6pPr>
            <a:lvl7pPr marL="2971800" indent="-228600" eaLnBrk="0" fontAlgn="base" hangingPunct="0">
              <a:spcBef>
                <a:spcPct val="0"/>
              </a:spcBef>
              <a:spcAft>
                <a:spcPct val="0"/>
              </a:spcAft>
              <a:buFont typeface="Times" charset="0"/>
              <a:buChar char="•"/>
              <a:defRPr sz="2400">
                <a:solidFill>
                  <a:schemeClr val="tx1"/>
                </a:solidFill>
                <a:latin typeface="Arial" charset="0"/>
              </a:defRPr>
            </a:lvl7pPr>
            <a:lvl8pPr marL="3429000" indent="-228600" eaLnBrk="0" fontAlgn="base" hangingPunct="0">
              <a:spcBef>
                <a:spcPct val="0"/>
              </a:spcBef>
              <a:spcAft>
                <a:spcPct val="0"/>
              </a:spcAft>
              <a:buFont typeface="Times" charset="0"/>
              <a:buChar char="•"/>
              <a:defRPr sz="2400">
                <a:solidFill>
                  <a:schemeClr val="tx1"/>
                </a:solidFill>
                <a:latin typeface="Arial" charset="0"/>
              </a:defRPr>
            </a:lvl8pPr>
            <a:lvl9pPr marL="3886200" indent="-228600" eaLnBrk="0" fontAlgn="base" hangingPunct="0">
              <a:spcBef>
                <a:spcPct val="0"/>
              </a:spcBef>
              <a:spcAft>
                <a:spcPct val="0"/>
              </a:spcAft>
              <a:buFont typeface="Times" charset="0"/>
              <a:buChar char="•"/>
              <a:defRPr sz="2400">
                <a:solidFill>
                  <a:schemeClr val="tx1"/>
                </a:solidFill>
                <a:latin typeface="Arial" charset="0"/>
              </a:defRPr>
            </a:lvl9pPr>
          </a:lstStyle>
          <a:p>
            <a:fld id="{DCE42CE3-3DFF-45CC-933F-8B8B97B204E2}" type="slidenum">
              <a:rPr lang="de-DE" sz="900" smtClean="0">
                <a:solidFill>
                  <a:schemeClr val="bg1"/>
                </a:solidFill>
              </a:rPr>
              <a:pPr/>
              <a:t>6</a:t>
            </a:fld>
            <a:endParaRPr lang="de-DE" sz="900" smtClean="0"/>
          </a:p>
        </p:txBody>
      </p:sp>
      <p:sp>
        <p:nvSpPr>
          <p:cNvPr id="7172" name="Rectangle 2"/>
          <p:cNvSpPr>
            <a:spLocks noGrp="1" noChangeArrowheads="1"/>
          </p:cNvSpPr>
          <p:nvPr>
            <p:ph type="title"/>
          </p:nvPr>
        </p:nvSpPr>
        <p:spPr>
          <a:xfrm>
            <a:off x="251520" y="404664"/>
            <a:ext cx="6515100" cy="410369"/>
          </a:xfrm>
        </p:spPr>
        <p:txBody>
          <a:bodyPr/>
          <a:lstStyle/>
          <a:p>
            <a:pPr eaLnBrk="1" hangingPunct="1">
              <a:lnSpc>
                <a:spcPts val="3200"/>
              </a:lnSpc>
            </a:pPr>
            <a:r>
              <a:rPr lang="en-GB" sz="2600" dirty="0" smtClean="0">
                <a:solidFill>
                  <a:schemeClr val="bg1"/>
                </a:solidFill>
              </a:rPr>
              <a:t>BIP-</a:t>
            </a:r>
            <a:r>
              <a:rPr lang="en-GB" sz="2600" dirty="0" err="1" smtClean="0">
                <a:solidFill>
                  <a:schemeClr val="bg1"/>
                </a:solidFill>
              </a:rPr>
              <a:t>Entwicklung</a:t>
            </a:r>
            <a:r>
              <a:rPr lang="en-GB" sz="2600" dirty="0" smtClean="0">
                <a:solidFill>
                  <a:schemeClr val="bg1"/>
                </a:solidFill>
              </a:rPr>
              <a:t> in Deutschland</a:t>
            </a:r>
          </a:p>
        </p:txBody>
      </p:sp>
      <p:sp>
        <p:nvSpPr>
          <p:cNvPr id="2" name="Fußzeilenplatzhalter 1"/>
          <p:cNvSpPr>
            <a:spLocks noGrp="1"/>
          </p:cNvSpPr>
          <p:nvPr>
            <p:ph type="ftr" sz="quarter" idx="11"/>
          </p:nvPr>
        </p:nvSpPr>
        <p:spPr/>
        <p:txBody>
          <a:bodyPr/>
          <a:lstStyle/>
          <a:p>
            <a:pPr>
              <a:defRPr/>
            </a:pPr>
            <a:r>
              <a:rPr lang="de-DE" smtClean="0"/>
              <a:t>IG Metall, Aktuelle Daten aus Gesamtwirtschaft und M+E-Industrie 				FB Grundsatzfragen</a:t>
            </a:r>
            <a:endParaRPr lang="de-DE" dirty="0"/>
          </a:p>
        </p:txBody>
      </p:sp>
      <p:sp>
        <p:nvSpPr>
          <p:cNvPr id="3" name="Textfeld 2"/>
          <p:cNvSpPr txBox="1"/>
          <p:nvPr/>
        </p:nvSpPr>
        <p:spPr>
          <a:xfrm>
            <a:off x="6902077" y="1844824"/>
            <a:ext cx="2160240" cy="3416320"/>
          </a:xfrm>
          <a:prstGeom prst="rect">
            <a:avLst/>
          </a:prstGeom>
          <a:noFill/>
        </p:spPr>
        <p:txBody>
          <a:bodyPr wrap="square" rtlCol="0">
            <a:spAutoFit/>
          </a:bodyPr>
          <a:lstStyle/>
          <a:p>
            <a:pPr>
              <a:lnSpc>
                <a:spcPct val="150000"/>
              </a:lnSpc>
              <a:buNone/>
            </a:pPr>
            <a:r>
              <a:rPr lang="de-DE" sz="1200" dirty="0"/>
              <a:t>Die deutsche Wirtschaft ist im </a:t>
            </a:r>
            <a:r>
              <a:rPr lang="de-DE" sz="1200" b="1" dirty="0"/>
              <a:t>Jahresdurchschnitt </a:t>
            </a:r>
            <a:r>
              <a:rPr lang="de-DE" sz="1200" b="1" dirty="0" smtClean="0"/>
              <a:t>2013 </a:t>
            </a:r>
            <a:r>
              <a:rPr lang="de-DE" sz="1200" u="sng" dirty="0" smtClean="0"/>
              <a:t>gewachsen</a:t>
            </a:r>
            <a:r>
              <a:rPr lang="de-DE" sz="1200" dirty="0" smtClean="0"/>
              <a:t>: Um </a:t>
            </a:r>
            <a:r>
              <a:rPr lang="de-DE" sz="1200" b="1" dirty="0" smtClean="0"/>
              <a:t>0,4 </a:t>
            </a:r>
            <a:r>
              <a:rPr lang="de-DE" sz="1200" b="1" dirty="0"/>
              <a:t>%</a:t>
            </a:r>
            <a:r>
              <a:rPr lang="de-DE" sz="1200" dirty="0"/>
              <a:t> war das preisbereinigte Bruttoinlandsprodukt (</a:t>
            </a:r>
            <a:r>
              <a:rPr lang="de-DE" sz="1200" b="1" dirty="0"/>
              <a:t>BIP</a:t>
            </a:r>
            <a:r>
              <a:rPr lang="de-DE" sz="1200" dirty="0"/>
              <a:t>) </a:t>
            </a:r>
            <a:r>
              <a:rPr lang="de-DE" sz="1200" b="1" dirty="0"/>
              <a:t>höher als im </a:t>
            </a:r>
            <a:r>
              <a:rPr lang="de-DE" sz="1200" b="1" dirty="0" smtClean="0"/>
              <a:t>Vorjahr</a:t>
            </a:r>
            <a:r>
              <a:rPr lang="de-DE" sz="1200" dirty="0" smtClean="0"/>
              <a:t>.</a:t>
            </a:r>
          </a:p>
          <a:p>
            <a:pPr>
              <a:lnSpc>
                <a:spcPct val="150000"/>
              </a:lnSpc>
              <a:buNone/>
            </a:pPr>
            <a:endParaRPr lang="de-DE" sz="1200" dirty="0" smtClean="0"/>
          </a:p>
          <a:p>
            <a:pPr>
              <a:lnSpc>
                <a:spcPct val="150000"/>
              </a:lnSpc>
              <a:buNone/>
            </a:pPr>
            <a:r>
              <a:rPr lang="de-DE" sz="1200" dirty="0" smtClean="0"/>
              <a:t>Für das </a:t>
            </a:r>
            <a:r>
              <a:rPr lang="de-DE" sz="1200" b="1" dirty="0" smtClean="0"/>
              <a:t>Jahr 2014 </a:t>
            </a:r>
            <a:r>
              <a:rPr lang="de-DE" sz="1200" dirty="0" smtClean="0"/>
              <a:t>wird generell mit einem stabilen Aufschwung (mit </a:t>
            </a:r>
            <a:r>
              <a:rPr lang="de-DE" sz="1200" dirty="0"/>
              <a:t>einem </a:t>
            </a:r>
            <a:r>
              <a:rPr lang="de-DE" sz="1200" u="sng" dirty="0"/>
              <a:t>BIP-Wachstum </a:t>
            </a:r>
            <a:r>
              <a:rPr lang="de-DE" sz="1200" u="sng" dirty="0" smtClean="0"/>
              <a:t>zwischen 0,7 - 1,9 Prozent</a:t>
            </a:r>
            <a:r>
              <a:rPr lang="de-DE" sz="1200" dirty="0" smtClean="0"/>
              <a:t>) gerechnet.</a:t>
            </a:r>
            <a:endParaRPr lang="de-DE" sz="1200" dirty="0"/>
          </a:p>
        </p:txBody>
      </p:sp>
      <p:sp>
        <p:nvSpPr>
          <p:cNvPr id="4" name="Textfeld 3"/>
          <p:cNvSpPr txBox="1"/>
          <p:nvPr/>
        </p:nvSpPr>
        <p:spPr>
          <a:xfrm>
            <a:off x="227162" y="6003582"/>
            <a:ext cx="6840760" cy="276999"/>
          </a:xfrm>
          <a:prstGeom prst="rect">
            <a:avLst/>
          </a:prstGeom>
          <a:noFill/>
        </p:spPr>
        <p:txBody>
          <a:bodyPr wrap="square" rtlCol="0">
            <a:spAutoFit/>
          </a:bodyPr>
          <a:lstStyle/>
          <a:p>
            <a:pPr>
              <a:buNone/>
            </a:pPr>
            <a:r>
              <a:rPr lang="de-DE" sz="1200" u="sng" dirty="0" smtClean="0"/>
              <a:t>Im Vergleich</a:t>
            </a:r>
            <a:r>
              <a:rPr lang="de-DE" sz="1200" dirty="0" smtClean="0"/>
              <a:t>: Prognose für den </a:t>
            </a:r>
            <a:r>
              <a:rPr lang="de-DE" sz="1200" b="1" dirty="0" smtClean="0"/>
              <a:t>Euroraum:  </a:t>
            </a:r>
            <a:r>
              <a:rPr lang="de-DE" sz="1200" dirty="0" smtClean="0"/>
              <a:t> </a:t>
            </a:r>
            <a:r>
              <a:rPr lang="de-DE" sz="1200" b="1" dirty="0" smtClean="0"/>
              <a:t>2013</a:t>
            </a:r>
            <a:r>
              <a:rPr lang="de-DE" sz="1200" dirty="0" smtClean="0"/>
              <a:t>: -0,4% und </a:t>
            </a:r>
            <a:r>
              <a:rPr lang="de-DE" sz="1200" b="1" dirty="0" smtClean="0"/>
              <a:t>2014</a:t>
            </a:r>
            <a:r>
              <a:rPr lang="de-DE" sz="1200" dirty="0" smtClean="0"/>
              <a:t>: +1,2%</a:t>
            </a:r>
            <a:endParaRPr lang="de-DE" sz="12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419224"/>
            <a:ext cx="6621515" cy="4386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260648"/>
            <a:ext cx="7248525" cy="666849"/>
          </a:xfrm>
        </p:spPr>
        <p:txBody>
          <a:bodyPr/>
          <a:lstStyle/>
          <a:p>
            <a:r>
              <a:rPr lang="de-DE" dirty="0" smtClean="0">
                <a:solidFill>
                  <a:schemeClr val="bg1"/>
                </a:solidFill>
              </a:rPr>
              <a:t>BIP Prognosen der </a:t>
            </a:r>
            <a:br>
              <a:rPr lang="de-DE" dirty="0" smtClean="0">
                <a:solidFill>
                  <a:schemeClr val="bg1"/>
                </a:solidFill>
              </a:rPr>
            </a:br>
            <a:r>
              <a:rPr lang="de-DE" dirty="0" smtClean="0">
                <a:solidFill>
                  <a:schemeClr val="bg1"/>
                </a:solidFill>
              </a:rPr>
              <a:t>Forschungsinstitute für 2014</a:t>
            </a:r>
            <a:endParaRPr lang="de-DE" dirty="0">
              <a:solidFill>
                <a:schemeClr val="bg1"/>
              </a:solidFill>
            </a:endParaRPr>
          </a:p>
        </p:txBody>
      </p:sp>
      <p:sp>
        <p:nvSpPr>
          <p:cNvPr id="4" name="Foliennummernplatzhalter 3"/>
          <p:cNvSpPr>
            <a:spLocks noGrp="1"/>
          </p:cNvSpPr>
          <p:nvPr>
            <p:ph type="sldNum" sz="quarter" idx="10"/>
          </p:nvPr>
        </p:nvSpPr>
        <p:spPr/>
        <p:txBody>
          <a:bodyPr/>
          <a:lstStyle/>
          <a:p>
            <a:pPr>
              <a:defRPr/>
            </a:pPr>
            <a:fld id="{A727CB32-1074-4FD9-8189-01343FFAC703}" type="slidenum">
              <a:rPr lang="de-DE" smtClean="0"/>
              <a:pPr>
                <a:defRPr/>
              </a:pPr>
              <a:t>7</a:t>
            </a:fld>
            <a:endParaRPr lang="de-DE" dirty="0">
              <a:solidFill>
                <a:schemeClr val="tx1"/>
              </a:solidFill>
            </a:endParaRPr>
          </a:p>
        </p:txBody>
      </p:sp>
      <p:sp>
        <p:nvSpPr>
          <p:cNvPr id="3" name="Fußzeilenplatzhalter 2"/>
          <p:cNvSpPr>
            <a:spLocks noGrp="1"/>
          </p:cNvSpPr>
          <p:nvPr>
            <p:ph type="ftr" sz="quarter" idx="11"/>
          </p:nvPr>
        </p:nvSpPr>
        <p:spPr/>
        <p:txBody>
          <a:bodyPr/>
          <a:lstStyle/>
          <a:p>
            <a:pPr>
              <a:defRPr/>
            </a:pPr>
            <a:r>
              <a:rPr lang="de-DE" smtClean="0"/>
              <a:t>IG Metall, Aktuelle Daten aus Gesamtwirtschaft und M+E-Industrie 				FB Grundsatzfragen</a:t>
            </a:r>
            <a:endParaRPr lang="de-DE" dirty="0"/>
          </a:p>
        </p:txBody>
      </p:sp>
      <p:sp>
        <p:nvSpPr>
          <p:cNvPr id="5" name="Textfeld 4"/>
          <p:cNvSpPr txBox="1"/>
          <p:nvPr/>
        </p:nvSpPr>
        <p:spPr>
          <a:xfrm>
            <a:off x="6732240" y="1556792"/>
            <a:ext cx="2088232" cy="3693319"/>
          </a:xfrm>
          <a:prstGeom prst="rect">
            <a:avLst/>
          </a:prstGeom>
          <a:noFill/>
        </p:spPr>
        <p:txBody>
          <a:bodyPr wrap="square" rtlCol="0">
            <a:spAutoFit/>
          </a:bodyPr>
          <a:lstStyle/>
          <a:p>
            <a:pPr>
              <a:lnSpc>
                <a:spcPct val="150000"/>
              </a:lnSpc>
              <a:buNone/>
            </a:pPr>
            <a:endParaRPr lang="de-DE" sz="1200" dirty="0" smtClean="0"/>
          </a:p>
          <a:p>
            <a:pPr>
              <a:lnSpc>
                <a:spcPct val="150000"/>
              </a:lnSpc>
              <a:buNone/>
            </a:pPr>
            <a:endParaRPr lang="de-DE" sz="1200" dirty="0"/>
          </a:p>
          <a:p>
            <a:pPr>
              <a:lnSpc>
                <a:spcPct val="150000"/>
              </a:lnSpc>
              <a:buNone/>
            </a:pPr>
            <a:r>
              <a:rPr lang="de-DE" sz="1200" dirty="0"/>
              <a:t>Für das </a:t>
            </a:r>
            <a:r>
              <a:rPr lang="de-DE" sz="1200" b="1" dirty="0"/>
              <a:t>Jahr 2014 </a:t>
            </a:r>
            <a:r>
              <a:rPr lang="de-DE" sz="1200" dirty="0"/>
              <a:t>wird generell mit einem stabilen Aufschwung (mit einem </a:t>
            </a:r>
            <a:r>
              <a:rPr lang="de-DE" sz="1200" u="sng" dirty="0"/>
              <a:t>BIP-Wachstum zwischen </a:t>
            </a:r>
            <a:r>
              <a:rPr lang="de-DE" sz="1200" u="sng" dirty="0" smtClean="0"/>
              <a:t>1,5 </a:t>
            </a:r>
            <a:r>
              <a:rPr lang="de-DE" sz="1200" u="sng" dirty="0"/>
              <a:t>– </a:t>
            </a:r>
            <a:r>
              <a:rPr lang="de-DE" sz="1200" u="sng" dirty="0" smtClean="0"/>
              <a:t>1,9 </a:t>
            </a:r>
            <a:r>
              <a:rPr lang="de-DE" sz="1200" u="sng" dirty="0"/>
              <a:t>Prozent</a:t>
            </a:r>
            <a:r>
              <a:rPr lang="de-DE" sz="1200" dirty="0"/>
              <a:t>) gerechnet</a:t>
            </a:r>
            <a:r>
              <a:rPr lang="de-DE" sz="1200" dirty="0" smtClean="0"/>
              <a:t>.</a:t>
            </a:r>
          </a:p>
          <a:p>
            <a:pPr>
              <a:lnSpc>
                <a:spcPct val="150000"/>
              </a:lnSpc>
              <a:buNone/>
            </a:pPr>
            <a:r>
              <a:rPr lang="de-DE" sz="1200" dirty="0" smtClean="0"/>
              <a:t>Alleine das IMK geht von einem schwachen Wachstum von +0,7% aus. </a:t>
            </a:r>
            <a:endParaRPr lang="de-DE" sz="1200" dirty="0"/>
          </a:p>
          <a:p>
            <a:pPr>
              <a:lnSpc>
                <a:spcPct val="150000"/>
              </a:lnSpc>
              <a:buNone/>
            </a:pPr>
            <a:endParaRPr lang="de-DE" sz="1200" dirty="0" smtClean="0"/>
          </a:p>
          <a:p>
            <a:pPr>
              <a:lnSpc>
                <a:spcPct val="150000"/>
              </a:lnSpc>
              <a:buNone/>
            </a:pPr>
            <a:endParaRPr lang="de-DE" sz="1200" dirty="0" smtClean="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304566"/>
            <a:ext cx="6264696" cy="5028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32643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nummernplatzhalter 3"/>
          <p:cNvSpPr>
            <a:spLocks noGrp="1"/>
          </p:cNvSpPr>
          <p:nvPr>
            <p:ph type="sldNum" sz="quarter" idx="10"/>
          </p:nvPr>
        </p:nvSpPr>
        <p:spPr>
          <a:xfrm>
            <a:off x="8756972" y="6589713"/>
            <a:ext cx="63500" cy="152400"/>
          </a:xfrm>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Font typeface="Times" charset="0"/>
              <a:buChar char="•"/>
              <a:defRPr sz="2400">
                <a:solidFill>
                  <a:schemeClr val="tx1"/>
                </a:solidFill>
                <a:latin typeface="Arial" charset="0"/>
              </a:defRPr>
            </a:lvl6pPr>
            <a:lvl7pPr marL="2971800" indent="-228600" eaLnBrk="0" fontAlgn="base" hangingPunct="0">
              <a:spcBef>
                <a:spcPct val="0"/>
              </a:spcBef>
              <a:spcAft>
                <a:spcPct val="0"/>
              </a:spcAft>
              <a:buFont typeface="Times" charset="0"/>
              <a:buChar char="•"/>
              <a:defRPr sz="2400">
                <a:solidFill>
                  <a:schemeClr val="tx1"/>
                </a:solidFill>
                <a:latin typeface="Arial" charset="0"/>
              </a:defRPr>
            </a:lvl7pPr>
            <a:lvl8pPr marL="3429000" indent="-228600" eaLnBrk="0" fontAlgn="base" hangingPunct="0">
              <a:spcBef>
                <a:spcPct val="0"/>
              </a:spcBef>
              <a:spcAft>
                <a:spcPct val="0"/>
              </a:spcAft>
              <a:buFont typeface="Times" charset="0"/>
              <a:buChar char="•"/>
              <a:defRPr sz="2400">
                <a:solidFill>
                  <a:schemeClr val="tx1"/>
                </a:solidFill>
                <a:latin typeface="Arial" charset="0"/>
              </a:defRPr>
            </a:lvl8pPr>
            <a:lvl9pPr marL="3886200" indent="-228600" eaLnBrk="0" fontAlgn="base" hangingPunct="0">
              <a:spcBef>
                <a:spcPct val="0"/>
              </a:spcBef>
              <a:spcAft>
                <a:spcPct val="0"/>
              </a:spcAft>
              <a:buFont typeface="Times" charset="0"/>
              <a:buChar char="•"/>
              <a:defRPr sz="2400">
                <a:solidFill>
                  <a:schemeClr val="tx1"/>
                </a:solidFill>
                <a:latin typeface="Arial" charset="0"/>
              </a:defRPr>
            </a:lvl9pPr>
          </a:lstStyle>
          <a:p>
            <a:fld id="{AAD15921-7ED3-4C33-AEC3-767427D0F8D2}" type="slidenum">
              <a:rPr lang="de-DE" sz="900" smtClean="0">
                <a:solidFill>
                  <a:schemeClr val="bg1"/>
                </a:solidFill>
              </a:rPr>
              <a:pPr/>
              <a:t>8</a:t>
            </a:fld>
            <a:endParaRPr lang="de-DE" sz="900" dirty="0" smtClean="0"/>
          </a:p>
        </p:txBody>
      </p:sp>
      <p:sp>
        <p:nvSpPr>
          <p:cNvPr id="9220" name="Rectangle 2"/>
          <p:cNvSpPr>
            <a:spLocks noGrp="1" noChangeArrowheads="1"/>
          </p:cNvSpPr>
          <p:nvPr>
            <p:ph type="title"/>
          </p:nvPr>
        </p:nvSpPr>
        <p:spPr>
          <a:xfrm>
            <a:off x="323528" y="404664"/>
            <a:ext cx="5791200" cy="330200"/>
          </a:xfrm>
        </p:spPr>
        <p:txBody>
          <a:bodyPr/>
          <a:lstStyle/>
          <a:p>
            <a:pPr eaLnBrk="1" hangingPunct="1"/>
            <a:r>
              <a:rPr lang="en-GB" sz="2600" dirty="0" smtClean="0">
                <a:solidFill>
                  <a:schemeClr val="bg1"/>
                </a:solidFill>
              </a:rPr>
              <a:t>Deutschland: BIP (</a:t>
            </a:r>
            <a:r>
              <a:rPr lang="en-GB" sz="2600" dirty="0" err="1" smtClean="0">
                <a:solidFill>
                  <a:schemeClr val="bg1"/>
                </a:solidFill>
              </a:rPr>
              <a:t>Quartalswerte</a:t>
            </a:r>
            <a:r>
              <a:rPr lang="en-GB" sz="2600" dirty="0" smtClean="0">
                <a:solidFill>
                  <a:schemeClr val="bg1"/>
                </a:solidFill>
              </a:rPr>
              <a:t>)</a:t>
            </a:r>
          </a:p>
        </p:txBody>
      </p:sp>
      <p:sp>
        <p:nvSpPr>
          <p:cNvPr id="2" name="Fußzeilenplatzhalter 1"/>
          <p:cNvSpPr>
            <a:spLocks noGrp="1"/>
          </p:cNvSpPr>
          <p:nvPr>
            <p:ph type="ftr" sz="quarter" idx="11"/>
          </p:nvPr>
        </p:nvSpPr>
        <p:spPr/>
        <p:txBody>
          <a:bodyPr/>
          <a:lstStyle/>
          <a:p>
            <a:pPr>
              <a:defRPr/>
            </a:pPr>
            <a:r>
              <a:rPr lang="de-DE" smtClean="0"/>
              <a:t>IG Metall, Aktuelle Daten aus Gesamtwirtschaft und M+E-Industrie 				FB Grundsatzfragen</a:t>
            </a:r>
            <a:endParaRPr lang="de-DE" dirty="0"/>
          </a:p>
        </p:txBody>
      </p:sp>
      <p:sp>
        <p:nvSpPr>
          <p:cNvPr id="3" name="Textfeld 2"/>
          <p:cNvSpPr txBox="1"/>
          <p:nvPr/>
        </p:nvSpPr>
        <p:spPr>
          <a:xfrm>
            <a:off x="7017146" y="1556792"/>
            <a:ext cx="1944216" cy="4801314"/>
          </a:xfrm>
          <a:prstGeom prst="rect">
            <a:avLst/>
          </a:prstGeom>
          <a:noFill/>
        </p:spPr>
        <p:txBody>
          <a:bodyPr wrap="square" rtlCol="0">
            <a:spAutoFit/>
          </a:bodyPr>
          <a:lstStyle/>
          <a:p>
            <a:pPr>
              <a:lnSpc>
                <a:spcPct val="150000"/>
              </a:lnSpc>
              <a:buNone/>
            </a:pPr>
            <a:r>
              <a:rPr lang="de-DE" sz="1200" dirty="0" smtClean="0"/>
              <a:t>Seit dem Sommer 2011 </a:t>
            </a:r>
            <a:r>
              <a:rPr lang="de-DE" sz="1200" u="sng" dirty="0" smtClean="0"/>
              <a:t>schwächte sich das Wachstum spürbar ab</a:t>
            </a:r>
            <a:r>
              <a:rPr lang="de-DE" sz="1200" dirty="0" smtClean="0"/>
              <a:t>. </a:t>
            </a:r>
          </a:p>
          <a:p>
            <a:pPr>
              <a:lnSpc>
                <a:spcPct val="150000"/>
              </a:lnSpc>
              <a:buNone/>
            </a:pPr>
            <a:endParaRPr lang="de-DE" sz="1200" dirty="0" smtClean="0"/>
          </a:p>
          <a:p>
            <a:pPr>
              <a:lnSpc>
                <a:spcPct val="150000"/>
              </a:lnSpc>
              <a:buNone/>
            </a:pPr>
            <a:r>
              <a:rPr lang="de-DE" sz="1200" b="1" dirty="0" smtClean="0"/>
              <a:t>Im 4. Quartal 2013 fiel das BIP nun zum dritten Mal in Folge signifikant höher aus als im Vorjahr. </a:t>
            </a:r>
          </a:p>
          <a:p>
            <a:pPr>
              <a:lnSpc>
                <a:spcPct val="150000"/>
              </a:lnSpc>
              <a:buNone/>
            </a:pPr>
            <a:r>
              <a:rPr lang="de-DE" sz="1200" dirty="0" smtClean="0"/>
              <a:t>Die positiven Impulse kamen dabei vor allem vom Außenhandel. </a:t>
            </a:r>
          </a:p>
          <a:p>
            <a:pPr>
              <a:lnSpc>
                <a:spcPct val="150000"/>
              </a:lnSpc>
              <a:buNone/>
            </a:pPr>
            <a:r>
              <a:rPr lang="de-DE" sz="1200" dirty="0" smtClean="0"/>
              <a:t>Die Ausrüstungs- und Bauinvestitionen entwickelten sich ebenso positiv.</a:t>
            </a:r>
            <a:endParaRPr lang="de-DE" sz="1200" b="1" dirty="0" smtClean="0"/>
          </a:p>
          <a:p>
            <a:pPr>
              <a:lnSpc>
                <a:spcPct val="150000"/>
              </a:lnSpc>
              <a:buNone/>
            </a:pPr>
            <a:endParaRPr lang="de-DE" sz="12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556792"/>
            <a:ext cx="6675636" cy="4345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nummernplatzhalter 3"/>
          <p:cNvSpPr>
            <a:spLocks noGrp="1"/>
          </p:cNvSpPr>
          <p:nvPr>
            <p:ph type="sldNum" sz="quarter" idx="10"/>
          </p:nvPr>
        </p:nvSpPr>
        <p:spPr>
          <a:xfrm>
            <a:off x="8756972" y="6589713"/>
            <a:ext cx="63500" cy="152400"/>
          </a:xfrm>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Font typeface="Times" charset="0"/>
              <a:buChar char="•"/>
              <a:defRPr sz="2400">
                <a:solidFill>
                  <a:schemeClr val="tx1"/>
                </a:solidFill>
                <a:latin typeface="Arial" charset="0"/>
              </a:defRPr>
            </a:lvl6pPr>
            <a:lvl7pPr marL="2971800" indent="-228600" eaLnBrk="0" fontAlgn="base" hangingPunct="0">
              <a:spcBef>
                <a:spcPct val="0"/>
              </a:spcBef>
              <a:spcAft>
                <a:spcPct val="0"/>
              </a:spcAft>
              <a:buFont typeface="Times" charset="0"/>
              <a:buChar char="•"/>
              <a:defRPr sz="2400">
                <a:solidFill>
                  <a:schemeClr val="tx1"/>
                </a:solidFill>
                <a:latin typeface="Arial" charset="0"/>
              </a:defRPr>
            </a:lvl7pPr>
            <a:lvl8pPr marL="3429000" indent="-228600" eaLnBrk="0" fontAlgn="base" hangingPunct="0">
              <a:spcBef>
                <a:spcPct val="0"/>
              </a:spcBef>
              <a:spcAft>
                <a:spcPct val="0"/>
              </a:spcAft>
              <a:buFont typeface="Times" charset="0"/>
              <a:buChar char="•"/>
              <a:defRPr sz="2400">
                <a:solidFill>
                  <a:schemeClr val="tx1"/>
                </a:solidFill>
                <a:latin typeface="Arial" charset="0"/>
              </a:defRPr>
            </a:lvl8pPr>
            <a:lvl9pPr marL="3886200" indent="-228600" eaLnBrk="0" fontAlgn="base" hangingPunct="0">
              <a:spcBef>
                <a:spcPct val="0"/>
              </a:spcBef>
              <a:spcAft>
                <a:spcPct val="0"/>
              </a:spcAft>
              <a:buFont typeface="Times" charset="0"/>
              <a:buChar char="•"/>
              <a:defRPr sz="2400">
                <a:solidFill>
                  <a:schemeClr val="tx1"/>
                </a:solidFill>
                <a:latin typeface="Arial" charset="0"/>
              </a:defRPr>
            </a:lvl9pPr>
          </a:lstStyle>
          <a:p>
            <a:fld id="{C255AA18-501E-4F22-8721-C103B5EBFCC3}" type="slidenum">
              <a:rPr lang="de-DE" sz="900" smtClean="0">
                <a:solidFill>
                  <a:schemeClr val="bg1"/>
                </a:solidFill>
              </a:rPr>
              <a:pPr/>
              <a:t>9</a:t>
            </a:fld>
            <a:endParaRPr lang="de-DE" sz="900" smtClean="0"/>
          </a:p>
        </p:txBody>
      </p:sp>
      <p:sp>
        <p:nvSpPr>
          <p:cNvPr id="10244" name="Rectangle 2"/>
          <p:cNvSpPr>
            <a:spLocks noGrp="1" noChangeArrowheads="1"/>
          </p:cNvSpPr>
          <p:nvPr>
            <p:ph type="title"/>
          </p:nvPr>
        </p:nvSpPr>
        <p:spPr/>
        <p:txBody>
          <a:bodyPr/>
          <a:lstStyle/>
          <a:p>
            <a:pPr eaLnBrk="1" hangingPunct="1"/>
            <a:r>
              <a:rPr lang="de-DE" dirty="0" smtClean="0">
                <a:solidFill>
                  <a:schemeClr val="bg1"/>
                </a:solidFill>
              </a:rPr>
              <a:t>Gesamtwirtschaft: Gewinne und Löhne</a:t>
            </a:r>
          </a:p>
        </p:txBody>
      </p:sp>
      <p:sp>
        <p:nvSpPr>
          <p:cNvPr id="3" name="Fußzeilenplatzhalter 2"/>
          <p:cNvSpPr>
            <a:spLocks noGrp="1"/>
          </p:cNvSpPr>
          <p:nvPr>
            <p:ph type="ftr" sz="quarter" idx="11"/>
          </p:nvPr>
        </p:nvSpPr>
        <p:spPr/>
        <p:txBody>
          <a:bodyPr/>
          <a:lstStyle/>
          <a:p>
            <a:pPr>
              <a:defRPr/>
            </a:pPr>
            <a:r>
              <a:rPr lang="de-DE" smtClean="0"/>
              <a:t>IG Metall, Aktuelle Daten aus Gesamtwirtschaft und M+E-Industrie 				FB Grundsatzfragen</a:t>
            </a:r>
            <a:endParaRPr lang="de-DE" dirty="0"/>
          </a:p>
        </p:txBody>
      </p:sp>
      <p:sp>
        <p:nvSpPr>
          <p:cNvPr id="4" name="Textfeld 3"/>
          <p:cNvSpPr txBox="1"/>
          <p:nvPr/>
        </p:nvSpPr>
        <p:spPr>
          <a:xfrm>
            <a:off x="7164288" y="1700808"/>
            <a:ext cx="1872207" cy="3693319"/>
          </a:xfrm>
          <a:prstGeom prst="rect">
            <a:avLst/>
          </a:prstGeom>
          <a:noFill/>
        </p:spPr>
        <p:txBody>
          <a:bodyPr wrap="square" rtlCol="0">
            <a:spAutoFit/>
          </a:bodyPr>
          <a:lstStyle/>
          <a:p>
            <a:pPr>
              <a:lnSpc>
                <a:spcPct val="150000"/>
              </a:lnSpc>
              <a:buNone/>
            </a:pPr>
            <a:r>
              <a:rPr lang="de-DE" sz="1200" dirty="0" smtClean="0"/>
              <a:t>Zum dritten Mal in Folge sind die </a:t>
            </a:r>
            <a:r>
              <a:rPr lang="de-DE" sz="1200" b="1" dirty="0" smtClean="0"/>
              <a:t>Gewinne im 4. Quartal 2013 wieder kräftig gestiegen.</a:t>
            </a:r>
          </a:p>
          <a:p>
            <a:pPr>
              <a:lnSpc>
                <a:spcPct val="150000"/>
              </a:lnSpc>
              <a:buNone/>
            </a:pPr>
            <a:endParaRPr lang="de-DE" sz="1200" b="1" dirty="0" smtClean="0"/>
          </a:p>
          <a:p>
            <a:pPr>
              <a:lnSpc>
                <a:spcPct val="150000"/>
              </a:lnSpc>
              <a:buNone/>
            </a:pPr>
            <a:r>
              <a:rPr lang="de-DE" sz="1200" dirty="0" smtClean="0"/>
              <a:t>Dagegen war der </a:t>
            </a:r>
            <a:r>
              <a:rPr lang="de-DE" sz="1200" b="1" dirty="0" smtClean="0"/>
              <a:t>Zuwachs bei den Arbeitnehmer-entgelten </a:t>
            </a:r>
            <a:r>
              <a:rPr lang="de-DE" sz="1200" dirty="0" smtClean="0"/>
              <a:t>in den letzten drei Quartalen </a:t>
            </a:r>
            <a:r>
              <a:rPr lang="de-DE" sz="1200" b="1" dirty="0" smtClean="0"/>
              <a:t>verhaltener</a:t>
            </a:r>
            <a:r>
              <a:rPr lang="de-DE" sz="1200" dirty="0" smtClean="0"/>
              <a:t>. </a:t>
            </a:r>
          </a:p>
          <a:p>
            <a:pPr>
              <a:lnSpc>
                <a:spcPct val="150000"/>
              </a:lnSpc>
              <a:buNone/>
            </a:pPr>
            <a:r>
              <a:rPr lang="de-DE" sz="1200" dirty="0" smtClean="0"/>
              <a:t>Konsequenz: Die Lohnquote sinkt wieder.</a:t>
            </a:r>
            <a:endParaRPr lang="de-DE" sz="12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72369"/>
            <a:ext cx="6624736" cy="4758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Times" charset="0"/>
          <a:buChar char="•"/>
          <a:tabLst/>
          <a:defRPr kumimoji="0" lang="de-DE"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Times" charset="0"/>
          <a:buChar char="•"/>
          <a:tabLst/>
          <a:defRPr kumimoji="0" lang="de-DE" sz="24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1533</Words>
  <Application>Microsoft Office PowerPoint</Application>
  <PresentationFormat>Bildschirmpräsentation (4:3)</PresentationFormat>
  <Paragraphs>202</Paragraphs>
  <Slides>27</Slides>
  <Notes>3</Notes>
  <HiddenSlides>0</HiddenSlides>
  <MMClips>0</MMClips>
  <ScaleCrop>false</ScaleCrop>
  <HeadingPairs>
    <vt:vector size="4" baseType="variant">
      <vt:variant>
        <vt:lpstr>Design</vt:lpstr>
      </vt:variant>
      <vt:variant>
        <vt:i4>1</vt:i4>
      </vt:variant>
      <vt:variant>
        <vt:lpstr>Folientitel</vt:lpstr>
      </vt:variant>
      <vt:variant>
        <vt:i4>27</vt:i4>
      </vt:variant>
    </vt:vector>
  </HeadingPairs>
  <TitlesOfParts>
    <vt:vector size="28" baseType="lpstr">
      <vt:lpstr>blank</vt:lpstr>
      <vt:lpstr>PowerPoint-Präsentation</vt:lpstr>
      <vt:lpstr>Konjunktur Gesamtwirtschaft</vt:lpstr>
      <vt:lpstr>Entwicklung und Prognosen Weltwirtschaft</vt:lpstr>
      <vt:lpstr>BIP-Entwicklung in ausgesuchten Euroländern</vt:lpstr>
      <vt:lpstr>BIP-Entwicklung in ausgesuchten Euroländern</vt:lpstr>
      <vt:lpstr>BIP-Entwicklung in Deutschland</vt:lpstr>
      <vt:lpstr>BIP Prognosen der  Forschungsinstitute für 2014</vt:lpstr>
      <vt:lpstr>Deutschland: BIP (Quartalswerte)</vt:lpstr>
      <vt:lpstr>Gesamtwirtschaft: Gewinne und Löhne</vt:lpstr>
      <vt:lpstr>Gesamtwirtschaft: Gewinne und Löhne</vt:lpstr>
      <vt:lpstr>Gesamtwirtschaft: Produktivität</vt:lpstr>
      <vt:lpstr>Gesamtwirtschaft: Privater Konsum</vt:lpstr>
      <vt:lpstr>Gesamtwirtschaft: Ausrüstungsinvestitionen</vt:lpstr>
      <vt:lpstr>Gesamtwirtschaft: Exporte/Importe</vt:lpstr>
      <vt:lpstr>Gesamtwirtschaft: Verbraucherpreise</vt:lpstr>
      <vt:lpstr>Metall- und Elektroindustrie</vt:lpstr>
      <vt:lpstr>Metall- und Elektroindustrie:  Jahr 2013</vt:lpstr>
      <vt:lpstr>Metall- und Elektroindustrie:  4. Quartal</vt:lpstr>
      <vt:lpstr>Auslastungsgrad in der M+E-Industrie</vt:lpstr>
      <vt:lpstr>Auftragseingang M+E-Industrie insgesamt</vt:lpstr>
      <vt:lpstr>Auftragseingänge in den M+E-Branchen</vt:lpstr>
      <vt:lpstr>Produktion in der M+E-Industrie</vt:lpstr>
      <vt:lpstr>Produktion in den M+E-Branchen</vt:lpstr>
      <vt:lpstr>Produktion in den M+E-Branchen</vt:lpstr>
      <vt:lpstr>Umsatz in der M+E-Industrie</vt:lpstr>
      <vt:lpstr>Beschäftigung in der M+E Industrie</vt:lpstr>
      <vt:lpstr>Arbeitslose und gemeldete Stellen </vt:lpstr>
    </vt:vector>
  </TitlesOfParts>
  <Company>IG Metall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Naumann, Sandra</dc:creator>
  <cp:lastModifiedBy>Naumann, Sandra</cp:lastModifiedBy>
  <cp:revision>487</cp:revision>
  <cp:lastPrinted>2014-02-28T08:19:49Z</cp:lastPrinted>
  <dcterms:created xsi:type="dcterms:W3CDTF">2012-03-19T13:48:54Z</dcterms:created>
  <dcterms:modified xsi:type="dcterms:W3CDTF">2014-03-05T09:18:55Z</dcterms:modified>
</cp:coreProperties>
</file>