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32C65-FDE8-46A8-B566-9BA25FCF42E1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CC78C-2145-41CB-BFDF-6FE15AF6B8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52145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505%</a:t>
            </a:r>
            <a:r>
              <a:rPr lang="sl-SI" baseline="0" dirty="0" smtClean="0"/>
              <a:t> od ZUJF dalje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CC78C-2145-41CB-BFDF-6FE15AF6B805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941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74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703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584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903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749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485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468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770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43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94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40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B04-A23E-4277-B044-E30EF3C1967F}" type="datetimeFigureOut">
              <a:rPr lang="sl-SI" smtClean="0"/>
              <a:t>15.5.2013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4B5E-44CD-4793-88F2-C1CB4FFF70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808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5400600"/>
          </a:xfrm>
        </p:spPr>
        <p:txBody>
          <a:bodyPr/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>
                <a:solidFill>
                  <a:schemeClr val="tx1"/>
                </a:solidFill>
              </a:rPr>
              <a:t>Pravice zavarovancev na zavodu za zaposlovanje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58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PLAČEVANJE PRISPEVKOV iz pokoj. in invalid. </a:t>
            </a:r>
            <a:r>
              <a:rPr lang="sl-S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sl-SI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dirty="0" smtClean="0"/>
              <a:t>Zavarovancu, ki mu manjka največ </a:t>
            </a:r>
            <a:r>
              <a:rPr lang="sl-SI" i="1" dirty="0" smtClean="0"/>
              <a:t>1 leto </a:t>
            </a:r>
            <a:r>
              <a:rPr lang="sl-SI" dirty="0" smtClean="0"/>
              <a:t>do pridobitve starostne pokojnine.</a:t>
            </a:r>
          </a:p>
          <a:p>
            <a:pPr>
              <a:buFontTx/>
              <a:buChar char="-"/>
            </a:pPr>
            <a:endParaRPr lang="sl-SI" dirty="0"/>
          </a:p>
          <a:p>
            <a:pPr>
              <a:buFontTx/>
              <a:buChar char="-"/>
            </a:pPr>
            <a:r>
              <a:rPr lang="sl-SI" dirty="0" smtClean="0"/>
              <a:t>Zavarovancu, ki mu manjka največ </a:t>
            </a:r>
            <a:r>
              <a:rPr lang="sl-SI" i="1" dirty="0" smtClean="0"/>
              <a:t>2 leti </a:t>
            </a:r>
            <a:r>
              <a:rPr lang="sl-SI" dirty="0" smtClean="0"/>
              <a:t>do starostne pokojnine IN ima je star </a:t>
            </a:r>
            <a:r>
              <a:rPr lang="sl-SI" i="1" dirty="0" smtClean="0"/>
              <a:t>57 let ali ima 35 let </a:t>
            </a:r>
            <a:r>
              <a:rPr lang="sl-SI" dirty="0" smtClean="0"/>
              <a:t>delovne dobe ob uveljavljanju nadomestila na zavodu.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948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Minimalno obdobje zavarovanja za primer brezposelnosti za pridobitev pravice do denarnega nadomestila:</a:t>
            </a:r>
          </a:p>
          <a:p>
            <a:pPr marL="0" indent="0" algn="just">
              <a:buNone/>
            </a:pPr>
            <a:endParaRPr lang="sl-SI" dirty="0"/>
          </a:p>
          <a:p>
            <a:pPr algn="just">
              <a:buFontTx/>
              <a:buChar char="-"/>
            </a:pPr>
            <a:r>
              <a:rPr lang="sl-SI" dirty="0" smtClean="0"/>
              <a:t>najmanj 9 mesecev v zadnjih 24 mesecih</a:t>
            </a:r>
          </a:p>
          <a:p>
            <a:pPr algn="just"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lačilo prispevkov s strani delodajalca ni pogoj</a:t>
            </a:r>
          </a:p>
          <a:p>
            <a:pPr marL="0" indent="0" algn="ctr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8591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TRAJANJE IZPLAČILA DENARNEGA NADOMESTILA</a:t>
            </a:r>
          </a:p>
          <a:p>
            <a:pPr marL="0" indent="0" algn="just">
              <a:buNone/>
            </a:pPr>
            <a:endParaRPr lang="sl-SI" dirty="0"/>
          </a:p>
          <a:p>
            <a:pPr algn="just">
              <a:buFont typeface="Wingdings" pitchFamily="2" charset="2"/>
              <a:buChar char="v"/>
            </a:pPr>
            <a:r>
              <a:rPr lang="sl-SI" dirty="0" smtClean="0"/>
              <a:t> 3 mesece za zavarovanje od 9 </a:t>
            </a:r>
            <a:r>
              <a:rPr lang="sl-SI" dirty="0" err="1" smtClean="0"/>
              <a:t>mes</a:t>
            </a:r>
            <a:r>
              <a:rPr lang="sl-SI" dirty="0" smtClean="0"/>
              <a:t>. do 5 let</a:t>
            </a:r>
          </a:p>
          <a:p>
            <a:pPr algn="just">
              <a:buFont typeface="Wingdings" pitchFamily="2" charset="2"/>
              <a:buChar char="v"/>
            </a:pPr>
            <a:r>
              <a:rPr lang="sl-SI" dirty="0" smtClean="0"/>
              <a:t> 6 </a:t>
            </a:r>
            <a:r>
              <a:rPr lang="sl-SI" dirty="0" err="1" smtClean="0"/>
              <a:t>mesecev			od</a:t>
            </a:r>
            <a:r>
              <a:rPr lang="sl-SI" dirty="0" smtClean="0"/>
              <a:t> 5 do15 let</a:t>
            </a:r>
          </a:p>
          <a:p>
            <a:pPr algn="just">
              <a:buFont typeface="Wingdings" pitchFamily="2" charset="2"/>
              <a:buChar char="v"/>
            </a:pPr>
            <a:r>
              <a:rPr lang="sl-SI" dirty="0"/>
              <a:t> </a:t>
            </a:r>
            <a:r>
              <a:rPr lang="sl-SI" dirty="0" smtClean="0"/>
              <a:t>9 </a:t>
            </a:r>
            <a:r>
              <a:rPr lang="sl-SI" dirty="0" err="1" smtClean="0"/>
              <a:t>mesecev			od</a:t>
            </a:r>
            <a:r>
              <a:rPr lang="sl-SI" dirty="0" smtClean="0"/>
              <a:t> 15 do 25 let</a:t>
            </a:r>
          </a:p>
          <a:p>
            <a:pPr algn="just">
              <a:buFont typeface="Wingdings" pitchFamily="2" charset="2"/>
              <a:buChar char="v"/>
            </a:pPr>
            <a:r>
              <a:rPr lang="sl-SI" dirty="0"/>
              <a:t> </a:t>
            </a:r>
            <a:r>
              <a:rPr lang="sl-SI" dirty="0" smtClean="0"/>
              <a:t>12 </a:t>
            </a:r>
            <a:r>
              <a:rPr lang="sl-SI" dirty="0" err="1" smtClean="0"/>
              <a:t>mesecev			nad</a:t>
            </a:r>
            <a:r>
              <a:rPr lang="sl-SI" dirty="0" smtClean="0"/>
              <a:t> 25 let</a:t>
            </a:r>
          </a:p>
          <a:p>
            <a:pPr algn="just">
              <a:buFont typeface="Wingdings" pitchFamily="2" charset="2"/>
              <a:buChar char="v"/>
            </a:pPr>
            <a:r>
              <a:rPr lang="sl-SI" dirty="0"/>
              <a:t> </a:t>
            </a:r>
            <a:r>
              <a:rPr lang="sl-SI" dirty="0" smtClean="0"/>
              <a:t>19 </a:t>
            </a:r>
            <a:r>
              <a:rPr lang="sl-SI" dirty="0" err="1" smtClean="0"/>
              <a:t>mesevec</a:t>
            </a:r>
            <a:r>
              <a:rPr lang="sl-SI" dirty="0" smtClean="0"/>
              <a:t> 			50 let, 25 let </a:t>
            </a:r>
            <a:r>
              <a:rPr lang="sl-SI" dirty="0" err="1" smtClean="0"/>
              <a:t>zavarov</a:t>
            </a:r>
            <a:r>
              <a:rPr lang="sl-SI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sl-SI" dirty="0"/>
              <a:t> </a:t>
            </a:r>
            <a:r>
              <a:rPr lang="sl-SI" dirty="0" smtClean="0"/>
              <a:t>25 mesecev 			55 let, 25 let </a:t>
            </a:r>
            <a:r>
              <a:rPr lang="sl-SI" dirty="0" err="1" smtClean="0"/>
              <a:t>zavarov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615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sl-SI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NOVOSTI!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Trajanje prejemanja denarnega nadomestila se skrajša za število dni, ki jih je delavec izrabil v odpovednem roku zaradi aktivne politike zaposlovanja (14. čl. ZUTD v povezavi z s 97. čl. ZDR).</a:t>
            </a:r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Na zavod se mora delavec </a:t>
            </a:r>
            <a:r>
              <a:rPr lang="sl-SI" i="1" dirty="0" smtClean="0"/>
              <a:t>prijaviti</a:t>
            </a:r>
            <a:r>
              <a:rPr lang="sl-SI" dirty="0" smtClean="0"/>
              <a:t> najkasneje v </a:t>
            </a:r>
            <a:r>
              <a:rPr lang="sl-SI" i="1" dirty="0" smtClean="0"/>
              <a:t>3 delovnih dneh </a:t>
            </a:r>
            <a:r>
              <a:rPr lang="sl-SI" dirty="0" smtClean="0"/>
              <a:t>po vročitvi odpovedi (poslovni razlog, nesposobnost).</a:t>
            </a:r>
          </a:p>
          <a:p>
            <a:pPr marL="0" indent="0" algn="just">
              <a:buNone/>
            </a:pPr>
            <a:endParaRPr lang="sl-SI" i="1" dirty="0"/>
          </a:p>
        </p:txBody>
      </p:sp>
    </p:spTree>
    <p:extLst>
      <p:ext uri="{BB962C8B-B14F-4D97-AF65-F5344CB8AC3E}">
        <p14:creationId xmlns:p14="http://schemas.microsoft.com/office/powerpoint/2010/main" val="9612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 marL="0" indent="0">
              <a:buNone/>
            </a:pPr>
            <a:r>
              <a:rPr lang="sl-SI" i="1" dirty="0" smtClean="0"/>
              <a:t>Brezposelni mlajši od 30 let </a:t>
            </a:r>
            <a:r>
              <a:rPr lang="sl-SI" dirty="0" smtClean="0"/>
              <a:t>pridobi pravico do nadomestila, če: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zavarovan vsaj 6 mesecev v zadnjih 24 mesecih</a:t>
            </a:r>
          </a:p>
          <a:p>
            <a:pPr marL="0" indent="0"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rejemanje nadomestila 2 meseca</a:t>
            </a:r>
          </a:p>
          <a:p>
            <a:pPr marL="0" indent="0">
              <a:buNone/>
            </a:pPr>
            <a:endParaRPr lang="sl-SI" sz="30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092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dirty="0" smtClean="0"/>
              <a:t>VIŠINA NADOMESTILA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Osnova: </a:t>
            </a:r>
          </a:p>
          <a:p>
            <a:pPr algn="just">
              <a:buFontTx/>
              <a:buChar char="-"/>
            </a:pPr>
            <a:r>
              <a:rPr lang="sl-SI" dirty="0" smtClean="0"/>
              <a:t>povprečje plač zadnjih 8 mesecev</a:t>
            </a:r>
          </a:p>
          <a:p>
            <a:pPr algn="just"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ri mladih (mlajši od 30 let) zadnjih 5 mesecev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Višina:</a:t>
            </a:r>
          </a:p>
          <a:p>
            <a:pPr algn="just"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rve 3 mesece 	   80% osnove</a:t>
            </a:r>
          </a:p>
          <a:p>
            <a:pPr algn="just"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aslednjih 9 mesecev 60% osnove</a:t>
            </a:r>
          </a:p>
          <a:p>
            <a:pPr algn="just">
              <a:buFontTx/>
              <a:buChar char="-"/>
            </a:pPr>
            <a:r>
              <a:rPr lang="sl-SI" dirty="0"/>
              <a:t>n</a:t>
            </a:r>
            <a:r>
              <a:rPr lang="sl-SI" dirty="0" smtClean="0"/>
              <a:t>ato 			    50% osnove</a:t>
            </a:r>
          </a:p>
          <a:p>
            <a:pPr marL="0" indent="0" algn="just">
              <a:buNone/>
            </a:pPr>
            <a:r>
              <a:rPr lang="sl-SI" dirty="0"/>
              <a:t>	</a:t>
            </a:r>
            <a:r>
              <a:rPr lang="sl-SI" dirty="0" smtClean="0"/>
              <a:t>	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251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/>
              <a:t>OMEJITEV VIŠINE NADOMESTILA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Minimalni znesek : 	350,00 EUR bruto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Maksimalni znesek:	892,50 EUR bruto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(pred uvedbo ZUJF </a:t>
            </a:r>
            <a:r>
              <a:rPr lang="sl-SI" dirty="0" err="1" smtClean="0"/>
              <a:t>max</a:t>
            </a:r>
            <a:r>
              <a:rPr lang="sl-SI" dirty="0" smtClean="0"/>
              <a:t>. 1.050,00 EUR)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5250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IZKORIŠČENOST ZAVAROVALNE DOBE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V primeru ponovnega uveljavljanja pravice do denarnega nadomestila, se ne všteva zavarovalna doba od katere je že bila odmerjena pravica do nadomestila in zavarovalna doba dosežena med prejemanjem nadomestila.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To </a:t>
            </a:r>
            <a:r>
              <a:rPr lang="sl-SI" i="1" dirty="0" smtClean="0"/>
              <a:t>ne velja </a:t>
            </a:r>
            <a:r>
              <a:rPr lang="sl-SI" dirty="0" smtClean="0"/>
              <a:t>za zavarovance </a:t>
            </a:r>
            <a:r>
              <a:rPr lang="sl-SI" i="1" dirty="0" smtClean="0"/>
              <a:t>stare 57 let ali 35 let zavarovalne dobe</a:t>
            </a:r>
            <a:r>
              <a:rPr lang="sl-SI" dirty="0" smtClean="0"/>
              <a:t>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656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dirty="0" smtClean="0"/>
              <a:t>NEIZKORIŠČENONADOMESTILO V CELOTI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Preostanek se lahko izkoristi, razen , če zavarovanec na novo pridobi pravico (bil zavarovan 9 mesecev).</a:t>
            </a:r>
          </a:p>
          <a:p>
            <a:pPr marL="0" indent="0" algn="just">
              <a:buNone/>
            </a:pPr>
            <a:endParaRPr lang="sl-SI" dirty="0"/>
          </a:p>
          <a:p>
            <a:pPr marL="0" indent="0" algn="just">
              <a:buNone/>
            </a:pPr>
            <a:r>
              <a:rPr lang="sl-SI" dirty="0" smtClean="0"/>
              <a:t>LAHKO se pisno odločiš, da boš izkoristil do konca preostanek predhodno odmerjenega nadomestila (čas, višina).</a:t>
            </a:r>
          </a:p>
          <a:p>
            <a:pPr marL="0" indent="0" algn="just">
              <a:buNone/>
            </a:pPr>
            <a:endParaRPr lang="sl-SI" dirty="0" smtClean="0"/>
          </a:p>
          <a:p>
            <a:pPr marL="0" indent="0" algn="just">
              <a:buNone/>
            </a:pPr>
            <a:r>
              <a:rPr lang="sl-SI" dirty="0" smtClean="0"/>
              <a:t>SEDAJ ENO ALI DRUGO, NE VEČ OBOJE!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0731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323</Words>
  <Application>Microsoft Office PowerPoint</Application>
  <PresentationFormat>Diaprojekcija na zaslonu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1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Barbi</dc:creator>
  <cp:lastModifiedBy>Barbi</cp:lastModifiedBy>
  <cp:revision>15</cp:revision>
  <dcterms:created xsi:type="dcterms:W3CDTF">2013-05-15T08:13:38Z</dcterms:created>
  <dcterms:modified xsi:type="dcterms:W3CDTF">2013-05-15T11:28:14Z</dcterms:modified>
</cp:coreProperties>
</file>