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6E73BF-6BF5-470E-A3B4-0AE81455E9F9}" v="37" dt="2023-11-14T13:49:21.7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g" userId="3b6815581ae6473d" providerId="LiveId" clId="{756E73BF-6BF5-470E-A3B4-0AE81455E9F9}"/>
    <pc:docChg chg="undo custSel addSld delSld modSld modMainMaster">
      <pc:chgData name="m g" userId="3b6815581ae6473d" providerId="LiveId" clId="{756E73BF-6BF5-470E-A3B4-0AE81455E9F9}" dt="2023-11-14T13:49:37.419" v="494" actId="1076"/>
      <pc:docMkLst>
        <pc:docMk/>
      </pc:docMkLst>
      <pc:sldChg chg="delSp modSp mod delDesignElem">
        <pc:chgData name="m g" userId="3b6815581ae6473d" providerId="LiveId" clId="{756E73BF-6BF5-470E-A3B4-0AE81455E9F9}" dt="2023-11-14T13:47:16.685" v="470" actId="27636"/>
        <pc:sldMkLst>
          <pc:docMk/>
          <pc:sldMk cId="4130003691" sldId="256"/>
        </pc:sldMkLst>
        <pc:spChg chg="mod">
          <ac:chgData name="m g" userId="3b6815581ae6473d" providerId="LiveId" clId="{756E73BF-6BF5-470E-A3B4-0AE81455E9F9}" dt="2023-11-14T13:47:11.070" v="450" actId="27636"/>
          <ac:spMkLst>
            <pc:docMk/>
            <pc:sldMk cId="4130003691" sldId="256"/>
            <ac:spMk id="2" creationId="{C4CD8E1D-B64A-352D-A9E0-4A37836016F2}"/>
          </ac:spMkLst>
        </pc:spChg>
        <pc:spChg chg="mod">
          <ac:chgData name="m g" userId="3b6815581ae6473d" providerId="LiveId" clId="{756E73BF-6BF5-470E-A3B4-0AE81455E9F9}" dt="2023-11-14T13:47:16.685" v="470" actId="27636"/>
          <ac:spMkLst>
            <pc:docMk/>
            <pc:sldMk cId="4130003691" sldId="256"/>
            <ac:spMk id="3" creationId="{000E26A3-7210-1107-5E82-608A76B87495}"/>
          </ac:spMkLst>
        </pc:spChg>
        <pc:spChg chg="del">
          <ac:chgData name="m g" userId="3b6815581ae6473d" providerId="LiveId" clId="{756E73BF-6BF5-470E-A3B4-0AE81455E9F9}" dt="2023-11-14T13:46:34.238" v="415"/>
          <ac:spMkLst>
            <pc:docMk/>
            <pc:sldMk cId="4130003691" sldId="256"/>
            <ac:spMk id="15" creationId="{9B8B49ED-6693-497D-8823-F50F891E8DBC}"/>
          </ac:spMkLst>
        </pc:spChg>
        <pc:spChg chg="del">
          <ac:chgData name="m g" userId="3b6815581ae6473d" providerId="LiveId" clId="{756E73BF-6BF5-470E-A3B4-0AE81455E9F9}" dt="2023-11-14T13:46:34.238" v="415"/>
          <ac:spMkLst>
            <pc:docMk/>
            <pc:sldMk cId="4130003691" sldId="256"/>
            <ac:spMk id="16" creationId="{8DCD3BD4-4F32-431E-A9C3-8D2DA60CD7D8}"/>
          </ac:spMkLst>
        </pc:spChg>
        <pc:spChg chg="del">
          <ac:chgData name="m g" userId="3b6815581ae6473d" providerId="LiveId" clId="{756E73BF-6BF5-470E-A3B4-0AE81455E9F9}" dt="2023-11-14T13:46:34.238" v="415"/>
          <ac:spMkLst>
            <pc:docMk/>
            <pc:sldMk cId="4130003691" sldId="256"/>
            <ac:spMk id="17" creationId="{336AAC24-A98C-465E-AFEE-69D698E77330}"/>
          </ac:spMkLst>
        </pc:spChg>
      </pc:sldChg>
      <pc:sldChg chg="addSp modSp mod">
        <pc:chgData name="m g" userId="3b6815581ae6473d" providerId="LiveId" clId="{756E73BF-6BF5-470E-A3B4-0AE81455E9F9}" dt="2023-11-14T13:48:54.110" v="484" actId="1076"/>
        <pc:sldMkLst>
          <pc:docMk/>
          <pc:sldMk cId="859506254" sldId="257"/>
        </pc:sldMkLst>
        <pc:spChg chg="mod">
          <ac:chgData name="m g" userId="3b6815581ae6473d" providerId="LiveId" clId="{756E73BF-6BF5-470E-A3B4-0AE81455E9F9}" dt="2023-11-14T13:47:16.386" v="469"/>
          <ac:spMkLst>
            <pc:docMk/>
            <pc:sldMk cId="859506254" sldId="257"/>
            <ac:spMk id="2" creationId="{4359EC76-77D0-169C-EDA9-76D8A17D6A89}"/>
          </ac:spMkLst>
        </pc:spChg>
        <pc:spChg chg="mod">
          <ac:chgData name="m g" userId="3b6815581ae6473d" providerId="LiveId" clId="{756E73BF-6BF5-470E-A3B4-0AE81455E9F9}" dt="2023-11-14T13:47:17.186" v="471" actId="27636"/>
          <ac:spMkLst>
            <pc:docMk/>
            <pc:sldMk cId="859506254" sldId="257"/>
            <ac:spMk id="3" creationId="{0E02591C-4648-5461-6FF4-F5477AB3CD6A}"/>
          </ac:spMkLst>
        </pc:spChg>
        <pc:picChg chg="add mod">
          <ac:chgData name="m g" userId="3b6815581ae6473d" providerId="LiveId" clId="{756E73BF-6BF5-470E-A3B4-0AE81455E9F9}" dt="2023-11-14T13:48:54.110" v="484" actId="1076"/>
          <ac:picMkLst>
            <pc:docMk/>
            <pc:sldMk cId="859506254" sldId="257"/>
            <ac:picMk id="4" creationId="{56497581-47AE-A8FD-8EF4-EEC791BBA519}"/>
          </ac:picMkLst>
        </pc:picChg>
      </pc:sldChg>
      <pc:sldChg chg="addSp modSp mod">
        <pc:chgData name="m g" userId="3b6815581ae6473d" providerId="LiveId" clId="{756E73BF-6BF5-470E-A3B4-0AE81455E9F9}" dt="2023-11-14T13:49:07.165" v="486" actId="1076"/>
        <pc:sldMkLst>
          <pc:docMk/>
          <pc:sldMk cId="3439785099" sldId="258"/>
        </pc:sldMkLst>
        <pc:spChg chg="mod">
          <ac:chgData name="m g" userId="3b6815581ae6473d" providerId="LiveId" clId="{756E73BF-6BF5-470E-A3B4-0AE81455E9F9}" dt="2023-11-14T13:47:16.386" v="469"/>
          <ac:spMkLst>
            <pc:docMk/>
            <pc:sldMk cId="3439785099" sldId="258"/>
            <ac:spMk id="2" creationId="{CCFB85DF-E94D-8090-E564-5E0F3A96F966}"/>
          </ac:spMkLst>
        </pc:spChg>
        <pc:picChg chg="mod">
          <ac:chgData name="m g" userId="3b6815581ae6473d" providerId="LiveId" clId="{756E73BF-6BF5-470E-A3B4-0AE81455E9F9}" dt="2023-11-14T13:47:16.386" v="469"/>
          <ac:picMkLst>
            <pc:docMk/>
            <pc:sldMk cId="3439785099" sldId="258"/>
            <ac:picMk id="5" creationId="{8418C330-9896-68F0-6C97-1F3392CDE453}"/>
          </ac:picMkLst>
        </pc:picChg>
        <pc:picChg chg="add mod">
          <ac:chgData name="m g" userId="3b6815581ae6473d" providerId="LiveId" clId="{756E73BF-6BF5-470E-A3B4-0AE81455E9F9}" dt="2023-11-14T13:49:07.165" v="486" actId="1076"/>
          <ac:picMkLst>
            <pc:docMk/>
            <pc:sldMk cId="3439785099" sldId="258"/>
            <ac:picMk id="6" creationId="{DF2E5F3B-E10B-76F7-C87B-357E47E05BCF}"/>
          </ac:picMkLst>
        </pc:picChg>
      </pc:sldChg>
      <pc:sldChg chg="modSp new mod">
        <pc:chgData name="m g" userId="3b6815581ae6473d" providerId="LiveId" clId="{756E73BF-6BF5-470E-A3B4-0AE81455E9F9}" dt="2023-11-14T13:47:17.186" v="472" actId="27636"/>
        <pc:sldMkLst>
          <pc:docMk/>
          <pc:sldMk cId="3913152013" sldId="259"/>
        </pc:sldMkLst>
        <pc:spChg chg="mod">
          <ac:chgData name="m g" userId="3b6815581ae6473d" providerId="LiveId" clId="{756E73BF-6BF5-470E-A3B4-0AE81455E9F9}" dt="2023-11-14T13:47:16.386" v="469"/>
          <ac:spMkLst>
            <pc:docMk/>
            <pc:sldMk cId="3913152013" sldId="259"/>
            <ac:spMk id="2" creationId="{048FF4DC-B730-66CA-CDA3-5004B11DDA7E}"/>
          </ac:spMkLst>
        </pc:spChg>
        <pc:spChg chg="mod">
          <ac:chgData name="m g" userId="3b6815581ae6473d" providerId="LiveId" clId="{756E73BF-6BF5-470E-A3B4-0AE81455E9F9}" dt="2023-11-14T13:47:17.186" v="472" actId="27636"/>
          <ac:spMkLst>
            <pc:docMk/>
            <pc:sldMk cId="3913152013" sldId="259"/>
            <ac:spMk id="3" creationId="{B3863C33-B69F-BD12-298F-D70C2EAB5F17}"/>
          </ac:spMkLst>
        </pc:spChg>
      </pc:sldChg>
      <pc:sldChg chg="addSp delSp modSp new mod">
        <pc:chgData name="m g" userId="3b6815581ae6473d" providerId="LiveId" clId="{756E73BF-6BF5-470E-A3B4-0AE81455E9F9}" dt="2023-11-14T13:47:17.217" v="473" actId="27636"/>
        <pc:sldMkLst>
          <pc:docMk/>
          <pc:sldMk cId="1340662721" sldId="260"/>
        </pc:sldMkLst>
        <pc:spChg chg="mod">
          <ac:chgData name="m g" userId="3b6815581ae6473d" providerId="LiveId" clId="{756E73BF-6BF5-470E-A3B4-0AE81455E9F9}" dt="2023-11-14T13:47:16.386" v="469"/>
          <ac:spMkLst>
            <pc:docMk/>
            <pc:sldMk cId="1340662721" sldId="260"/>
            <ac:spMk id="2" creationId="{EC03E10C-C546-BDE6-BB1F-B9F97D022C92}"/>
          </ac:spMkLst>
        </pc:spChg>
        <pc:spChg chg="add del mod">
          <ac:chgData name="m g" userId="3b6815581ae6473d" providerId="LiveId" clId="{756E73BF-6BF5-470E-A3B4-0AE81455E9F9}" dt="2023-11-14T13:47:17.217" v="473" actId="27636"/>
          <ac:spMkLst>
            <pc:docMk/>
            <pc:sldMk cId="1340662721" sldId="260"/>
            <ac:spMk id="3" creationId="{261C6E01-F4D1-2485-56D2-36069688F4CE}"/>
          </ac:spMkLst>
        </pc:spChg>
        <pc:spChg chg="add del mod">
          <ac:chgData name="m g" userId="3b6815581ae6473d" providerId="LiveId" clId="{756E73BF-6BF5-470E-A3B4-0AE81455E9F9}" dt="2023-11-14T13:20:45.088" v="110"/>
          <ac:spMkLst>
            <pc:docMk/>
            <pc:sldMk cId="1340662721" sldId="260"/>
            <ac:spMk id="4" creationId="{9E849828-A04E-4968-3A53-D0805F577C9D}"/>
          </ac:spMkLst>
        </pc:spChg>
      </pc:sldChg>
      <pc:sldChg chg="addSp delSp modSp new mod">
        <pc:chgData name="m g" userId="3b6815581ae6473d" providerId="LiveId" clId="{756E73BF-6BF5-470E-A3B4-0AE81455E9F9}" dt="2023-11-14T13:47:17.249" v="474" actId="27636"/>
        <pc:sldMkLst>
          <pc:docMk/>
          <pc:sldMk cId="3144982178" sldId="261"/>
        </pc:sldMkLst>
        <pc:spChg chg="add del mod">
          <ac:chgData name="m g" userId="3b6815581ae6473d" providerId="LiveId" clId="{756E73BF-6BF5-470E-A3B4-0AE81455E9F9}" dt="2023-11-14T13:47:16.386" v="469"/>
          <ac:spMkLst>
            <pc:docMk/>
            <pc:sldMk cId="3144982178" sldId="261"/>
            <ac:spMk id="2" creationId="{24F72D99-D9FF-01F5-9D91-746F2F053369}"/>
          </ac:spMkLst>
        </pc:spChg>
        <pc:spChg chg="mod">
          <ac:chgData name="m g" userId="3b6815581ae6473d" providerId="LiveId" clId="{756E73BF-6BF5-470E-A3B4-0AE81455E9F9}" dt="2023-11-14T13:47:17.249" v="474" actId="27636"/>
          <ac:spMkLst>
            <pc:docMk/>
            <pc:sldMk cId="3144982178" sldId="261"/>
            <ac:spMk id="3" creationId="{066EB10C-BD00-A167-372A-0ABF5F5DD322}"/>
          </ac:spMkLst>
        </pc:spChg>
        <pc:spChg chg="add del mod">
          <ac:chgData name="m g" userId="3b6815581ae6473d" providerId="LiveId" clId="{756E73BF-6BF5-470E-A3B4-0AE81455E9F9}" dt="2023-11-14T13:23:48.003" v="125"/>
          <ac:spMkLst>
            <pc:docMk/>
            <pc:sldMk cId="3144982178" sldId="261"/>
            <ac:spMk id="4" creationId="{B3D44327-B32E-B890-388B-4AA52645E86A}"/>
          </ac:spMkLst>
        </pc:spChg>
      </pc:sldChg>
      <pc:sldChg chg="addSp delSp modSp new mod">
        <pc:chgData name="m g" userId="3b6815581ae6473d" providerId="LiveId" clId="{756E73BF-6BF5-470E-A3B4-0AE81455E9F9}" dt="2023-11-14T13:47:54.615" v="477" actId="1076"/>
        <pc:sldMkLst>
          <pc:docMk/>
          <pc:sldMk cId="2746506932" sldId="262"/>
        </pc:sldMkLst>
        <pc:spChg chg="add del mod">
          <ac:chgData name="m g" userId="3b6815581ae6473d" providerId="LiveId" clId="{756E73BF-6BF5-470E-A3B4-0AE81455E9F9}" dt="2023-11-14T13:47:16.386" v="469"/>
          <ac:spMkLst>
            <pc:docMk/>
            <pc:sldMk cId="2746506932" sldId="262"/>
            <ac:spMk id="2" creationId="{8A159453-C74B-A03E-8082-C840963DE395}"/>
          </ac:spMkLst>
        </pc:spChg>
        <pc:spChg chg="del mod">
          <ac:chgData name="m g" userId="3b6815581ae6473d" providerId="LiveId" clId="{756E73BF-6BF5-470E-A3B4-0AE81455E9F9}" dt="2023-11-14T13:27:33.402" v="161" actId="22"/>
          <ac:spMkLst>
            <pc:docMk/>
            <pc:sldMk cId="2746506932" sldId="262"/>
            <ac:spMk id="3" creationId="{73399724-8CA0-B875-E309-E8FCF469F6D4}"/>
          </ac:spMkLst>
        </pc:spChg>
        <pc:spChg chg="add del mod">
          <ac:chgData name="m g" userId="3b6815581ae6473d" providerId="LiveId" clId="{756E73BF-6BF5-470E-A3B4-0AE81455E9F9}" dt="2023-11-14T13:26:55.655" v="157"/>
          <ac:spMkLst>
            <pc:docMk/>
            <pc:sldMk cId="2746506932" sldId="262"/>
            <ac:spMk id="4" creationId="{94DFD403-58DC-1711-233D-E0AF78027E86}"/>
          </ac:spMkLst>
        </pc:spChg>
        <pc:spChg chg="add mod">
          <ac:chgData name="m g" userId="3b6815581ae6473d" providerId="LiveId" clId="{756E73BF-6BF5-470E-A3B4-0AE81455E9F9}" dt="2023-11-14T13:47:51.405" v="476" actId="1076"/>
          <ac:spMkLst>
            <pc:docMk/>
            <pc:sldMk cId="2746506932" sldId="262"/>
            <ac:spMk id="8" creationId="{609AC6B6-0425-B685-F821-08DC962005D5}"/>
          </ac:spMkLst>
        </pc:spChg>
        <pc:picChg chg="add mod ord">
          <ac:chgData name="m g" userId="3b6815581ae6473d" providerId="LiveId" clId="{756E73BF-6BF5-470E-A3B4-0AE81455E9F9}" dt="2023-11-14T13:47:54.615" v="477" actId="1076"/>
          <ac:picMkLst>
            <pc:docMk/>
            <pc:sldMk cId="2746506932" sldId="262"/>
            <ac:picMk id="6" creationId="{C2F73832-B744-B301-6B39-75FE82742566}"/>
          </ac:picMkLst>
        </pc:picChg>
      </pc:sldChg>
      <pc:sldChg chg="addSp modSp new mod">
        <pc:chgData name="m g" userId="3b6815581ae6473d" providerId="LiveId" clId="{756E73BF-6BF5-470E-A3B4-0AE81455E9F9}" dt="2023-11-14T13:49:17.095" v="488" actId="1076"/>
        <pc:sldMkLst>
          <pc:docMk/>
          <pc:sldMk cId="2104034605" sldId="263"/>
        </pc:sldMkLst>
        <pc:spChg chg="mod">
          <ac:chgData name="m g" userId="3b6815581ae6473d" providerId="LiveId" clId="{756E73BF-6BF5-470E-A3B4-0AE81455E9F9}" dt="2023-11-14T13:47:16.386" v="469"/>
          <ac:spMkLst>
            <pc:docMk/>
            <pc:sldMk cId="2104034605" sldId="263"/>
            <ac:spMk id="2" creationId="{67496A6B-3803-5167-1961-9A33518A18C8}"/>
          </ac:spMkLst>
        </pc:spChg>
        <pc:spChg chg="mod">
          <ac:chgData name="m g" userId="3b6815581ae6473d" providerId="LiveId" clId="{756E73BF-6BF5-470E-A3B4-0AE81455E9F9}" dt="2023-11-14T13:48:08.051" v="481" actId="20577"/>
          <ac:spMkLst>
            <pc:docMk/>
            <pc:sldMk cId="2104034605" sldId="263"/>
            <ac:spMk id="3" creationId="{E6E88321-9DD8-020B-47FD-C3ECFC541AC9}"/>
          </ac:spMkLst>
        </pc:spChg>
        <pc:picChg chg="add mod">
          <ac:chgData name="m g" userId="3b6815581ae6473d" providerId="LiveId" clId="{756E73BF-6BF5-470E-A3B4-0AE81455E9F9}" dt="2023-11-14T13:49:17.095" v="488" actId="1076"/>
          <ac:picMkLst>
            <pc:docMk/>
            <pc:sldMk cId="2104034605" sldId="263"/>
            <ac:picMk id="4" creationId="{31D7C398-40C1-CC10-0C5D-2B2118C3470B}"/>
          </ac:picMkLst>
        </pc:picChg>
      </pc:sldChg>
      <pc:sldChg chg="addSp modSp new mod">
        <pc:chgData name="m g" userId="3b6815581ae6473d" providerId="LiveId" clId="{756E73BF-6BF5-470E-A3B4-0AE81455E9F9}" dt="2023-11-14T13:49:37.419" v="494" actId="1076"/>
        <pc:sldMkLst>
          <pc:docMk/>
          <pc:sldMk cId="225802191" sldId="264"/>
        </pc:sldMkLst>
        <pc:spChg chg="mod">
          <ac:chgData name="m g" userId="3b6815581ae6473d" providerId="LiveId" clId="{756E73BF-6BF5-470E-A3B4-0AE81455E9F9}" dt="2023-11-14T13:49:31.970" v="492" actId="1076"/>
          <ac:spMkLst>
            <pc:docMk/>
            <pc:sldMk cId="225802191" sldId="264"/>
            <ac:spMk id="2" creationId="{9A17A1E7-EEAC-58D5-F8C9-6D6D027AF22A}"/>
          </ac:spMkLst>
        </pc:spChg>
        <pc:spChg chg="mod">
          <ac:chgData name="m g" userId="3b6815581ae6473d" providerId="LiveId" clId="{756E73BF-6BF5-470E-A3B4-0AE81455E9F9}" dt="2023-11-14T13:49:35.169" v="493" actId="1076"/>
          <ac:spMkLst>
            <pc:docMk/>
            <pc:sldMk cId="225802191" sldId="264"/>
            <ac:spMk id="3" creationId="{9AAC8DEE-C27D-9E10-7F31-2136F9C1F24E}"/>
          </ac:spMkLst>
        </pc:spChg>
        <pc:picChg chg="add mod">
          <ac:chgData name="m g" userId="3b6815581ae6473d" providerId="LiveId" clId="{756E73BF-6BF5-470E-A3B4-0AE81455E9F9}" dt="2023-11-14T13:49:37.419" v="494" actId="1076"/>
          <ac:picMkLst>
            <pc:docMk/>
            <pc:sldMk cId="225802191" sldId="264"/>
            <ac:picMk id="4" creationId="{5EEF37DE-C31B-4DE7-1A51-35A7103DA7C7}"/>
          </ac:picMkLst>
        </pc:picChg>
      </pc:sldChg>
      <pc:sldChg chg="new del">
        <pc:chgData name="m g" userId="3b6815581ae6473d" providerId="LiveId" clId="{756E73BF-6BF5-470E-A3B4-0AE81455E9F9}" dt="2023-11-14T13:36:58.164" v="310" actId="680"/>
        <pc:sldMkLst>
          <pc:docMk/>
          <pc:sldMk cId="2932645356" sldId="264"/>
        </pc:sldMkLst>
      </pc:sldChg>
      <pc:sldChg chg="new del">
        <pc:chgData name="m g" userId="3b6815581ae6473d" providerId="LiveId" clId="{756E73BF-6BF5-470E-A3B4-0AE81455E9F9}" dt="2023-11-14T13:37:02.018" v="312" actId="680"/>
        <pc:sldMkLst>
          <pc:docMk/>
          <pc:sldMk cId="3167750233" sldId="264"/>
        </pc:sldMkLst>
      </pc:sldChg>
      <pc:sldMasterChg chg="modSldLayout">
        <pc:chgData name="m g" userId="3b6815581ae6473d" providerId="LiveId" clId="{756E73BF-6BF5-470E-A3B4-0AE81455E9F9}" dt="2023-11-14T13:46:40.076" v="423"/>
        <pc:sldMasterMkLst>
          <pc:docMk/>
          <pc:sldMasterMk cId="379163483" sldId="2147483672"/>
        </pc:sldMasterMkLst>
        <pc:sldLayoutChg chg="delSp">
          <pc:chgData name="m g" userId="3b6815581ae6473d" providerId="LiveId" clId="{756E73BF-6BF5-470E-A3B4-0AE81455E9F9}" dt="2023-11-14T13:46:40.076" v="423"/>
          <pc:sldLayoutMkLst>
            <pc:docMk/>
            <pc:sldMasterMk cId="379163483" sldId="2147483672"/>
            <pc:sldLayoutMk cId="1736536919" sldId="2147483690"/>
          </pc:sldLayoutMkLst>
          <pc:cxnChg chg="del">
            <ac:chgData name="m g" userId="3b6815581ae6473d" providerId="LiveId" clId="{756E73BF-6BF5-470E-A3B4-0AE81455E9F9}" dt="2023-11-14T13:46:40.076" v="423"/>
            <ac:cxnSpMkLst>
              <pc:docMk/>
              <pc:sldMasterMk cId="379163483" sldId="2147483672"/>
              <pc:sldLayoutMk cId="1736536919" sldId="2147483690"/>
              <ac:cxnSpMk id="33" creationId="{00000000-0000-0000-0000-000000000000}"/>
            </ac:cxnSpMkLst>
          </pc:cxn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sl-SI"/>
              <a:t>Kliknite, če želite urediti slog naslova matrice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endParaRPr lang="en-US" dirty="0"/>
          </a:p>
        </p:txBody>
      </p:sp>
      <p:sp>
        <p:nvSpPr>
          <p:cNvPr id="4" name="Date Placeholder 3"/>
          <p:cNvSpPr>
            <a:spLocks noGrp="1"/>
          </p:cNvSpPr>
          <p:nvPr>
            <p:ph type="dt" sz="half" idx="10"/>
          </p:nvPr>
        </p:nvSpPr>
        <p:spPr/>
        <p:txBody>
          <a:bodyPr/>
          <a:lstStyle/>
          <a:p>
            <a:fld id="{4689527C-10C4-4DF1-970A-C724C245E7B0}" type="datetimeFigureOut">
              <a:rPr lang="sl-SI" smtClean="0"/>
              <a:t>14. 11. 2023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E69ED4EB-6888-41F1-94C5-C74B916B03FA}" type="slidenum">
              <a:rPr lang="sl-SI" smtClean="0"/>
              <a:t>‹#›</a:t>
            </a:fld>
            <a:endParaRPr lang="sl-SI"/>
          </a:p>
        </p:txBody>
      </p:sp>
    </p:spTree>
    <p:extLst>
      <p:ext uri="{BB962C8B-B14F-4D97-AF65-F5344CB8AC3E}">
        <p14:creationId xmlns:p14="http://schemas.microsoft.com/office/powerpoint/2010/main" val="4254640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4689527C-10C4-4DF1-970A-C724C245E7B0}" type="datetimeFigureOut">
              <a:rPr lang="sl-SI" smtClean="0"/>
              <a:t>14. 11. 2023</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E69ED4EB-6888-41F1-94C5-C74B916B03FA}" type="slidenum">
              <a:rPr lang="sl-SI" smtClean="0"/>
              <a:t>‹#›</a:t>
            </a:fld>
            <a:endParaRPr lang="sl-SI"/>
          </a:p>
        </p:txBody>
      </p:sp>
    </p:spTree>
    <p:extLst>
      <p:ext uri="{BB962C8B-B14F-4D97-AF65-F5344CB8AC3E}">
        <p14:creationId xmlns:p14="http://schemas.microsoft.com/office/powerpoint/2010/main" val="777792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sl-SI"/>
              <a:t>Kliknite, če želite urediti slog naslova matrice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4689527C-10C4-4DF1-970A-C724C245E7B0}" type="datetimeFigureOut">
              <a:rPr lang="sl-SI" smtClean="0"/>
              <a:t>14. 11. 2023</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E69ED4EB-6888-41F1-94C5-C74B916B03FA}" type="slidenum">
              <a:rPr lang="sl-SI" smtClean="0"/>
              <a:t>‹#›</a:t>
            </a:fld>
            <a:endParaRPr lang="sl-SI"/>
          </a:p>
        </p:txBody>
      </p:sp>
    </p:spTree>
    <p:extLst>
      <p:ext uri="{BB962C8B-B14F-4D97-AF65-F5344CB8AC3E}">
        <p14:creationId xmlns:p14="http://schemas.microsoft.com/office/powerpoint/2010/main" val="340374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sl-SI"/>
              <a:t>Kliknite, če želite urediti slog naslova matrice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4689527C-10C4-4DF1-970A-C724C245E7B0}" type="datetimeFigureOut">
              <a:rPr lang="sl-SI" smtClean="0"/>
              <a:t>14. 11. 2023</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E69ED4EB-6888-41F1-94C5-C74B916B03FA}" type="slidenum">
              <a:rPr lang="sl-SI" smtClean="0"/>
              <a:t>‹#›</a:t>
            </a:fld>
            <a:endParaRPr lang="sl-SI"/>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91085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sl-SI"/>
              <a:t>Kliknite, če želite urediti slog naslova matrice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4689527C-10C4-4DF1-970A-C724C245E7B0}" type="datetimeFigureOut">
              <a:rPr lang="sl-SI" smtClean="0"/>
              <a:t>14. 11. 2023</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E69ED4EB-6888-41F1-94C5-C74B916B03FA}" type="slidenum">
              <a:rPr lang="sl-SI" smtClean="0"/>
              <a:t>‹#›</a:t>
            </a:fld>
            <a:endParaRPr lang="sl-SI"/>
          </a:p>
        </p:txBody>
      </p:sp>
    </p:spTree>
    <p:extLst>
      <p:ext uri="{BB962C8B-B14F-4D97-AF65-F5344CB8AC3E}">
        <p14:creationId xmlns:p14="http://schemas.microsoft.com/office/powerpoint/2010/main" val="2260502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olpec">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sl-SI"/>
              <a:t>Kliknite, če želite urediti slog naslova matrice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3" name="Date Placeholder 2"/>
          <p:cNvSpPr>
            <a:spLocks noGrp="1"/>
          </p:cNvSpPr>
          <p:nvPr>
            <p:ph type="dt" sz="half" idx="10"/>
          </p:nvPr>
        </p:nvSpPr>
        <p:spPr/>
        <p:txBody>
          <a:bodyPr/>
          <a:lstStyle/>
          <a:p>
            <a:fld id="{4689527C-10C4-4DF1-970A-C724C245E7B0}" type="datetimeFigureOut">
              <a:rPr lang="sl-SI" smtClean="0"/>
              <a:t>14. 11. 2023</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E69ED4EB-6888-41F1-94C5-C74B916B03FA}" type="slidenum">
              <a:rPr lang="sl-SI" smtClean="0"/>
              <a:t>‹#›</a:t>
            </a:fld>
            <a:endParaRPr lang="sl-SI"/>
          </a:p>
        </p:txBody>
      </p:sp>
    </p:spTree>
    <p:extLst>
      <p:ext uri="{BB962C8B-B14F-4D97-AF65-F5344CB8AC3E}">
        <p14:creationId xmlns:p14="http://schemas.microsoft.com/office/powerpoint/2010/main" val="23863771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olpec s tremi slikami">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sl-SI"/>
              <a:t>Kliknite, če želite urediti slog naslova matrice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3" name="Date Placeholder 2"/>
          <p:cNvSpPr>
            <a:spLocks noGrp="1"/>
          </p:cNvSpPr>
          <p:nvPr>
            <p:ph type="dt" sz="half" idx="10"/>
          </p:nvPr>
        </p:nvSpPr>
        <p:spPr/>
        <p:txBody>
          <a:bodyPr/>
          <a:lstStyle/>
          <a:p>
            <a:fld id="{4689527C-10C4-4DF1-970A-C724C245E7B0}" type="datetimeFigureOut">
              <a:rPr lang="sl-SI" smtClean="0"/>
              <a:t>14. 11. 2023</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E69ED4EB-6888-41F1-94C5-C74B916B03FA}" type="slidenum">
              <a:rPr lang="sl-SI" smtClean="0"/>
              <a:t>‹#›</a:t>
            </a:fld>
            <a:endParaRPr lang="sl-SI"/>
          </a:p>
        </p:txBody>
      </p:sp>
    </p:spTree>
    <p:extLst>
      <p:ext uri="{BB962C8B-B14F-4D97-AF65-F5344CB8AC3E}">
        <p14:creationId xmlns:p14="http://schemas.microsoft.com/office/powerpoint/2010/main" val="1719124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l-SI"/>
              <a:t>Kliknite, če želite urediti slog naslova matrice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4689527C-10C4-4DF1-970A-C724C245E7B0}" type="datetimeFigureOut">
              <a:rPr lang="sl-SI" smtClean="0"/>
              <a:t>14. 11. 2023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E69ED4EB-6888-41F1-94C5-C74B916B03FA}" type="slidenum">
              <a:rPr lang="sl-SI" smtClean="0"/>
              <a:t>‹#›</a:t>
            </a:fld>
            <a:endParaRPr lang="sl-SI"/>
          </a:p>
        </p:txBody>
      </p:sp>
    </p:spTree>
    <p:extLst>
      <p:ext uri="{BB962C8B-B14F-4D97-AF65-F5344CB8AC3E}">
        <p14:creationId xmlns:p14="http://schemas.microsoft.com/office/powerpoint/2010/main" val="3472218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sl-SI"/>
              <a:t>Kliknite, če želite urediti slog naslova matrice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4689527C-10C4-4DF1-970A-C724C245E7B0}" type="datetimeFigureOut">
              <a:rPr lang="sl-SI" smtClean="0"/>
              <a:t>14. 11. 2023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E69ED4EB-6888-41F1-94C5-C74B916B03FA}" type="slidenum">
              <a:rPr lang="sl-SI" smtClean="0"/>
              <a:t>‹#›</a:t>
            </a:fld>
            <a:endParaRPr lang="sl-SI"/>
          </a:p>
        </p:txBody>
      </p:sp>
    </p:spTree>
    <p:extLst>
      <p:ext uri="{BB962C8B-B14F-4D97-AF65-F5344CB8AC3E}">
        <p14:creationId xmlns:p14="http://schemas.microsoft.com/office/powerpoint/2010/main" val="34890295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4689527C-10C4-4DF1-970A-C724C245E7B0}" type="datetimeFigureOut">
              <a:rPr lang="sl-SI" smtClean="0"/>
              <a:t>14. 11. 2023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E69ED4EB-6888-41F1-94C5-C74B916B03FA}" type="slidenum">
              <a:rPr lang="sl-SI" smtClean="0"/>
              <a:t>‹#›</a:t>
            </a:fld>
            <a:endParaRPr lang="sl-SI"/>
          </a:p>
        </p:txBody>
      </p:sp>
    </p:spTree>
    <p:extLst>
      <p:ext uri="{BB962C8B-B14F-4D97-AF65-F5344CB8AC3E}">
        <p14:creationId xmlns:p14="http://schemas.microsoft.com/office/powerpoint/2010/main" val="4222665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l-SI"/>
              <a:t>Kliknite, če želite urediti slog naslova matrice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4689527C-10C4-4DF1-970A-C724C245E7B0}" type="datetimeFigureOut">
              <a:rPr lang="sl-SI" smtClean="0"/>
              <a:t>14. 11. 2023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E69ED4EB-6888-41F1-94C5-C74B916B03FA}" type="slidenum">
              <a:rPr lang="sl-SI" smtClean="0"/>
              <a:t>‹#›</a:t>
            </a:fld>
            <a:endParaRPr lang="sl-SI"/>
          </a:p>
        </p:txBody>
      </p:sp>
    </p:spTree>
    <p:extLst>
      <p:ext uri="{BB962C8B-B14F-4D97-AF65-F5344CB8AC3E}">
        <p14:creationId xmlns:p14="http://schemas.microsoft.com/office/powerpoint/2010/main" val="4079298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sl-SI"/>
              <a:t>Kliknite, če želite urediti slog naslova matrice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4689527C-10C4-4DF1-970A-C724C245E7B0}" type="datetimeFigureOut">
              <a:rPr lang="sl-SI" smtClean="0"/>
              <a:t>14. 11. 2023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E69ED4EB-6888-41F1-94C5-C74B916B03FA}" type="slidenum">
              <a:rPr lang="sl-SI" smtClean="0"/>
              <a:t>‹#›</a:t>
            </a:fld>
            <a:endParaRPr lang="sl-SI"/>
          </a:p>
        </p:txBody>
      </p:sp>
    </p:spTree>
    <p:extLst>
      <p:ext uri="{BB962C8B-B14F-4D97-AF65-F5344CB8AC3E}">
        <p14:creationId xmlns:p14="http://schemas.microsoft.com/office/powerpoint/2010/main" val="1591319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sl-SI"/>
              <a:t>Kliknite, če želite urediti slog naslova matrice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4689527C-10C4-4DF1-970A-C724C245E7B0}" type="datetimeFigureOut">
              <a:rPr lang="sl-SI" smtClean="0"/>
              <a:t>14. 11. 2023</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E69ED4EB-6888-41F1-94C5-C74B916B03FA}" type="slidenum">
              <a:rPr lang="sl-SI" smtClean="0"/>
              <a:t>‹#›</a:t>
            </a:fld>
            <a:endParaRPr lang="sl-SI"/>
          </a:p>
        </p:txBody>
      </p:sp>
    </p:spTree>
    <p:extLst>
      <p:ext uri="{BB962C8B-B14F-4D97-AF65-F5344CB8AC3E}">
        <p14:creationId xmlns:p14="http://schemas.microsoft.com/office/powerpoint/2010/main" val="721145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sl-SI"/>
              <a:t>Kliknite, če želite urediti slog naslova matrice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12" name="Content Placeholder 3"/>
          <p:cNvSpPr>
            <a:spLocks noGrp="1"/>
          </p:cNvSpPr>
          <p:nvPr>
            <p:ph sz="quarter" idx="13"/>
          </p:nvPr>
        </p:nvSpPr>
        <p:spPr>
          <a:xfrm>
            <a:off x="913774" y="3051012"/>
            <a:ext cx="5106027" cy="2740187"/>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13" name="Content Placeholder 5"/>
          <p:cNvSpPr>
            <a:spLocks noGrp="1"/>
          </p:cNvSpPr>
          <p:nvPr>
            <p:ph sz="quarter" idx="14"/>
          </p:nvPr>
        </p:nvSpPr>
        <p:spPr>
          <a:xfrm>
            <a:off x="6172200" y="3051012"/>
            <a:ext cx="5105401" cy="2740187"/>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4689527C-10C4-4DF1-970A-C724C245E7B0}" type="datetimeFigureOut">
              <a:rPr lang="sl-SI" smtClean="0"/>
              <a:t>14. 11. 2023</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E69ED4EB-6888-41F1-94C5-C74B916B03FA}" type="slidenum">
              <a:rPr lang="sl-SI" smtClean="0"/>
              <a:t>‹#›</a:t>
            </a:fld>
            <a:endParaRPr lang="sl-SI"/>
          </a:p>
        </p:txBody>
      </p:sp>
    </p:spTree>
    <p:extLst>
      <p:ext uri="{BB962C8B-B14F-4D97-AF65-F5344CB8AC3E}">
        <p14:creationId xmlns:p14="http://schemas.microsoft.com/office/powerpoint/2010/main" val="143010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Date Placeholder 2"/>
          <p:cNvSpPr>
            <a:spLocks noGrp="1"/>
          </p:cNvSpPr>
          <p:nvPr>
            <p:ph type="dt" sz="half" idx="10"/>
          </p:nvPr>
        </p:nvSpPr>
        <p:spPr/>
        <p:txBody>
          <a:bodyPr/>
          <a:lstStyle/>
          <a:p>
            <a:fld id="{4689527C-10C4-4DF1-970A-C724C245E7B0}" type="datetimeFigureOut">
              <a:rPr lang="sl-SI" smtClean="0"/>
              <a:t>14. 11. 2023</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E69ED4EB-6888-41F1-94C5-C74B916B03FA}" type="slidenum">
              <a:rPr lang="sl-SI" smtClean="0"/>
              <a:t>‹#›</a:t>
            </a:fld>
            <a:endParaRPr lang="sl-SI"/>
          </a:p>
        </p:txBody>
      </p:sp>
    </p:spTree>
    <p:extLst>
      <p:ext uri="{BB962C8B-B14F-4D97-AF65-F5344CB8AC3E}">
        <p14:creationId xmlns:p14="http://schemas.microsoft.com/office/powerpoint/2010/main" val="3154388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689527C-10C4-4DF1-970A-C724C245E7B0}" type="datetimeFigureOut">
              <a:rPr lang="sl-SI" smtClean="0"/>
              <a:t>14. 11. 2023</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E69ED4EB-6888-41F1-94C5-C74B916B03FA}" type="slidenum">
              <a:rPr lang="sl-SI" smtClean="0"/>
              <a:t>‹#›</a:t>
            </a:fld>
            <a:endParaRPr lang="sl-SI"/>
          </a:p>
        </p:txBody>
      </p:sp>
    </p:spTree>
    <p:extLst>
      <p:ext uri="{BB962C8B-B14F-4D97-AF65-F5344CB8AC3E}">
        <p14:creationId xmlns:p14="http://schemas.microsoft.com/office/powerpoint/2010/main" val="3010036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sl-SI"/>
              <a:t>Kliknite, če želite urediti slog naslova matrice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4689527C-10C4-4DF1-970A-C724C245E7B0}" type="datetimeFigureOut">
              <a:rPr lang="sl-SI" smtClean="0"/>
              <a:t>14. 11. 2023</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E69ED4EB-6888-41F1-94C5-C74B916B03FA}" type="slidenum">
              <a:rPr lang="sl-SI" smtClean="0"/>
              <a:t>‹#›</a:t>
            </a:fld>
            <a:endParaRPr lang="sl-SI"/>
          </a:p>
        </p:txBody>
      </p:sp>
    </p:spTree>
    <p:extLst>
      <p:ext uri="{BB962C8B-B14F-4D97-AF65-F5344CB8AC3E}">
        <p14:creationId xmlns:p14="http://schemas.microsoft.com/office/powerpoint/2010/main" val="1250163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4689527C-10C4-4DF1-970A-C724C245E7B0}" type="datetimeFigureOut">
              <a:rPr lang="sl-SI" smtClean="0"/>
              <a:t>14. 11. 2023</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E69ED4EB-6888-41F1-94C5-C74B916B03FA}" type="slidenum">
              <a:rPr lang="sl-SI" smtClean="0"/>
              <a:t>‹#›</a:t>
            </a:fld>
            <a:endParaRPr lang="sl-SI"/>
          </a:p>
        </p:txBody>
      </p:sp>
    </p:spTree>
    <p:extLst>
      <p:ext uri="{BB962C8B-B14F-4D97-AF65-F5344CB8AC3E}">
        <p14:creationId xmlns:p14="http://schemas.microsoft.com/office/powerpoint/2010/main" val="2558948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689527C-10C4-4DF1-970A-C724C245E7B0}" type="datetimeFigureOut">
              <a:rPr lang="sl-SI" smtClean="0"/>
              <a:t>14. 11. 2023</a:t>
            </a:fld>
            <a:endParaRPr lang="sl-SI"/>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sl-SI"/>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E69ED4EB-6888-41F1-94C5-C74B916B03FA}" type="slidenum">
              <a:rPr lang="sl-SI" smtClean="0"/>
              <a:t>‹#›</a:t>
            </a:fld>
            <a:endParaRPr lang="sl-SI"/>
          </a:p>
        </p:txBody>
      </p:sp>
    </p:spTree>
    <p:extLst>
      <p:ext uri="{BB962C8B-B14F-4D97-AF65-F5344CB8AC3E}">
        <p14:creationId xmlns:p14="http://schemas.microsoft.com/office/powerpoint/2010/main" val="312624736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 id="2147483786"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4CD8E1D-B64A-352D-A9E0-4A37836016F2}"/>
              </a:ext>
            </a:extLst>
          </p:cNvPr>
          <p:cNvSpPr>
            <a:spLocks noGrp="1"/>
          </p:cNvSpPr>
          <p:nvPr>
            <p:ph type="ctrTitle"/>
          </p:nvPr>
        </p:nvSpPr>
        <p:spPr>
          <a:xfrm>
            <a:off x="1524000" y="4063296"/>
            <a:ext cx="9144000" cy="1152663"/>
          </a:xfrm>
        </p:spPr>
        <p:txBody>
          <a:bodyPr anchor="ctr">
            <a:normAutofit/>
          </a:bodyPr>
          <a:lstStyle/>
          <a:p>
            <a:r>
              <a:rPr lang="de-DE" sz="2400" dirty="0">
                <a:latin typeface="Arial" panose="020B0604020202020204" pitchFamily="34" charset="0"/>
                <a:cs typeface="Arial" panose="020B0604020202020204" pitchFamily="34" charset="0"/>
              </a:rPr>
              <a:t>Wiener Memorandum</a:t>
            </a:r>
            <a:br>
              <a:rPr lang="de-DE" sz="2400" dirty="0">
                <a:latin typeface="Arial" panose="020B0604020202020204" pitchFamily="34" charset="0"/>
                <a:cs typeface="Arial" panose="020B0604020202020204" pitchFamily="34" charset="0"/>
              </a:rPr>
            </a:br>
            <a:r>
              <a:rPr lang="de-DE" sz="2400" dirty="0">
                <a:latin typeface="Arial" panose="020B0604020202020204" pitchFamily="34" charset="0"/>
                <a:cs typeface="Arial" panose="020B0604020202020204" pitchFamily="34" charset="0"/>
              </a:rPr>
              <a:t>Expert </a:t>
            </a:r>
            <a:r>
              <a:rPr lang="de-DE" sz="2400" dirty="0" err="1">
                <a:latin typeface="Arial" panose="020B0604020202020204" pitchFamily="34" charset="0"/>
                <a:cs typeface="Arial" panose="020B0604020202020204" pitchFamily="34" charset="0"/>
              </a:rPr>
              <a:t>meeting</a:t>
            </a:r>
            <a:r>
              <a:rPr lang="de-DE" sz="2400" dirty="0">
                <a:latin typeface="Arial" panose="020B0604020202020204" pitchFamily="34" charset="0"/>
                <a:cs typeface="Arial" panose="020B0604020202020204" pitchFamily="34" charset="0"/>
              </a:rPr>
              <a:t> in </a:t>
            </a:r>
            <a:r>
              <a:rPr lang="de-DE" sz="2400" dirty="0" err="1">
                <a:latin typeface="Arial" panose="020B0604020202020204" pitchFamily="34" charset="0"/>
                <a:cs typeface="Arial" panose="020B0604020202020204" pitchFamily="34" charset="0"/>
              </a:rPr>
              <a:t>Györ</a:t>
            </a:r>
            <a:br>
              <a:rPr lang="de-DE" sz="2400" dirty="0">
                <a:latin typeface="Arial" panose="020B0604020202020204" pitchFamily="34" charset="0"/>
                <a:cs typeface="Arial" panose="020B0604020202020204" pitchFamily="34" charset="0"/>
              </a:rPr>
            </a:br>
            <a:r>
              <a:rPr lang="de-DE" sz="2400" dirty="0">
                <a:latin typeface="Arial" panose="020B0604020202020204" pitchFamily="34" charset="0"/>
                <a:cs typeface="Arial" panose="020B0604020202020204" pitchFamily="34" charset="0"/>
              </a:rPr>
              <a:t>6.</a:t>
            </a:r>
            <a:r>
              <a:rPr lang="sl-SI" sz="2400" dirty="0">
                <a:latin typeface="Arial" panose="020B0604020202020204" pitchFamily="34" charset="0"/>
                <a:cs typeface="Arial" panose="020B0604020202020204" pitchFamily="34" charset="0"/>
              </a:rPr>
              <a:t>11. – 8.11.</a:t>
            </a:r>
            <a:r>
              <a:rPr lang="de-DE" sz="2400" dirty="0">
                <a:latin typeface="Arial" panose="020B0604020202020204" pitchFamily="34" charset="0"/>
                <a:cs typeface="Arial" panose="020B0604020202020204" pitchFamily="34" charset="0"/>
              </a:rPr>
              <a:t>2023</a:t>
            </a:r>
            <a:endParaRPr lang="sl-SI" sz="2400" dirty="0"/>
          </a:p>
        </p:txBody>
      </p:sp>
      <p:sp>
        <p:nvSpPr>
          <p:cNvPr id="3" name="Podnaslov 2">
            <a:extLst>
              <a:ext uri="{FF2B5EF4-FFF2-40B4-BE49-F238E27FC236}">
                <a16:creationId xmlns:a16="http://schemas.microsoft.com/office/drawing/2014/main" id="{000E26A3-7210-1107-5E82-608A76B87495}"/>
              </a:ext>
            </a:extLst>
          </p:cNvPr>
          <p:cNvSpPr>
            <a:spLocks noGrp="1"/>
          </p:cNvSpPr>
          <p:nvPr>
            <p:ph type="subTitle" idx="1"/>
          </p:nvPr>
        </p:nvSpPr>
        <p:spPr>
          <a:xfrm>
            <a:off x="1524000" y="5505061"/>
            <a:ext cx="9144000" cy="471258"/>
          </a:xfrm>
        </p:spPr>
        <p:txBody>
          <a:bodyPr>
            <a:normAutofit/>
          </a:bodyPr>
          <a:lstStyle/>
          <a:p>
            <a:pPr algn="l"/>
            <a:r>
              <a:rPr lang="sl-SI" dirty="0"/>
              <a:t>Mateja Gerečnik</a:t>
            </a:r>
          </a:p>
        </p:txBody>
      </p:sp>
      <p:pic>
        <p:nvPicPr>
          <p:cNvPr id="4" name="Slika 3" descr="Slika, ki vsebuje besede grafika, pisava, logotip, grafično oblikovanje&#10;&#10;Opis je samodejno ustvarjen">
            <a:extLst>
              <a:ext uri="{FF2B5EF4-FFF2-40B4-BE49-F238E27FC236}">
                <a16:creationId xmlns:a16="http://schemas.microsoft.com/office/drawing/2014/main" id="{BFE14F06-4E65-312C-E971-713A227C9DB9}"/>
              </a:ext>
            </a:extLst>
          </p:cNvPr>
          <p:cNvPicPr>
            <a:picLocks noChangeAspect="1"/>
          </p:cNvPicPr>
          <p:nvPr/>
        </p:nvPicPr>
        <p:blipFill>
          <a:blip r:embed="rId2"/>
          <a:stretch>
            <a:fillRect/>
          </a:stretch>
        </p:blipFill>
        <p:spPr>
          <a:xfrm>
            <a:off x="4348596" y="1745715"/>
            <a:ext cx="3217333" cy="1413221"/>
          </a:xfrm>
          <a:prstGeom prst="rect">
            <a:avLst/>
          </a:prstGeom>
        </p:spPr>
      </p:pic>
    </p:spTree>
    <p:extLst>
      <p:ext uri="{BB962C8B-B14F-4D97-AF65-F5344CB8AC3E}">
        <p14:creationId xmlns:p14="http://schemas.microsoft.com/office/powerpoint/2010/main" val="4130003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359EC76-77D0-169C-EDA9-76D8A17D6A89}"/>
              </a:ext>
            </a:extLst>
          </p:cNvPr>
          <p:cNvSpPr>
            <a:spLocks noGrp="1"/>
          </p:cNvSpPr>
          <p:nvPr>
            <p:ph type="title"/>
          </p:nvPr>
        </p:nvSpPr>
        <p:spPr/>
        <p:txBody>
          <a:bodyPr>
            <a:normAutofit/>
          </a:bodyPr>
          <a:lstStyle/>
          <a:p>
            <a:r>
              <a:rPr lang="en-US" sz="3600" b="1" dirty="0"/>
              <a:t>One in seven persons in employment is a foreign citizen</a:t>
            </a:r>
            <a:endParaRPr lang="sl-SI" sz="3600" dirty="0"/>
          </a:p>
        </p:txBody>
      </p:sp>
      <p:sp>
        <p:nvSpPr>
          <p:cNvPr id="3" name="Označba mesta vsebine 2">
            <a:extLst>
              <a:ext uri="{FF2B5EF4-FFF2-40B4-BE49-F238E27FC236}">
                <a16:creationId xmlns:a16="http://schemas.microsoft.com/office/drawing/2014/main" id="{0E02591C-4648-5461-6FF4-F5477AB3CD6A}"/>
              </a:ext>
            </a:extLst>
          </p:cNvPr>
          <p:cNvSpPr>
            <a:spLocks noGrp="1"/>
          </p:cNvSpPr>
          <p:nvPr>
            <p:ph idx="1"/>
          </p:nvPr>
        </p:nvSpPr>
        <p:spPr/>
        <p:txBody>
          <a:bodyPr>
            <a:normAutofit fontScale="77500" lnSpcReduction="20000"/>
          </a:bodyPr>
          <a:lstStyle/>
          <a:p>
            <a:pPr marL="0" indent="0">
              <a:buNone/>
            </a:pPr>
            <a:r>
              <a:rPr lang="en-US" b="1" dirty="0"/>
              <a:t>Key statistics:</a:t>
            </a:r>
            <a:endParaRPr lang="sl-SI" b="1" dirty="0"/>
          </a:p>
          <a:p>
            <a:pPr lvl="1"/>
            <a:r>
              <a:rPr lang="en-US" dirty="0"/>
              <a:t>0.2% more persons in employment on a monthly basis;</a:t>
            </a:r>
          </a:p>
          <a:p>
            <a:pPr lvl="1"/>
            <a:r>
              <a:rPr lang="en-US" dirty="0"/>
              <a:t>1.3% more persons in employment in construction compared to January;</a:t>
            </a:r>
          </a:p>
          <a:p>
            <a:pPr lvl="1"/>
            <a:r>
              <a:rPr lang="en-US" dirty="0"/>
              <a:t>14.1% of the persons in employment (excluding farmers) are foreign citizens.</a:t>
            </a:r>
            <a:endParaRPr lang="sl-SI" dirty="0"/>
          </a:p>
          <a:p>
            <a:pPr marL="0" indent="0">
              <a:buNone/>
            </a:pPr>
            <a:r>
              <a:rPr lang="en-US" sz="1800" dirty="0"/>
              <a:t>The number of persons in employment increased in most activities compared with January, except in manufacturing, wholesale and retail trade, repair of motor vehicles and motorcycles, real estate activities, and electricity, gas, steam and air conditioning supply. The largest increase was recorded in construction, up by 1.3% (or just under 1,000 persons, to around 74,700). This is almost half of the monthly increase in the number of persons in employment. At the annual level, the number of persons in employment in construction went up by 6.1%.</a:t>
            </a:r>
          </a:p>
          <a:p>
            <a:pPr marL="0" indent="0">
              <a:buNone/>
            </a:pPr>
            <a:r>
              <a:rPr lang="en-US" sz="1800" dirty="0"/>
              <a:t>At the monthly level, the largest decrease in the number of persons in employment was recorded in manufacturing, down by 0.1% (by around 140 persons, to approximately 211,500). Compared to the previous February, the number of persons in employment in manufacturing went up by 1.1%.</a:t>
            </a:r>
          </a:p>
          <a:p>
            <a:pPr marL="0" indent="0">
              <a:buNone/>
            </a:pPr>
            <a:endParaRPr lang="sl-SI" dirty="0"/>
          </a:p>
        </p:txBody>
      </p:sp>
      <p:pic>
        <p:nvPicPr>
          <p:cNvPr id="4" name="Slika 3">
            <a:extLst>
              <a:ext uri="{FF2B5EF4-FFF2-40B4-BE49-F238E27FC236}">
                <a16:creationId xmlns:a16="http://schemas.microsoft.com/office/drawing/2014/main" id="{56497581-47AE-A8FD-8EF4-EEC791BBA519}"/>
              </a:ext>
            </a:extLst>
          </p:cNvPr>
          <p:cNvPicPr>
            <a:picLocks noChangeAspect="1"/>
          </p:cNvPicPr>
          <p:nvPr/>
        </p:nvPicPr>
        <p:blipFill>
          <a:blip r:embed="rId2"/>
          <a:stretch>
            <a:fillRect/>
          </a:stretch>
        </p:blipFill>
        <p:spPr>
          <a:xfrm>
            <a:off x="9773965" y="1526546"/>
            <a:ext cx="1912968" cy="840547"/>
          </a:xfrm>
          <a:prstGeom prst="rect">
            <a:avLst/>
          </a:prstGeom>
        </p:spPr>
      </p:pic>
    </p:spTree>
    <p:extLst>
      <p:ext uri="{BB962C8B-B14F-4D97-AF65-F5344CB8AC3E}">
        <p14:creationId xmlns:p14="http://schemas.microsoft.com/office/powerpoint/2010/main" val="859506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CFB85DF-E94D-8090-E564-5E0F3A96F966}"/>
              </a:ext>
            </a:extLst>
          </p:cNvPr>
          <p:cNvSpPr>
            <a:spLocks noGrp="1"/>
          </p:cNvSpPr>
          <p:nvPr>
            <p:ph type="title"/>
          </p:nvPr>
        </p:nvSpPr>
        <p:spPr/>
        <p:txBody>
          <a:bodyPr>
            <a:normAutofit/>
          </a:bodyPr>
          <a:lstStyle/>
          <a:p>
            <a:r>
              <a:rPr lang="en-US" sz="3600" dirty="0"/>
              <a:t>Share of foreign citizens in total persons in employment, Slovenia </a:t>
            </a:r>
            <a:endParaRPr lang="sl-SI" sz="3600" dirty="0"/>
          </a:p>
        </p:txBody>
      </p:sp>
      <p:pic>
        <p:nvPicPr>
          <p:cNvPr id="5" name="Označba mesta vsebine 4">
            <a:extLst>
              <a:ext uri="{FF2B5EF4-FFF2-40B4-BE49-F238E27FC236}">
                <a16:creationId xmlns:a16="http://schemas.microsoft.com/office/drawing/2014/main" id="{8418C330-9896-68F0-6C97-1F3392CDE453}"/>
              </a:ext>
            </a:extLst>
          </p:cNvPr>
          <p:cNvPicPr>
            <a:picLocks noGrp="1" noChangeAspect="1"/>
          </p:cNvPicPr>
          <p:nvPr>
            <p:ph idx="1"/>
          </p:nvPr>
        </p:nvPicPr>
        <p:blipFill>
          <a:blip r:embed="rId2"/>
          <a:stretch>
            <a:fillRect/>
          </a:stretch>
        </p:blipFill>
        <p:spPr>
          <a:xfrm>
            <a:off x="3425095" y="2366963"/>
            <a:ext cx="5341809" cy="3424237"/>
          </a:xfrm>
        </p:spPr>
      </p:pic>
      <p:pic>
        <p:nvPicPr>
          <p:cNvPr id="6" name="Slika 5">
            <a:extLst>
              <a:ext uri="{FF2B5EF4-FFF2-40B4-BE49-F238E27FC236}">
                <a16:creationId xmlns:a16="http://schemas.microsoft.com/office/drawing/2014/main" id="{DF2E5F3B-E10B-76F7-C87B-357E47E05BCF}"/>
              </a:ext>
            </a:extLst>
          </p:cNvPr>
          <p:cNvPicPr>
            <a:picLocks noChangeAspect="1"/>
          </p:cNvPicPr>
          <p:nvPr/>
        </p:nvPicPr>
        <p:blipFill>
          <a:blip r:embed="rId3"/>
          <a:stretch>
            <a:fillRect/>
          </a:stretch>
        </p:blipFill>
        <p:spPr>
          <a:xfrm>
            <a:off x="9825145" y="1525642"/>
            <a:ext cx="1914310" cy="841321"/>
          </a:xfrm>
          <a:prstGeom prst="rect">
            <a:avLst/>
          </a:prstGeom>
        </p:spPr>
      </p:pic>
    </p:spTree>
    <p:extLst>
      <p:ext uri="{BB962C8B-B14F-4D97-AF65-F5344CB8AC3E}">
        <p14:creationId xmlns:p14="http://schemas.microsoft.com/office/powerpoint/2010/main" val="343978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48FF4DC-B730-66CA-CDA3-5004B11DDA7E}"/>
              </a:ext>
            </a:extLst>
          </p:cNvPr>
          <p:cNvSpPr>
            <a:spLocks noGrp="1"/>
          </p:cNvSpPr>
          <p:nvPr>
            <p:ph type="title"/>
          </p:nvPr>
        </p:nvSpPr>
        <p:spPr/>
        <p:txBody>
          <a:bodyPr>
            <a:normAutofit/>
          </a:bodyPr>
          <a:lstStyle/>
          <a:p>
            <a:r>
              <a:rPr lang="en-US" sz="3600" dirty="0"/>
              <a:t>Changing the law to speed up the recruitment of foreigners</a:t>
            </a:r>
            <a:r>
              <a:rPr lang="sl-SI" sz="3600" dirty="0"/>
              <a:t>, april 2023</a:t>
            </a:r>
          </a:p>
        </p:txBody>
      </p:sp>
      <p:sp>
        <p:nvSpPr>
          <p:cNvPr id="3" name="Označba mesta vsebine 2">
            <a:extLst>
              <a:ext uri="{FF2B5EF4-FFF2-40B4-BE49-F238E27FC236}">
                <a16:creationId xmlns:a16="http://schemas.microsoft.com/office/drawing/2014/main" id="{B3863C33-B69F-BD12-298F-D70C2EAB5F17}"/>
              </a:ext>
            </a:extLst>
          </p:cNvPr>
          <p:cNvSpPr>
            <a:spLocks noGrp="1"/>
          </p:cNvSpPr>
          <p:nvPr>
            <p:ph idx="1"/>
          </p:nvPr>
        </p:nvSpPr>
        <p:spPr>
          <a:xfrm>
            <a:off x="838200" y="1825625"/>
            <a:ext cx="10515600" cy="4667250"/>
          </a:xfrm>
        </p:spPr>
        <p:txBody>
          <a:bodyPr>
            <a:normAutofit fontScale="62500" lnSpcReduction="20000"/>
          </a:bodyPr>
          <a:lstStyle/>
          <a:p>
            <a:pPr marL="0" indent="0">
              <a:buNone/>
            </a:pPr>
            <a:r>
              <a:rPr lang="en-US" dirty="0"/>
              <a:t>The amendments to the Employment, Self-employment and Work of Foreigners Act are aimed at simplifying procedures, though this does not mean less legal protection for foreign workers. The aim of the Ministry of </a:t>
            </a:r>
            <a:r>
              <a:rPr lang="en-US" dirty="0" err="1"/>
              <a:t>Labour</a:t>
            </a:r>
            <a:r>
              <a:rPr lang="en-US" dirty="0"/>
              <a:t> is not only to ensure that there are enough workers, but also to ensure adequate working conditions and fair pay.</a:t>
            </a:r>
            <a:endParaRPr lang="sl-SI" dirty="0"/>
          </a:p>
          <a:p>
            <a:pPr marL="0" indent="0">
              <a:buNone/>
            </a:pPr>
            <a:r>
              <a:rPr lang="en-US" dirty="0"/>
              <a:t>With the amendment coming into force, a foreigner, during the validity period of a single permit, will be allowed to change employers and jobs, or to be employed by several employers, solely on the basis of the consent of the Employment Service of Slovenia (ESS), i.e. without the need for an administrative unit ruling.</a:t>
            </a:r>
          </a:p>
          <a:p>
            <a:pPr marL="0" indent="0">
              <a:buNone/>
            </a:pPr>
            <a:r>
              <a:rPr lang="en-US" dirty="0"/>
              <a:t>Foreigner nationals who are employed in the public sector will not be subject to the provisions of the amended law. There is a serious shortage of suitable staff in the public sector, especially in the health and social services sectors (health </a:t>
            </a:r>
            <a:r>
              <a:rPr lang="en-US" dirty="0" err="1"/>
              <a:t>centres</a:t>
            </a:r>
            <a:r>
              <a:rPr lang="en-US" dirty="0"/>
              <a:t>, homes for the elderly, day-care </a:t>
            </a:r>
            <a:r>
              <a:rPr lang="en-US" dirty="0" err="1"/>
              <a:t>centres</a:t>
            </a:r>
            <a:r>
              <a:rPr lang="en-US" dirty="0"/>
              <a:t> and social security training institutions, public institutions providing social services such as family care in the home, and public social security institutions that provide social welfare services). The procedures at the ESS are complex because of the need to determine the education, language skills and qualifications of foreign nationals. Therefore, the amendment does not apply to foreign nationals who will be employed in the public sector, which means that the ESS will not grant consent for employment in the public sector.</a:t>
            </a:r>
          </a:p>
          <a:p>
            <a:pPr marL="0" indent="0">
              <a:buNone/>
            </a:pPr>
            <a:r>
              <a:rPr lang="en-US" dirty="0"/>
              <a:t>Asylum seekers who have the right to access the </a:t>
            </a:r>
            <a:r>
              <a:rPr lang="en-US" dirty="0" err="1"/>
              <a:t>labour</a:t>
            </a:r>
            <a:r>
              <a:rPr lang="en-US" dirty="0"/>
              <a:t> market under international protection laws will be able to exercise their right to free access to the Slovenian </a:t>
            </a:r>
            <a:r>
              <a:rPr lang="en-US" dirty="0" err="1"/>
              <a:t>labour</a:t>
            </a:r>
            <a:r>
              <a:rPr lang="en-US" dirty="0"/>
              <a:t> market after having had asylum seeker status for three months. The Law on Employment, Self-employment and Work of Foreigners currently states that they have free access to the </a:t>
            </a:r>
            <a:r>
              <a:rPr lang="en-US" dirty="0" err="1"/>
              <a:t>labour</a:t>
            </a:r>
            <a:r>
              <a:rPr lang="en-US" dirty="0"/>
              <a:t> market after nine months of asylum seeker status.</a:t>
            </a:r>
          </a:p>
          <a:p>
            <a:pPr marL="0" indent="0">
              <a:buNone/>
            </a:pPr>
            <a:r>
              <a:rPr lang="en-US" dirty="0"/>
              <a:t>A new time limit has been introduced for entry into employment when a foreign national, during the validity of a single permit, changes employer or is employed by two or more employers on the basis of a new consent from the ESS, i.e. without the written approval of the administrative unit.</a:t>
            </a:r>
          </a:p>
        </p:txBody>
      </p:sp>
    </p:spTree>
    <p:extLst>
      <p:ext uri="{BB962C8B-B14F-4D97-AF65-F5344CB8AC3E}">
        <p14:creationId xmlns:p14="http://schemas.microsoft.com/office/powerpoint/2010/main" val="3913152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C03E10C-C546-BDE6-BB1F-B9F97D022C92}"/>
              </a:ext>
            </a:extLst>
          </p:cNvPr>
          <p:cNvSpPr>
            <a:spLocks noGrp="1"/>
          </p:cNvSpPr>
          <p:nvPr>
            <p:ph type="title"/>
          </p:nvPr>
        </p:nvSpPr>
        <p:spPr/>
        <p:txBody>
          <a:bodyPr/>
          <a:lstStyle/>
          <a:p>
            <a:r>
              <a:rPr lang="sl-SI" dirty="0" err="1"/>
              <a:t>Automotive</a:t>
            </a:r>
            <a:r>
              <a:rPr lang="sl-SI" dirty="0"/>
              <a:t> </a:t>
            </a:r>
            <a:r>
              <a:rPr lang="sl-SI" dirty="0" err="1"/>
              <a:t>industry</a:t>
            </a:r>
            <a:r>
              <a:rPr lang="sl-SI" dirty="0"/>
              <a:t> in </a:t>
            </a:r>
            <a:r>
              <a:rPr lang="sl-SI" dirty="0" err="1"/>
              <a:t>Slovenia</a:t>
            </a:r>
            <a:endParaRPr lang="sl-SI" dirty="0"/>
          </a:p>
        </p:txBody>
      </p:sp>
      <p:sp>
        <p:nvSpPr>
          <p:cNvPr id="3" name="Označba mesta vsebine 2">
            <a:extLst>
              <a:ext uri="{FF2B5EF4-FFF2-40B4-BE49-F238E27FC236}">
                <a16:creationId xmlns:a16="http://schemas.microsoft.com/office/drawing/2014/main" id="{261C6E01-F4D1-2485-56D2-36069688F4CE}"/>
              </a:ext>
            </a:extLst>
          </p:cNvPr>
          <p:cNvSpPr>
            <a:spLocks noGrp="1"/>
          </p:cNvSpPr>
          <p:nvPr>
            <p:ph idx="1"/>
          </p:nvPr>
        </p:nvSpPr>
        <p:spPr/>
        <p:txBody>
          <a:bodyPr>
            <a:normAutofit fontScale="70000" lnSpcReduction="20000"/>
          </a:bodyPr>
          <a:lstStyle/>
          <a:p>
            <a:r>
              <a:rPr lang="en-US" dirty="0"/>
              <a:t>The August floods caused enormous economic damage in Slovenia. According to government estimates, this reached EUR 5 billion, which corresponds to almost 9% of GDP.</a:t>
            </a:r>
            <a:endParaRPr lang="sl-SI" dirty="0"/>
          </a:p>
          <a:p>
            <a:r>
              <a:rPr lang="en-US" dirty="0"/>
              <a:t>Due to the floods and the resulting shortage of car parts produced in Slovenia, the Volkswagen factory in Portugal and the </a:t>
            </a:r>
            <a:r>
              <a:rPr lang="en-US" dirty="0" err="1"/>
              <a:t>Škoda</a:t>
            </a:r>
            <a:r>
              <a:rPr lang="en-US" dirty="0"/>
              <a:t> factory in the Czech Republic were forced to stop production, EIU writes.</a:t>
            </a:r>
            <a:endParaRPr lang="sl-SI" dirty="0"/>
          </a:p>
          <a:p>
            <a:r>
              <a:rPr lang="en-US" dirty="0"/>
              <a:t>The production shutdowns, which are expected to continue at least until the end of November, are already causing disruptions further down the supply chain, and the EIU predicts that disruptions to European automotive supply chains will continue well into the future.</a:t>
            </a:r>
            <a:endParaRPr lang="sl-SI" dirty="0"/>
          </a:p>
          <a:p>
            <a:r>
              <a:rPr lang="en-US" dirty="0"/>
              <a:t>In its report, the EIU states that the automotive industry is an important part of the Slovenian economy, as it represents 20% of total exports and 10% of GDP, and at the same time it is closely integrated into European supply chains. Every car produced in Europe has at least one component from Slovenia. As a result, the damage caused by the August floods to Slovenia's automotive industry will have a major impact not only on the Slovenian economy, but more broadly on the European automotive sector.</a:t>
            </a:r>
          </a:p>
          <a:p>
            <a:endParaRPr lang="en-US" dirty="0"/>
          </a:p>
          <a:p>
            <a:endParaRPr lang="sl-SI" dirty="0"/>
          </a:p>
        </p:txBody>
      </p:sp>
    </p:spTree>
    <p:extLst>
      <p:ext uri="{BB962C8B-B14F-4D97-AF65-F5344CB8AC3E}">
        <p14:creationId xmlns:p14="http://schemas.microsoft.com/office/powerpoint/2010/main" val="1340662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4F72D99-D9FF-01F5-9D91-746F2F053369}"/>
              </a:ext>
            </a:extLst>
          </p:cNvPr>
          <p:cNvSpPr>
            <a:spLocks noGrp="1"/>
          </p:cNvSpPr>
          <p:nvPr>
            <p:ph type="title"/>
          </p:nvPr>
        </p:nvSpPr>
        <p:spPr/>
        <p:txBody>
          <a:bodyPr/>
          <a:lstStyle/>
          <a:p>
            <a:r>
              <a:rPr lang="sl-SI" dirty="0" err="1"/>
              <a:t>Predictions</a:t>
            </a:r>
            <a:r>
              <a:rPr lang="sl-SI" dirty="0"/>
              <a:t> </a:t>
            </a:r>
            <a:r>
              <a:rPr lang="sl-SI" dirty="0" err="1"/>
              <a:t>for</a:t>
            </a:r>
            <a:r>
              <a:rPr lang="sl-SI" dirty="0"/>
              <a:t> 2024</a:t>
            </a:r>
          </a:p>
        </p:txBody>
      </p:sp>
      <p:sp>
        <p:nvSpPr>
          <p:cNvPr id="3" name="Označba mesta vsebine 2">
            <a:extLst>
              <a:ext uri="{FF2B5EF4-FFF2-40B4-BE49-F238E27FC236}">
                <a16:creationId xmlns:a16="http://schemas.microsoft.com/office/drawing/2014/main" id="{066EB10C-BD00-A167-372A-0ABF5F5DD322}"/>
              </a:ext>
            </a:extLst>
          </p:cNvPr>
          <p:cNvSpPr>
            <a:spLocks noGrp="1"/>
          </p:cNvSpPr>
          <p:nvPr>
            <p:ph idx="1"/>
          </p:nvPr>
        </p:nvSpPr>
        <p:spPr/>
        <p:txBody>
          <a:bodyPr>
            <a:normAutofit fontScale="77500" lnSpcReduction="20000"/>
          </a:bodyPr>
          <a:lstStyle/>
          <a:p>
            <a:r>
              <a:rPr lang="en-US" dirty="0"/>
              <a:t>EIU data on Slovenian industrial production for the period January–July 2023 indicate a -4.2% annual decline due to sluggish external demand from export markets such as Germany. The impact of floods will have an additional negative impact on year-round industrial production.</a:t>
            </a:r>
            <a:endParaRPr lang="sl-SI" dirty="0"/>
          </a:p>
          <a:p>
            <a:r>
              <a:rPr lang="en-US" dirty="0"/>
              <a:t>The EIU therefore predicts slower economic growth and a larger fiscal deficit for Slovenia in 2023, and stronger growth again in 2024, as reconstruction efforts will stimulate investments in the coming year.</a:t>
            </a:r>
            <a:endParaRPr lang="sl-SI" dirty="0"/>
          </a:p>
          <a:p>
            <a:r>
              <a:rPr lang="en-US" dirty="0"/>
              <a:t>Automotive supply chains across Europe will be further disrupted in the short term, according to EIU forecasts.</a:t>
            </a:r>
            <a:endParaRPr lang="sl-SI" dirty="0"/>
          </a:p>
          <a:p>
            <a:r>
              <a:rPr lang="en-US" dirty="0"/>
              <a:t>Analysts at Fitch Solutions in Slovenia predict a slowdown in GDP growth from 5.4% in 2022 to 1.1% in 2023, as floods will reduce private consumption in the last two quarters of 2023.</a:t>
            </a:r>
            <a:r>
              <a:rPr lang="sl-SI" dirty="0"/>
              <a:t> </a:t>
            </a:r>
            <a:r>
              <a:rPr lang="en-US" dirty="0"/>
              <a:t>The outlook for 2024 is slightly more optimistic as recovery efforts are likely to increase gross fixed capital formation.</a:t>
            </a:r>
            <a:r>
              <a:rPr lang="sl-SI" dirty="0"/>
              <a:t> </a:t>
            </a:r>
            <a:r>
              <a:rPr lang="en-US" dirty="0"/>
              <a:t>Fitch forecasts 2.9% GDP growth for Slovenia in 2024.</a:t>
            </a:r>
            <a:endParaRPr lang="sl-SI" dirty="0"/>
          </a:p>
        </p:txBody>
      </p:sp>
    </p:spTree>
    <p:extLst>
      <p:ext uri="{BB962C8B-B14F-4D97-AF65-F5344CB8AC3E}">
        <p14:creationId xmlns:p14="http://schemas.microsoft.com/office/powerpoint/2010/main" val="3144982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A159453-C74B-A03E-8082-C840963DE395}"/>
              </a:ext>
            </a:extLst>
          </p:cNvPr>
          <p:cNvSpPr>
            <a:spLocks noGrp="1"/>
          </p:cNvSpPr>
          <p:nvPr>
            <p:ph type="title"/>
          </p:nvPr>
        </p:nvSpPr>
        <p:spPr/>
        <p:txBody>
          <a:bodyPr>
            <a:normAutofit/>
          </a:bodyPr>
          <a:lstStyle/>
          <a:p>
            <a:r>
              <a:rPr lang="en-US" dirty="0"/>
              <a:t>Car production in Slovenia by year</a:t>
            </a:r>
            <a:endParaRPr lang="sl-SI" dirty="0"/>
          </a:p>
        </p:txBody>
      </p:sp>
      <p:pic>
        <p:nvPicPr>
          <p:cNvPr id="6" name="Označba mesta vsebine 5">
            <a:extLst>
              <a:ext uri="{FF2B5EF4-FFF2-40B4-BE49-F238E27FC236}">
                <a16:creationId xmlns:a16="http://schemas.microsoft.com/office/drawing/2014/main" id="{C2F73832-B744-B301-6B39-75FE82742566}"/>
              </a:ext>
            </a:extLst>
          </p:cNvPr>
          <p:cNvPicPr>
            <a:picLocks noGrp="1" noChangeAspect="1"/>
          </p:cNvPicPr>
          <p:nvPr>
            <p:ph idx="1"/>
          </p:nvPr>
        </p:nvPicPr>
        <p:blipFill>
          <a:blip r:embed="rId2"/>
          <a:stretch>
            <a:fillRect/>
          </a:stretch>
        </p:blipFill>
        <p:spPr>
          <a:xfrm>
            <a:off x="2986087" y="1771650"/>
            <a:ext cx="6048375" cy="1943100"/>
          </a:xfrm>
        </p:spPr>
      </p:pic>
      <p:sp>
        <p:nvSpPr>
          <p:cNvPr id="8" name="PoljeZBesedilom 7">
            <a:extLst>
              <a:ext uri="{FF2B5EF4-FFF2-40B4-BE49-F238E27FC236}">
                <a16:creationId xmlns:a16="http://schemas.microsoft.com/office/drawing/2014/main" id="{609AC6B6-0425-B685-F821-08DC962005D5}"/>
              </a:ext>
            </a:extLst>
          </p:cNvPr>
          <p:cNvSpPr txBox="1"/>
          <p:nvPr/>
        </p:nvSpPr>
        <p:spPr>
          <a:xfrm>
            <a:off x="922803" y="3844559"/>
            <a:ext cx="10355423" cy="2585323"/>
          </a:xfrm>
          <a:prstGeom prst="rect">
            <a:avLst/>
          </a:prstGeom>
          <a:noFill/>
        </p:spPr>
        <p:txBody>
          <a:bodyPr wrap="square">
            <a:spAutoFit/>
          </a:bodyPr>
          <a:lstStyle/>
          <a:p>
            <a:r>
              <a:rPr lang="en-US" dirty="0"/>
              <a:t>Volkswagen has the largest market share in car sales in Slovenia. This amounted to 15.9% in 2022. It is followed by </a:t>
            </a:r>
            <a:r>
              <a:rPr lang="en-US" dirty="0" err="1"/>
              <a:t>Škoda</a:t>
            </a:r>
            <a:r>
              <a:rPr lang="en-US" dirty="0"/>
              <a:t> with a 9.9% market share, and third is Renault with an 8.7% market share. Last year, Hyundai and Toyota had 6.9% and 6.4% market share respectively, while Kia and Peugeot had 6.2% and 5.4% market share respectively. Citroen follows with 4.6%, and Dacia and Opel each with 4.1%. A wide variety of other brands account for the remaining 27.7% market share.</a:t>
            </a:r>
          </a:p>
          <a:p>
            <a:r>
              <a:rPr lang="en-US" dirty="0"/>
              <a:t> </a:t>
            </a:r>
          </a:p>
          <a:p>
            <a:r>
              <a:rPr lang="en-US" dirty="0"/>
              <a:t>In recent years, the electric car market in Slovenia has also recorded great growth. Battery electric vehicles (BEVs) now have a 10.7% market share, closely followed by hybrid electric vehicles (HEVs) with a 9.6% market share.</a:t>
            </a:r>
            <a:endParaRPr lang="sl-SI" dirty="0"/>
          </a:p>
        </p:txBody>
      </p:sp>
    </p:spTree>
    <p:extLst>
      <p:ext uri="{BB962C8B-B14F-4D97-AF65-F5344CB8AC3E}">
        <p14:creationId xmlns:p14="http://schemas.microsoft.com/office/powerpoint/2010/main" val="2746506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7496A6B-3803-5167-1961-9A33518A18C8}"/>
              </a:ext>
            </a:extLst>
          </p:cNvPr>
          <p:cNvSpPr>
            <a:spLocks noGrp="1"/>
          </p:cNvSpPr>
          <p:nvPr>
            <p:ph type="title"/>
          </p:nvPr>
        </p:nvSpPr>
        <p:spPr/>
        <p:txBody>
          <a:bodyPr/>
          <a:lstStyle/>
          <a:p>
            <a:r>
              <a:rPr lang="sl-SI" dirty="0"/>
              <a:t>Some general data </a:t>
            </a:r>
          </a:p>
        </p:txBody>
      </p:sp>
      <p:sp>
        <p:nvSpPr>
          <p:cNvPr id="3" name="Označba mesta vsebine 2">
            <a:extLst>
              <a:ext uri="{FF2B5EF4-FFF2-40B4-BE49-F238E27FC236}">
                <a16:creationId xmlns:a16="http://schemas.microsoft.com/office/drawing/2014/main" id="{E6E88321-9DD8-020B-47FD-C3ECFC541AC9}"/>
              </a:ext>
            </a:extLst>
          </p:cNvPr>
          <p:cNvSpPr>
            <a:spLocks noGrp="1"/>
          </p:cNvSpPr>
          <p:nvPr>
            <p:ph idx="1"/>
          </p:nvPr>
        </p:nvSpPr>
        <p:spPr>
          <a:xfrm>
            <a:off x="838200" y="2258007"/>
            <a:ext cx="10515600" cy="3918955"/>
          </a:xfrm>
        </p:spPr>
        <p:txBody>
          <a:bodyPr/>
          <a:lstStyle/>
          <a:p>
            <a:r>
              <a:rPr lang="sl-SI" dirty="0" err="1"/>
              <a:t>Average</a:t>
            </a:r>
            <a:r>
              <a:rPr lang="sl-SI" dirty="0"/>
              <a:t> </a:t>
            </a:r>
            <a:r>
              <a:rPr lang="sl-SI" dirty="0" err="1"/>
              <a:t>monthly</a:t>
            </a:r>
            <a:r>
              <a:rPr lang="sl-SI" dirty="0"/>
              <a:t> </a:t>
            </a:r>
            <a:r>
              <a:rPr lang="sl-SI" dirty="0" err="1"/>
              <a:t>gross</a:t>
            </a:r>
            <a:r>
              <a:rPr lang="sl-SI" dirty="0"/>
              <a:t> </a:t>
            </a:r>
            <a:r>
              <a:rPr lang="sl-SI" dirty="0" err="1"/>
              <a:t>earnings</a:t>
            </a:r>
            <a:r>
              <a:rPr lang="sl-SI" dirty="0"/>
              <a:t> </a:t>
            </a:r>
            <a:r>
              <a:rPr lang="sl-SI" dirty="0" err="1"/>
              <a:t>August</a:t>
            </a:r>
            <a:r>
              <a:rPr lang="sl-SI" dirty="0"/>
              <a:t> 2023 – 2221,85 €</a:t>
            </a:r>
          </a:p>
          <a:p>
            <a:r>
              <a:rPr lang="en-US" dirty="0"/>
              <a:t>Average monthly gross earnings for year </a:t>
            </a:r>
            <a:r>
              <a:rPr lang="sl-SI" dirty="0"/>
              <a:t>– 2023,92 €</a:t>
            </a:r>
          </a:p>
          <a:p>
            <a:r>
              <a:rPr lang="en-US" dirty="0" err="1"/>
              <a:t>Labour</a:t>
            </a:r>
            <a:r>
              <a:rPr lang="en-US" dirty="0"/>
              <a:t> cost index (same quarter of previous year = 100) </a:t>
            </a:r>
            <a:r>
              <a:rPr lang="sl-SI" dirty="0"/>
              <a:t>– 114,6</a:t>
            </a:r>
          </a:p>
          <a:p>
            <a:r>
              <a:rPr lang="sl-SI" dirty="0"/>
              <a:t>Minimum </a:t>
            </a:r>
            <a:r>
              <a:rPr lang="sl-SI" dirty="0" err="1"/>
              <a:t>wage</a:t>
            </a:r>
            <a:r>
              <a:rPr lang="sl-SI" dirty="0"/>
              <a:t> – 1203,36 €</a:t>
            </a:r>
          </a:p>
          <a:p>
            <a:r>
              <a:rPr lang="sl-SI" dirty="0" err="1"/>
              <a:t>Inflation</a:t>
            </a:r>
            <a:r>
              <a:rPr lang="sl-SI" dirty="0"/>
              <a:t> – </a:t>
            </a:r>
            <a:r>
              <a:rPr lang="sl-SI" dirty="0" err="1"/>
              <a:t>annual</a:t>
            </a:r>
            <a:r>
              <a:rPr lang="sl-SI" dirty="0"/>
              <a:t> </a:t>
            </a:r>
            <a:r>
              <a:rPr lang="sl-SI" dirty="0" err="1"/>
              <a:t>inflation</a:t>
            </a:r>
            <a:r>
              <a:rPr lang="sl-SI" dirty="0"/>
              <a:t> </a:t>
            </a:r>
            <a:r>
              <a:rPr lang="sl-SI" dirty="0" err="1"/>
              <a:t>rate</a:t>
            </a:r>
            <a:r>
              <a:rPr lang="sl-SI" dirty="0"/>
              <a:t> – 6,9 %</a:t>
            </a:r>
          </a:p>
          <a:p>
            <a:r>
              <a:rPr lang="sl-SI" dirty="0" err="1"/>
              <a:t>Inflation</a:t>
            </a:r>
            <a:r>
              <a:rPr lang="sl-SI" dirty="0"/>
              <a:t> – </a:t>
            </a:r>
            <a:r>
              <a:rPr lang="sl-SI" dirty="0" err="1"/>
              <a:t>monthly</a:t>
            </a:r>
            <a:r>
              <a:rPr lang="sl-SI" dirty="0"/>
              <a:t> </a:t>
            </a:r>
            <a:r>
              <a:rPr lang="sl-SI" dirty="0" err="1"/>
              <a:t>inflation</a:t>
            </a:r>
            <a:r>
              <a:rPr lang="sl-SI" dirty="0"/>
              <a:t> </a:t>
            </a:r>
            <a:r>
              <a:rPr lang="sl-SI" dirty="0" err="1"/>
              <a:t>rate</a:t>
            </a:r>
            <a:r>
              <a:rPr lang="sl-SI" dirty="0"/>
              <a:t> </a:t>
            </a:r>
            <a:r>
              <a:rPr lang="sl-SI" dirty="0" err="1"/>
              <a:t>October</a:t>
            </a:r>
            <a:r>
              <a:rPr lang="sl-SI" dirty="0"/>
              <a:t> 2023 – 0,2 %</a:t>
            </a:r>
          </a:p>
          <a:p>
            <a:pPr marL="0" indent="0">
              <a:buNone/>
            </a:pPr>
            <a:endParaRPr lang="sl-SI" dirty="0"/>
          </a:p>
          <a:p>
            <a:endParaRPr lang="sl-SI" dirty="0"/>
          </a:p>
        </p:txBody>
      </p:sp>
      <p:pic>
        <p:nvPicPr>
          <p:cNvPr id="4" name="Slika 3">
            <a:extLst>
              <a:ext uri="{FF2B5EF4-FFF2-40B4-BE49-F238E27FC236}">
                <a16:creationId xmlns:a16="http://schemas.microsoft.com/office/drawing/2014/main" id="{31D7C398-40C1-CC10-0C5D-2B2118C3470B}"/>
              </a:ext>
            </a:extLst>
          </p:cNvPr>
          <p:cNvPicPr>
            <a:picLocks noChangeAspect="1"/>
          </p:cNvPicPr>
          <p:nvPr/>
        </p:nvPicPr>
        <p:blipFill>
          <a:blip r:embed="rId2"/>
          <a:stretch>
            <a:fillRect/>
          </a:stretch>
        </p:blipFill>
        <p:spPr>
          <a:xfrm>
            <a:off x="9439490" y="455639"/>
            <a:ext cx="1914310" cy="841321"/>
          </a:xfrm>
          <a:prstGeom prst="rect">
            <a:avLst/>
          </a:prstGeom>
        </p:spPr>
      </p:pic>
    </p:spTree>
    <p:extLst>
      <p:ext uri="{BB962C8B-B14F-4D97-AF65-F5344CB8AC3E}">
        <p14:creationId xmlns:p14="http://schemas.microsoft.com/office/powerpoint/2010/main" val="2104034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A17A1E7-EEAC-58D5-F8C9-6D6D027AF22A}"/>
              </a:ext>
            </a:extLst>
          </p:cNvPr>
          <p:cNvSpPr>
            <a:spLocks noGrp="1"/>
          </p:cNvSpPr>
          <p:nvPr>
            <p:ph type="title"/>
          </p:nvPr>
        </p:nvSpPr>
        <p:spPr>
          <a:xfrm>
            <a:off x="913774" y="399442"/>
            <a:ext cx="10364451" cy="714983"/>
          </a:xfrm>
        </p:spPr>
        <p:txBody>
          <a:bodyPr>
            <a:normAutofit/>
          </a:bodyPr>
          <a:lstStyle/>
          <a:p>
            <a:r>
              <a:rPr lang="sl-SI" dirty="0" err="1"/>
              <a:t>Collective</a:t>
            </a:r>
            <a:r>
              <a:rPr lang="sl-SI" dirty="0"/>
              <a:t> </a:t>
            </a:r>
            <a:r>
              <a:rPr lang="sl-SI" dirty="0" err="1"/>
              <a:t>bargaining</a:t>
            </a:r>
            <a:r>
              <a:rPr lang="sl-SI" dirty="0"/>
              <a:t> </a:t>
            </a:r>
            <a:r>
              <a:rPr lang="sl-SI" dirty="0" err="1"/>
              <a:t>and</a:t>
            </a:r>
            <a:r>
              <a:rPr lang="sl-SI" dirty="0"/>
              <a:t> TU </a:t>
            </a:r>
            <a:r>
              <a:rPr lang="sl-SI" dirty="0" err="1"/>
              <a:t>activities</a:t>
            </a:r>
            <a:endParaRPr lang="sl-SI" dirty="0"/>
          </a:p>
        </p:txBody>
      </p:sp>
      <p:sp>
        <p:nvSpPr>
          <p:cNvPr id="3" name="Označba mesta vsebine 2">
            <a:extLst>
              <a:ext uri="{FF2B5EF4-FFF2-40B4-BE49-F238E27FC236}">
                <a16:creationId xmlns:a16="http://schemas.microsoft.com/office/drawing/2014/main" id="{9AAC8DEE-C27D-9E10-7F31-2136F9C1F24E}"/>
              </a:ext>
            </a:extLst>
          </p:cNvPr>
          <p:cNvSpPr>
            <a:spLocks noGrp="1"/>
          </p:cNvSpPr>
          <p:nvPr>
            <p:ph idx="1"/>
          </p:nvPr>
        </p:nvSpPr>
        <p:spPr>
          <a:xfrm>
            <a:off x="838199" y="1304885"/>
            <a:ext cx="10515600" cy="5153673"/>
          </a:xfrm>
        </p:spPr>
        <p:txBody>
          <a:bodyPr>
            <a:normAutofit fontScale="77500" lnSpcReduction="20000"/>
          </a:bodyPr>
          <a:lstStyle/>
          <a:p>
            <a:r>
              <a:rPr lang="en-US" dirty="0"/>
              <a:t>Increase in basic salaries by 8</a:t>
            </a:r>
            <a:r>
              <a:rPr lang="sl-SI" dirty="0"/>
              <a:t> %</a:t>
            </a:r>
            <a:r>
              <a:rPr lang="en-US" dirty="0"/>
              <a:t> to 15</a:t>
            </a:r>
            <a:r>
              <a:rPr lang="sl-SI" dirty="0"/>
              <a:t> </a:t>
            </a:r>
            <a:r>
              <a:rPr lang="en-US" dirty="0"/>
              <a:t>%</a:t>
            </a:r>
            <a:endParaRPr lang="sl-SI" dirty="0"/>
          </a:p>
          <a:p>
            <a:r>
              <a:rPr lang="sl-SI" dirty="0"/>
              <a:t>A</a:t>
            </a:r>
            <a:r>
              <a:rPr lang="en-US" dirty="0" err="1"/>
              <a:t>mendment</a:t>
            </a:r>
            <a:r>
              <a:rPr lang="en-US" dirty="0"/>
              <a:t> to the Labor Relations Act</a:t>
            </a:r>
            <a:r>
              <a:rPr lang="sl-SI" dirty="0"/>
              <a:t> (TU </a:t>
            </a:r>
            <a:r>
              <a:rPr lang="sl-SI" dirty="0" err="1"/>
              <a:t>success</a:t>
            </a:r>
            <a:r>
              <a:rPr lang="sl-SI" dirty="0"/>
              <a:t>)</a:t>
            </a:r>
          </a:p>
          <a:p>
            <a:pPr lvl="1"/>
            <a:r>
              <a:rPr lang="sl-SI" dirty="0"/>
              <a:t>A</a:t>
            </a:r>
            <a:r>
              <a:rPr lang="en-US" dirty="0"/>
              <a:t>n additional five days of unpaid leave in the case of caring for a family member or a person with whom the employee lives in the same household who needs more extensive care and support for health reasons.</a:t>
            </a:r>
            <a:endParaRPr lang="sl-SI" dirty="0"/>
          </a:p>
          <a:p>
            <a:pPr lvl="1"/>
            <a:r>
              <a:rPr lang="en-US" dirty="0"/>
              <a:t>The non-discriminatory subsidiary liability of the contractor for non-payment of wages to the employee is regulated, namely in the context of the provision of a service in the context of subcontracting, which until now was limited only to foreign employers who perform work with workers in the context of cross-border provision of services.</a:t>
            </a:r>
            <a:endParaRPr lang="sl-SI" dirty="0"/>
          </a:p>
          <a:p>
            <a:pPr lvl="1"/>
            <a:r>
              <a:rPr lang="en-US" dirty="0"/>
              <a:t>The wage compensation for agency workers at companies is increased, thereby increasing the social security of workers during periods of unemployment. During the time when the agency does not guarantee the work of workers at the user, instead of at least 70 percent of the minimum wage, the workers will be entitled to 80 percent of the worker's wage, as is the case for compensation of the wages of the remaining workers in the case of waiting for work.</a:t>
            </a:r>
          </a:p>
          <a:p>
            <a:pPr lvl="1"/>
            <a:r>
              <a:rPr lang="en-US" dirty="0"/>
              <a:t>The right to disconnection is introduced, which gives the employee the right that the employer does not interfere with his free time during a daily or weekly rest period, the use of annual leave or other justified absence from work.</a:t>
            </a:r>
            <a:endParaRPr lang="sl-SI" dirty="0"/>
          </a:p>
          <a:p>
            <a:pPr lvl="1"/>
            <a:r>
              <a:rPr lang="en-US" b="1" dirty="0"/>
              <a:t>Employee representatives and trade union trustees will now be guaranteed effective legal security. Amendment ZDR-1 legislates the suspension of the effect of the dismissal until the decision of the labor courts at the first instance, i.e. a maximum of 6 months for labor representatives and their higher compensation due to the prohibition to perform work (instead of 50 percent they will be entitled to 80 percent of the salary) and legal protection against a written warning from resignation.</a:t>
            </a:r>
            <a:endParaRPr lang="sl-SI" dirty="0"/>
          </a:p>
        </p:txBody>
      </p:sp>
      <p:pic>
        <p:nvPicPr>
          <p:cNvPr id="4" name="Slika 3">
            <a:extLst>
              <a:ext uri="{FF2B5EF4-FFF2-40B4-BE49-F238E27FC236}">
                <a16:creationId xmlns:a16="http://schemas.microsoft.com/office/drawing/2014/main" id="{5EEF37DE-C31B-4DE7-1A51-35A7103DA7C7}"/>
              </a:ext>
            </a:extLst>
          </p:cNvPr>
          <p:cNvPicPr>
            <a:picLocks noChangeAspect="1"/>
          </p:cNvPicPr>
          <p:nvPr/>
        </p:nvPicPr>
        <p:blipFill>
          <a:blip r:embed="rId2"/>
          <a:stretch>
            <a:fillRect/>
          </a:stretch>
        </p:blipFill>
        <p:spPr>
          <a:xfrm>
            <a:off x="9758470" y="989039"/>
            <a:ext cx="1914310" cy="841321"/>
          </a:xfrm>
          <a:prstGeom prst="rect">
            <a:avLst/>
          </a:prstGeom>
        </p:spPr>
      </p:pic>
    </p:spTree>
    <p:extLst>
      <p:ext uri="{BB962C8B-B14F-4D97-AF65-F5344CB8AC3E}">
        <p14:creationId xmlns:p14="http://schemas.microsoft.com/office/powerpoint/2010/main" val="225802191"/>
      </p:ext>
    </p:extLst>
  </p:cSld>
  <p:clrMapOvr>
    <a:masterClrMapping/>
  </p:clrMapOvr>
</p:sld>
</file>

<file path=ppt/theme/theme1.xml><?xml version="1.0" encoding="utf-8"?>
<a:theme xmlns:a="http://schemas.openxmlformats.org/drawingml/2006/main" name="Kapljica">
  <a:themeElements>
    <a:clrScheme name="Kapljic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Kapljic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pljic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TM04033925[[fn=Kapljica]]</Template>
  <TotalTime>338</TotalTime>
  <Words>1572</Words>
  <Application>Microsoft Office PowerPoint</Application>
  <PresentationFormat>Širokozaslonsko</PresentationFormat>
  <Paragraphs>45</Paragraphs>
  <Slides>9</Slides>
  <Notes>0</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9</vt:i4>
      </vt:variant>
    </vt:vector>
  </HeadingPairs>
  <TitlesOfParts>
    <vt:vector size="12" baseType="lpstr">
      <vt:lpstr>Arial</vt:lpstr>
      <vt:lpstr>Tw Cen MT</vt:lpstr>
      <vt:lpstr>Kapljica</vt:lpstr>
      <vt:lpstr>Wiener Memorandum Expert meeting in Györ 6.11. – 8.11.2023</vt:lpstr>
      <vt:lpstr>One in seven persons in employment is a foreign citizen</vt:lpstr>
      <vt:lpstr>Share of foreign citizens in total persons in employment, Slovenia </vt:lpstr>
      <vt:lpstr>Changing the law to speed up the recruitment of foreigners, april 2023</vt:lpstr>
      <vt:lpstr>Automotive industry in Slovenia</vt:lpstr>
      <vt:lpstr>Predictions for 2024</vt:lpstr>
      <vt:lpstr>Car production in Slovenia by year</vt:lpstr>
      <vt:lpstr>Some general data </vt:lpstr>
      <vt:lpstr>Collective bargaining and TU activities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Wiener Memorandum Expert meeting in Györ 6.11. – 8.11.2023</dc:title>
  <dc:creator>m g</dc:creator>
  <cp:lastModifiedBy>m g</cp:lastModifiedBy>
  <cp:revision>1</cp:revision>
  <dcterms:created xsi:type="dcterms:W3CDTF">2023-11-14T08:11:11Z</dcterms:created>
  <dcterms:modified xsi:type="dcterms:W3CDTF">2023-11-14T13:49:43Z</dcterms:modified>
</cp:coreProperties>
</file>