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3"/>
    <p:sldMasterId id="2147493467" r:id="rId4"/>
  </p:sldMasterIdLst>
  <p:notesMasterIdLst>
    <p:notesMasterId r:id="rId17"/>
  </p:notesMasterIdLst>
  <p:sldIdLst>
    <p:sldId id="259" r:id="rId5"/>
    <p:sldId id="471" r:id="rId6"/>
    <p:sldId id="472" r:id="rId7"/>
    <p:sldId id="475" r:id="rId8"/>
    <p:sldId id="268" r:id="rId9"/>
    <p:sldId id="473" r:id="rId10"/>
    <p:sldId id="476" r:id="rId11"/>
    <p:sldId id="477" r:id="rId12"/>
    <p:sldId id="297" r:id="rId13"/>
    <p:sldId id="478" r:id="rId14"/>
    <p:sldId id="474" r:id="rId15"/>
    <p:sldId id="459" r:id="rId16"/>
  </p:sldIdLst>
  <p:sldSz cx="9144000" cy="5143500" type="screen16x9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FF"/>
    <a:srgbClr val="D60093"/>
    <a:srgbClr val="E61E1E"/>
    <a:srgbClr val="CF1C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9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32" y="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2000" b="1" dirty="0">
                <a:solidFill>
                  <a:schemeClr val="tx1"/>
                </a:solidFill>
              </a:rPr>
              <a:t>Aktuelle</a:t>
            </a:r>
            <a:r>
              <a:rPr lang="de-DE" sz="2000" b="1" baseline="0" dirty="0">
                <a:solidFill>
                  <a:schemeClr val="tx1"/>
                </a:solidFill>
              </a:rPr>
              <a:t> Umfragewerte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 Wahlergebnis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aktuelle Umfrage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7C9-4EC3-9961-47E0673EA994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27C9-4EC3-9961-47E0673EA994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27C9-4EC3-9961-47E0673EA994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27C9-4EC3-9961-47E0673EA994}"/>
              </c:ext>
            </c:extLst>
          </c:dPt>
          <c:dPt>
            <c:idx val="4"/>
            <c:invertIfNegative val="0"/>
            <c:bubble3D val="0"/>
            <c:spPr>
              <a:solidFill>
                <a:srgbClr val="D6009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27C9-4EC3-9961-47E0673EA994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27C9-4EC3-9961-47E0673EA994}"/>
              </c:ext>
            </c:extLst>
          </c:dPt>
          <c:cat>
            <c:strRef>
              <c:f>Tabelle1!$A$2:$A$7</c:f>
              <c:strCache>
                <c:ptCount val="6"/>
                <c:pt idx="0">
                  <c:v>ÖVP</c:v>
                </c:pt>
                <c:pt idx="1">
                  <c:v>SPÖ</c:v>
                </c:pt>
                <c:pt idx="2">
                  <c:v>FPÖ</c:v>
                </c:pt>
                <c:pt idx="3">
                  <c:v>Grüne</c:v>
                </c:pt>
                <c:pt idx="4">
                  <c:v>NEOS</c:v>
                </c:pt>
                <c:pt idx="5">
                  <c:v>Sonstige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20</c:v>
                </c:pt>
                <c:pt idx="1">
                  <c:v>26</c:v>
                </c:pt>
                <c:pt idx="2">
                  <c:v>26</c:v>
                </c:pt>
                <c:pt idx="3">
                  <c:v>11</c:v>
                </c:pt>
                <c:pt idx="4">
                  <c:v>9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C9-4EC3-9961-47E0673EA994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Wahlergebnis 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7C9-4EC3-9961-47E0673EA99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7C9-4EC3-9961-47E0673EA994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7C9-4EC3-9961-47E0673EA99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7C9-4EC3-9961-47E0673EA994}"/>
              </c:ext>
            </c:extLst>
          </c:dPt>
          <c:dPt>
            <c:idx val="4"/>
            <c:invertIfNegative val="0"/>
            <c:bubble3D val="0"/>
            <c:spPr>
              <a:solidFill>
                <a:srgbClr val="FF9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7C9-4EC3-9961-47E0673EA994}"/>
              </c:ext>
            </c:extLst>
          </c:dPt>
          <c:dPt>
            <c:idx val="5"/>
            <c:invertIfNegative val="0"/>
            <c:bubble3D val="0"/>
            <c:spPr>
              <a:solidFill>
                <a:srgbClr val="FFFF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7C9-4EC3-9961-47E0673EA994}"/>
              </c:ext>
            </c:extLst>
          </c:dPt>
          <c:cat>
            <c:strRef>
              <c:f>Tabelle1!$A$2:$A$7</c:f>
              <c:strCache>
                <c:ptCount val="6"/>
                <c:pt idx="0">
                  <c:v>ÖVP</c:v>
                </c:pt>
                <c:pt idx="1">
                  <c:v>SPÖ</c:v>
                </c:pt>
                <c:pt idx="2">
                  <c:v>FPÖ</c:v>
                </c:pt>
                <c:pt idx="3">
                  <c:v>Grüne</c:v>
                </c:pt>
                <c:pt idx="4">
                  <c:v>NEOS</c:v>
                </c:pt>
                <c:pt idx="5">
                  <c:v>Sonstige</c:v>
                </c:pt>
              </c:strCache>
            </c:strRef>
          </c:cat>
          <c:val>
            <c:numRef>
              <c:f>Tabelle1!$C$2:$C$7</c:f>
              <c:numCache>
                <c:formatCode>General</c:formatCode>
                <c:ptCount val="6"/>
                <c:pt idx="0">
                  <c:v>37.5</c:v>
                </c:pt>
                <c:pt idx="1">
                  <c:v>21.2</c:v>
                </c:pt>
                <c:pt idx="2">
                  <c:v>16.2</c:v>
                </c:pt>
                <c:pt idx="3">
                  <c:v>13.9</c:v>
                </c:pt>
                <c:pt idx="4">
                  <c:v>8.1</c:v>
                </c:pt>
                <c:pt idx="5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C9-4EC3-9961-47E0673EA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3795688"/>
        <c:axId val="333796016"/>
      </c:barChart>
      <c:catAx>
        <c:axId val="333795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33796016"/>
        <c:crosses val="autoZero"/>
        <c:auto val="1"/>
        <c:lblAlgn val="ctr"/>
        <c:lblOffset val="100"/>
        <c:noMultiLvlLbl val="0"/>
      </c:catAx>
      <c:valAx>
        <c:axId val="333796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33795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60" cy="495348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60" cy="495348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2FEF2FB9-CD2D-4D83-980C-591A4BE7B2DB}" type="datetimeFigureOut">
              <a:rPr lang="de-DE"/>
              <a:t>17.01.2023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04" tIns="45752" rIns="91504" bIns="45752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51222"/>
            <a:ext cx="5438140" cy="3887361"/>
          </a:xfrm>
          <a:prstGeom prst="rect">
            <a:avLst/>
          </a:prstGeom>
        </p:spPr>
        <p:txBody>
          <a:bodyPr vert="horz" lIns="91504" tIns="45752" rIns="91504" bIns="45752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377319"/>
            <a:ext cx="2945660" cy="495347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377319"/>
            <a:ext cx="2945660" cy="495347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8465B257-D014-4221-9C00-674E7BA111EB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139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5B257-D014-4221-9C00-674E7BA111EB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9233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5B257-D014-4221-9C00-674E7BA111EB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2428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789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 anchor="b"/>
          <a:lstStyle>
            <a:lvl1pPr>
              <a:defRPr sz="3000"/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684214" y="2914650"/>
            <a:ext cx="7704137" cy="131445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pPr lvl="0"/>
            <a:r>
              <a:rPr lang="de-DE" noProof="0"/>
              <a:t>Formatvorlage des Untertitelmasters durch Klicken bearbeiten</a:t>
            </a:r>
          </a:p>
        </p:txBody>
      </p:sp>
      <p:sp>
        <p:nvSpPr>
          <p:cNvPr id="9" name="Date Placeholder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48488" y="4786313"/>
            <a:ext cx="1079500" cy="27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600"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10" name="Footer Placeholder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24525" y="4786313"/>
            <a:ext cx="1079500" cy="27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600"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11" name="Slide Number Placeholder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4408" y="4806553"/>
            <a:ext cx="539750" cy="27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600">
                <a:solidFill>
                  <a:schemeClr val="bg1"/>
                </a:solidFill>
                <a:latin typeface="+mn-lt"/>
              </a:defRPr>
            </a:lvl1pPr>
          </a:lstStyle>
          <a:p>
            <a:fld id="{3878E3C0-0A97-4AC0-BA97-1D6812DF375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244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B76375-7D76-430C-85E4-62C7BCF3E88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3638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298CD-3CE6-43B5-9454-AA8F4BF0242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3329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2385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2385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6A649-D691-4268-A3C9-8BFAC6EE933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0328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1754A-5217-4727-91F2-7073160B36E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3042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B4726-1301-4981-82CB-32AFA96F257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0168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3002D-DBC0-483E-A2AD-10AE1ECE668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6139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36B47-4B13-4BA5-A9C4-081BE6CF1F9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449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0B739-D9E9-4403-A49E-76C40D54A6B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2889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7BF04-A31D-47A7-BCBE-04BA9F462DB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9881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8"/>
            <a:ext cx="2057400" cy="423267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8"/>
            <a:ext cx="6019800" cy="4232672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7C21F-B28D-4E9E-92D7-4EAF1183C9D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88814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457200" y="1200150"/>
            <a:ext cx="8229600" cy="3238500"/>
          </a:xfrm>
        </p:spPr>
        <p:txBody>
          <a:bodyPr/>
          <a:lstStyle/>
          <a:p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948488" y="4786313"/>
            <a:ext cx="1079500" cy="270272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724525" y="4786313"/>
            <a:ext cx="1079500" cy="270272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44408" y="4806553"/>
            <a:ext cx="539750" cy="270272"/>
          </a:xfrm>
        </p:spPr>
        <p:txBody>
          <a:bodyPr/>
          <a:lstStyle>
            <a:lvl1pPr>
              <a:defRPr/>
            </a:lvl1pPr>
          </a:lstStyle>
          <a:p>
            <a:fld id="{A0E7C21F-B28D-4E9E-92D7-4EAF1183C9D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59242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05978"/>
            <a:ext cx="8229600" cy="423267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948488" y="4786313"/>
            <a:ext cx="1079500" cy="270272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724525" y="4786313"/>
            <a:ext cx="1079500" cy="270272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44408" y="4806553"/>
            <a:ext cx="539750" cy="270272"/>
          </a:xfrm>
        </p:spPr>
        <p:txBody>
          <a:bodyPr/>
          <a:lstStyle>
            <a:lvl1pPr>
              <a:defRPr/>
            </a:lvl1pPr>
          </a:lstStyle>
          <a:p>
            <a:fld id="{A0E7C21F-B28D-4E9E-92D7-4EAF1183C9D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89904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200150"/>
            <a:ext cx="8229600" cy="3238500"/>
          </a:xfrm>
        </p:spPr>
        <p:txBody>
          <a:bodyPr/>
          <a:lstStyle/>
          <a:p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948488" y="4786313"/>
            <a:ext cx="1079500" cy="270272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724525" y="4786313"/>
            <a:ext cx="1079500" cy="270272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44408" y="4806553"/>
            <a:ext cx="539750" cy="270272"/>
          </a:xfrm>
        </p:spPr>
        <p:txBody>
          <a:bodyPr/>
          <a:lstStyle>
            <a:lvl1pPr>
              <a:defRPr/>
            </a:lvl1pPr>
          </a:lstStyle>
          <a:p>
            <a:fld id="{A0E7C21F-B28D-4E9E-92D7-4EAF1183C9D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8487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PPT-Vorlage-S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197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8391"/>
            <a:ext cx="8229600" cy="807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2563"/>
            <a:ext cx="8229600" cy="3195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Bild 1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265887" y="4866385"/>
            <a:ext cx="612226" cy="94188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167439" y="205979"/>
            <a:ext cx="809122" cy="15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687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687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48488" y="4786313"/>
            <a:ext cx="1079500" cy="27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600"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3687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24525" y="4786313"/>
            <a:ext cx="1079500" cy="27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600"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3687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4408" y="4806553"/>
            <a:ext cx="539750" cy="27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600">
                <a:solidFill>
                  <a:schemeClr val="bg1"/>
                </a:solidFill>
                <a:latin typeface="+mn-lt"/>
              </a:defRPr>
            </a:lvl1pPr>
          </a:lstStyle>
          <a:p>
            <a:fld id="{3878E3C0-0A97-4AC0-BA97-1D6812DF375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0236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  <p:sldLayoutId id="2147493469" r:id="rId2"/>
    <p:sldLayoutId id="2147493470" r:id="rId3"/>
    <p:sldLayoutId id="2147493471" r:id="rId4"/>
    <p:sldLayoutId id="2147493472" r:id="rId5"/>
    <p:sldLayoutId id="2147493473" r:id="rId6"/>
    <p:sldLayoutId id="2147493474" r:id="rId7"/>
    <p:sldLayoutId id="2147493475" r:id="rId8"/>
    <p:sldLayoutId id="2147493476" r:id="rId9"/>
    <p:sldLayoutId id="2147493477" r:id="rId10"/>
    <p:sldLayoutId id="2147493478" r:id="rId11"/>
    <p:sldLayoutId id="2147493479" r:id="rId12"/>
    <p:sldLayoutId id="2147493480" r:id="rId13"/>
    <p:sldLayoutId id="2147493481" r:id="rId1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700" b="1">
          <a:solidFill>
            <a:srgbClr val="C9243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700" b="1">
          <a:solidFill>
            <a:srgbClr val="C9243F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700" b="1">
          <a:solidFill>
            <a:srgbClr val="C9243F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700" b="1">
          <a:solidFill>
            <a:srgbClr val="C9243F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700" b="1">
          <a:solidFill>
            <a:srgbClr val="C9243F"/>
          </a:solidFill>
          <a:latin typeface="Verdana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700" b="1">
          <a:solidFill>
            <a:srgbClr val="C9243F"/>
          </a:solidFill>
          <a:latin typeface="Verdana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700" b="1">
          <a:solidFill>
            <a:srgbClr val="C9243F"/>
          </a:solidFill>
          <a:latin typeface="Verdana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700" b="1">
          <a:solidFill>
            <a:srgbClr val="C9243F"/>
          </a:solidFill>
          <a:latin typeface="Verdana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700" b="1">
          <a:solidFill>
            <a:srgbClr val="C9243F"/>
          </a:solidFill>
          <a:latin typeface="Verdana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lr>
          <a:srgbClr val="C9243F"/>
        </a:buClr>
        <a:buChar char="•"/>
        <a:defRPr sz="2100" b="1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E6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Wiener Memorandum</a:t>
            </a:r>
            <a:br>
              <a:rPr lang="de-D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Präsidententreffen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solidFill>
                  <a:srgbClr val="E6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Länderbericht Österreich</a:t>
            </a:r>
            <a:endParaRPr lang="de-AT" dirty="0">
              <a:solidFill>
                <a:srgbClr val="E61E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510396"/>
            <a:ext cx="6400800" cy="1314450"/>
          </a:xfrm>
        </p:spPr>
        <p:txBody>
          <a:bodyPr>
            <a:norm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19. Jänner 2023, Ljubljana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63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37472"/>
            <a:ext cx="8229600" cy="1150091"/>
          </a:xfrm>
        </p:spPr>
        <p:txBody>
          <a:bodyPr>
            <a:noAutofit/>
          </a:bodyPr>
          <a:lstStyle/>
          <a:p>
            <a:r>
              <a:rPr lang="de-AT" sz="3600" dirty="0">
                <a:solidFill>
                  <a:srgbClr val="E6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„Die ÖVP hat kein Korruptionsproblem“</a:t>
            </a:r>
            <a:br>
              <a:rPr lang="de-AT" sz="3600" dirty="0">
                <a:solidFill>
                  <a:srgbClr val="E61E1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(Zitat von ÖVP-Bundeskanzler Karl </a:t>
            </a:r>
            <a:r>
              <a:rPr lang="de-AT" sz="2400" dirty="0" err="1">
                <a:latin typeface="Arial" panose="020B0604020202020204" pitchFamily="34" charset="0"/>
                <a:cs typeface="Arial" panose="020B0604020202020204" pitchFamily="34" charset="0"/>
              </a:rPr>
              <a:t>Nehammer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AT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03507"/>
            <a:ext cx="8068235" cy="3345821"/>
          </a:xfrm>
        </p:spPr>
        <p:txBody>
          <a:bodyPr>
            <a:normAutofit fontScale="85000" lnSpcReduction="20000"/>
          </a:bodyPr>
          <a:lstStyle/>
          <a:p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drei Bundeskanzler in 62 Tagen (Herbst 2021)</a:t>
            </a:r>
          </a:p>
          <a:p>
            <a:pPr marL="0" indent="0">
              <a:buNone/>
            </a:pP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Ermittlungen der Justiz gegen sechs ehemalige ÖVP-Finanzminister</a:t>
            </a:r>
          </a:p>
          <a:p>
            <a:pPr marL="0" indent="0">
              <a:buNone/>
            </a:pP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Ermittlungen der Justiz gegen den ÖVP-Nationalratspräsidenten </a:t>
            </a:r>
            <a:b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Ermittlungen der Justiz gegen den ÖVP-Klubobmann im Parlament</a:t>
            </a:r>
          </a:p>
          <a:p>
            <a:pPr marL="0" indent="0">
              <a:buNone/>
            </a:pP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Rücktritt eines ehemaligen ÖVP-Justizministers als Richter des Verfassungsgerichtshofes</a:t>
            </a:r>
          </a:p>
          <a:p>
            <a:pPr marL="0" indent="0">
              <a:buNone/>
            </a:pP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ehemalige ÖVP-Familienministerin in Untersuchungshaft</a:t>
            </a:r>
            <a:b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laufender parlamentarischer Untersuchungsausschuss zum Thema „ÖVP-Korruption“</a:t>
            </a:r>
          </a:p>
          <a:p>
            <a:endParaRPr lang="de-A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10786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37472"/>
            <a:ext cx="8229600" cy="1150091"/>
          </a:xfrm>
        </p:spPr>
        <p:txBody>
          <a:bodyPr>
            <a:noAutofit/>
          </a:bodyPr>
          <a:lstStyle/>
          <a:p>
            <a:r>
              <a:rPr lang="de-AT" sz="4000" dirty="0">
                <a:solidFill>
                  <a:srgbClr val="E6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Weichenstellungen 2023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457277"/>
            <a:ext cx="8068235" cy="32357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Gewerkschafstag der PRO-GE</a:t>
            </a:r>
          </a:p>
          <a:p>
            <a:pPr marL="0" indent="0" algn="ctr">
              <a:buNone/>
            </a:pP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14.-16. Juni 2023</a:t>
            </a:r>
          </a:p>
          <a:p>
            <a:pPr marL="0" indent="0" algn="ctr">
              <a:buNone/>
            </a:pP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ÖGB-Kongress</a:t>
            </a:r>
          </a:p>
          <a:p>
            <a:pPr marL="0" indent="0" algn="ctr">
              <a:buNone/>
            </a:pP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20.-22. Juni 2023</a:t>
            </a:r>
          </a:p>
        </p:txBody>
      </p:sp>
    </p:spTree>
    <p:extLst>
      <p:ext uri="{BB962C8B-B14F-4D97-AF65-F5344CB8AC3E}">
        <p14:creationId xmlns:p14="http://schemas.microsoft.com/office/powerpoint/2010/main" val="56103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E6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Wiener Memorandum</a:t>
            </a:r>
            <a:br>
              <a:rPr lang="de-D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Präsidententreffen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solidFill>
                  <a:srgbClr val="E6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Länderbericht Österreich</a:t>
            </a:r>
            <a:endParaRPr lang="de-AT" dirty="0">
              <a:solidFill>
                <a:srgbClr val="E61E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510396"/>
            <a:ext cx="6400800" cy="1314450"/>
          </a:xfrm>
        </p:spPr>
        <p:txBody>
          <a:bodyPr>
            <a:norm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19. Jänner 2023, Ljubljana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42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29420"/>
            <a:ext cx="8229600" cy="982858"/>
          </a:xfrm>
        </p:spPr>
        <p:txBody>
          <a:bodyPr>
            <a:noAutofit/>
          </a:bodyPr>
          <a:lstStyle/>
          <a:p>
            <a:r>
              <a:rPr lang="de-AT" sz="4000" dirty="0">
                <a:solidFill>
                  <a:srgbClr val="E6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Wirtschaftliche Situation</a:t>
            </a:r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671D5DB8-07F0-4939-AFEC-9560F40AFF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3982240"/>
              </p:ext>
            </p:extLst>
          </p:nvPr>
        </p:nvGraphicFramePr>
        <p:xfrm>
          <a:off x="457199" y="1352550"/>
          <a:ext cx="8321803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718">
                  <a:extLst>
                    <a:ext uri="{9D8B030D-6E8A-4147-A177-3AD203B41FA5}">
                      <a16:colId xmlns:a16="http://schemas.microsoft.com/office/drawing/2014/main" val="4057074520"/>
                    </a:ext>
                  </a:extLst>
                </a:gridCol>
                <a:gridCol w="948017">
                  <a:extLst>
                    <a:ext uri="{9D8B030D-6E8A-4147-A177-3AD203B41FA5}">
                      <a16:colId xmlns:a16="http://schemas.microsoft.com/office/drawing/2014/main" val="794576859"/>
                    </a:ext>
                  </a:extLst>
                </a:gridCol>
                <a:gridCol w="948017">
                  <a:extLst>
                    <a:ext uri="{9D8B030D-6E8A-4147-A177-3AD203B41FA5}">
                      <a16:colId xmlns:a16="http://schemas.microsoft.com/office/drawing/2014/main" val="2277629794"/>
                    </a:ext>
                  </a:extLst>
                </a:gridCol>
                <a:gridCol w="948017">
                  <a:extLst>
                    <a:ext uri="{9D8B030D-6E8A-4147-A177-3AD203B41FA5}">
                      <a16:colId xmlns:a16="http://schemas.microsoft.com/office/drawing/2014/main" val="3313626201"/>
                    </a:ext>
                  </a:extLst>
                </a:gridCol>
                <a:gridCol w="948017">
                  <a:extLst>
                    <a:ext uri="{9D8B030D-6E8A-4147-A177-3AD203B41FA5}">
                      <a16:colId xmlns:a16="http://schemas.microsoft.com/office/drawing/2014/main" val="1847773312"/>
                    </a:ext>
                  </a:extLst>
                </a:gridCol>
                <a:gridCol w="948017">
                  <a:extLst>
                    <a:ext uri="{9D8B030D-6E8A-4147-A177-3AD203B41FA5}">
                      <a16:colId xmlns:a16="http://schemas.microsoft.com/office/drawing/2014/main" val="1204815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chemeClr val="tx1"/>
                          </a:solidFill>
                        </a:rPr>
                        <a:t>2023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8429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/>
                        <a:t>Wirtschaftswachstum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- 6,5 %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+ 4,6 %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+ 4,7 %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+ 0,3 %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+ 1,8 %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4183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/>
                        <a:t>Inflation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1,4 %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2,8 %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/>
                        <a:t>8,5 </a:t>
                      </a:r>
                      <a:r>
                        <a:rPr lang="de-DE" sz="1400" dirty="0"/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6,5 %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+ 3,2 %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5192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/>
                        <a:t>Arbeitslosigkeit </a:t>
                      </a:r>
                      <a:r>
                        <a:rPr lang="de-DE" sz="1200" dirty="0"/>
                        <a:t>(nationale Berechnung)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9,9 %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8,0 %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6,3 %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6,5 %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6,2 %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5420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/>
                        <a:t>Warenexporte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- 7,3 %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+ 12,9 %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6,0 %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- 0,1 %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+ 3,5 %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4969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/>
                        <a:t>Industrieproduktion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- 5,8 %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+ 9,5 %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+ 3,0 %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- 2,2 %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+ 1,5 %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/>
                        <a:t>Stundenproduktivität </a:t>
                      </a:r>
                      <a:r>
                        <a:rPr lang="de-DE" sz="1200" dirty="0"/>
                        <a:t>(Industrie)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+ 0,5 %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+ 4,2 %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+ 0,8 %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- 0,9 %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+ 0,9 %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9818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390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37472"/>
            <a:ext cx="8229600" cy="1150091"/>
          </a:xfrm>
        </p:spPr>
        <p:txBody>
          <a:bodyPr>
            <a:noAutofit/>
          </a:bodyPr>
          <a:lstStyle/>
          <a:p>
            <a:r>
              <a:rPr lang="de-AT" sz="4000" dirty="0">
                <a:solidFill>
                  <a:srgbClr val="E6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Inflationsentwicklung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457277"/>
            <a:ext cx="8068235" cy="3235747"/>
          </a:xfrm>
        </p:spPr>
        <p:txBody>
          <a:bodyPr>
            <a:normAutofit fontScale="85000" lnSpcReduction="10000"/>
          </a:bodyPr>
          <a:lstStyle/>
          <a:p>
            <a:r>
              <a:rPr lang="de-AT" sz="2600" dirty="0">
                <a:latin typeface="Arial" panose="020B0604020202020204" pitchFamily="34" charset="0"/>
                <a:cs typeface="Arial" panose="020B0604020202020204" pitchFamily="34" charset="0"/>
              </a:rPr>
              <a:t>Inflation stieg bereits seit 2021, massiver Anstieg mit dem russischen Angriff auf die Ukraine: </a:t>
            </a:r>
            <a:r>
              <a:rPr lang="de-AT" sz="2600" b="1" dirty="0">
                <a:latin typeface="Arial" panose="020B0604020202020204" pitchFamily="34" charset="0"/>
                <a:cs typeface="Arial" panose="020B0604020202020204" pitchFamily="34" charset="0"/>
              </a:rPr>
              <a:t>8,5% im Jahr 2022!</a:t>
            </a:r>
          </a:p>
          <a:p>
            <a:r>
              <a:rPr lang="de-AT" sz="2600" dirty="0">
                <a:latin typeface="Arial" panose="020B0604020202020204" pitchFamily="34" charset="0"/>
                <a:cs typeface="Arial" panose="020B0604020202020204" pitchFamily="34" charset="0"/>
              </a:rPr>
              <a:t>Inflationstreiber:</a:t>
            </a:r>
          </a:p>
          <a:p>
            <a:pPr lvl="1"/>
            <a:r>
              <a:rPr lang="de-AT" sz="2200" dirty="0">
                <a:latin typeface="Arial" panose="020B0604020202020204" pitchFamily="34" charset="0"/>
                <a:cs typeface="Arial" panose="020B0604020202020204" pitchFamily="34" charset="0"/>
              </a:rPr>
              <a:t>Treibstoffpreise (+42%)</a:t>
            </a:r>
          </a:p>
          <a:p>
            <a:pPr lvl="1"/>
            <a:r>
              <a:rPr lang="de-AT" sz="2200" dirty="0">
                <a:latin typeface="Arial" panose="020B0604020202020204" pitchFamily="34" charset="0"/>
                <a:cs typeface="Arial" panose="020B0604020202020204" pitchFamily="34" charset="0"/>
              </a:rPr>
              <a:t>Wohnkosten (+13%)</a:t>
            </a:r>
          </a:p>
          <a:p>
            <a:pPr lvl="2"/>
            <a:r>
              <a:rPr lang="de-AT" sz="1800" dirty="0">
                <a:latin typeface="Arial" panose="020B0604020202020204" pitchFamily="34" charset="0"/>
                <a:cs typeface="Arial" panose="020B0604020202020204" pitchFamily="34" charset="0"/>
              </a:rPr>
              <a:t>vor allem Haushaltsenergie (+39%) – speziell Gas (+81%) und Heizöl (+90%)</a:t>
            </a:r>
          </a:p>
          <a:p>
            <a:pPr lvl="1"/>
            <a:r>
              <a:rPr lang="de-AT" sz="2200" dirty="0">
                <a:latin typeface="Arial" panose="020B0604020202020204" pitchFamily="34" charset="0"/>
                <a:cs typeface="Arial" panose="020B0604020202020204" pitchFamily="34" charset="0"/>
              </a:rPr>
              <a:t>Nahrungsmittel (+12%)</a:t>
            </a:r>
          </a:p>
          <a:p>
            <a:r>
              <a:rPr lang="de-AT" sz="2600" dirty="0">
                <a:latin typeface="Arial" panose="020B0604020202020204" pitchFamily="34" charset="0"/>
                <a:cs typeface="Arial" panose="020B0604020202020204" pitchFamily="34" charset="0"/>
              </a:rPr>
              <a:t>für das Jahr 2023 sind 6,5% Inflationsrate vorhergesagt</a:t>
            </a:r>
          </a:p>
          <a:p>
            <a:r>
              <a:rPr lang="de-AT" sz="2600" dirty="0">
                <a:latin typeface="Arial" panose="020B0604020202020204" pitchFamily="34" charset="0"/>
                <a:cs typeface="Arial" panose="020B0604020202020204" pitchFamily="34" charset="0"/>
              </a:rPr>
              <a:t>danach soll sich die Situation entspannen</a:t>
            </a:r>
          </a:p>
          <a:p>
            <a:endParaRPr lang="de-A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70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37472"/>
            <a:ext cx="8229600" cy="1150091"/>
          </a:xfrm>
        </p:spPr>
        <p:txBody>
          <a:bodyPr>
            <a:noAutofit/>
          </a:bodyPr>
          <a:lstStyle/>
          <a:p>
            <a:r>
              <a:rPr lang="de-AT" sz="4000" dirty="0">
                <a:solidFill>
                  <a:srgbClr val="E6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Situation der Metallindustrie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457277"/>
            <a:ext cx="8068235" cy="3235747"/>
          </a:xfrm>
        </p:spPr>
        <p:txBody>
          <a:bodyPr>
            <a:normAutofit fontScale="85000" lnSpcReduction="20000"/>
          </a:bodyPr>
          <a:lstStyle/>
          <a:p>
            <a:r>
              <a:rPr lang="de-AT" sz="2600" dirty="0">
                <a:latin typeface="Arial" panose="020B0604020202020204" pitchFamily="34" charset="0"/>
                <a:cs typeface="Arial" panose="020B0604020202020204" pitchFamily="34" charset="0"/>
              </a:rPr>
              <a:t>Branche erlebte bis Ende des Vorjahres einen außergewöhnlichen Boom</a:t>
            </a:r>
          </a:p>
          <a:p>
            <a:pPr marL="0" indent="0">
              <a:buNone/>
            </a:pPr>
            <a:endParaRPr lang="de-A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AT" sz="2200" dirty="0">
                <a:latin typeface="Arial" panose="020B0604020202020204" pitchFamily="34" charset="0"/>
                <a:cs typeface="Arial" panose="020B0604020202020204" pitchFamily="34" charset="0"/>
              </a:rPr>
              <a:t>Ertragskraft hat sich nach der Pandemie schnell erholt </a:t>
            </a:r>
          </a:p>
          <a:p>
            <a:pPr lvl="1"/>
            <a:r>
              <a:rPr lang="de-AT" sz="2200" dirty="0">
                <a:latin typeface="Arial" panose="020B0604020202020204" pitchFamily="34" charset="0"/>
                <a:cs typeface="Arial" panose="020B0604020202020204" pitchFamily="34" charset="0"/>
              </a:rPr>
              <a:t>Entwicklung von Export und Investitionen sehr günstig</a:t>
            </a:r>
          </a:p>
          <a:p>
            <a:pPr marL="457200" lvl="1" indent="0">
              <a:buNone/>
            </a:pPr>
            <a:endParaRPr lang="de-A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2600" dirty="0">
                <a:latin typeface="Arial" panose="020B0604020202020204" pitchFamily="34" charset="0"/>
                <a:cs typeface="Arial" panose="020B0604020202020204" pitchFamily="34" charset="0"/>
              </a:rPr>
              <a:t>Produktionswert wurde Wert stieg 2019 bis 2021 </a:t>
            </a:r>
            <a:br>
              <a:rPr lang="de-AT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600" dirty="0">
                <a:latin typeface="Arial" panose="020B0604020202020204" pitchFamily="34" charset="0"/>
                <a:cs typeface="Arial" panose="020B0604020202020204" pitchFamily="34" charset="0"/>
              </a:rPr>
              <a:t>um gut 7%</a:t>
            </a:r>
          </a:p>
          <a:p>
            <a:pPr marL="0" indent="0">
              <a:buNone/>
            </a:pPr>
            <a:endParaRPr lang="de-A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2600" dirty="0">
                <a:latin typeface="Arial" panose="020B0604020202020204" pitchFamily="34" charset="0"/>
                <a:cs typeface="Arial" panose="020B0604020202020204" pitchFamily="34" charset="0"/>
              </a:rPr>
              <a:t>Personalkosten sind jedoch gleich geblieben</a:t>
            </a:r>
          </a:p>
          <a:p>
            <a:pPr marL="457200" lvl="1" indent="0">
              <a:buNone/>
            </a:pPr>
            <a:endParaRPr lang="de-A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2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37472"/>
            <a:ext cx="8229600" cy="1150091"/>
          </a:xfrm>
        </p:spPr>
        <p:txBody>
          <a:bodyPr>
            <a:noAutofit/>
          </a:bodyPr>
          <a:lstStyle/>
          <a:p>
            <a:r>
              <a:rPr lang="de-AT" sz="4000" dirty="0">
                <a:solidFill>
                  <a:srgbClr val="E6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KV-Abschluss Metallindustrie 2022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457277"/>
            <a:ext cx="8068235" cy="3235747"/>
          </a:xfrm>
        </p:spPr>
        <p:txBody>
          <a:bodyPr>
            <a:normAutofit fontScale="77500" lnSpcReduction="20000"/>
          </a:bodyPr>
          <a:lstStyle/>
          <a:p>
            <a:r>
              <a:rPr lang="de-AT" sz="2600" b="1" dirty="0">
                <a:latin typeface="Arial" panose="020B0604020202020204" pitchFamily="34" charset="0"/>
                <a:cs typeface="Arial" panose="020B0604020202020204" pitchFamily="34" charset="0"/>
              </a:rPr>
              <a:t>KV-Abschluss mit durchschnittlich 7,44%</a:t>
            </a:r>
          </a:p>
          <a:p>
            <a:pPr marL="0" indent="0">
              <a:buNone/>
            </a:pPr>
            <a:r>
              <a:rPr lang="de-AT" sz="2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AT" sz="2100" b="1" dirty="0">
                <a:latin typeface="Arial" panose="020B0604020202020204" pitchFamily="34" charset="0"/>
                <a:cs typeface="Arial" panose="020B0604020202020204" pitchFamily="34" charset="0"/>
              </a:rPr>
              <a:t>Arbeiterbereich: 	durchschnittlich 7,9% </a:t>
            </a:r>
          </a:p>
          <a:p>
            <a:pPr marL="457200" lvl="1" indent="0">
              <a:buNone/>
            </a:pPr>
            <a:r>
              <a:rPr lang="de-AT" sz="2100" b="1" dirty="0">
                <a:latin typeface="Arial" panose="020B0604020202020204" pitchFamily="34" charset="0"/>
                <a:cs typeface="Arial" panose="020B0604020202020204" pitchFamily="34" charset="0"/>
              </a:rPr>
              <a:t>Angestellte: 		durchschnittlich 7,0%</a:t>
            </a:r>
            <a:br>
              <a:rPr lang="de-AT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AT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100" dirty="0">
                <a:latin typeface="Arial" panose="020B0604020202020204" pitchFamily="34" charset="0"/>
                <a:cs typeface="Arial" panose="020B0604020202020204" pitchFamily="34" charset="0"/>
              </a:rPr>
              <a:t>(bei einer rollierenden Inflation von 6,3%)</a:t>
            </a:r>
            <a:br>
              <a:rPr lang="de-AT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AT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1400" dirty="0">
                <a:latin typeface="Arial" panose="020B0604020202020204" pitchFamily="34" charset="0"/>
                <a:cs typeface="Arial" panose="020B0604020202020204" pitchFamily="34" charset="0"/>
              </a:rPr>
              <a:t>Formel (+5,4% plus 75 Euro pro Monat nachhaltig) führt zu sozial gestaffelten Erhöhungen von bis zu 8,9%.</a:t>
            </a:r>
            <a:br>
              <a:rPr lang="de-AT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A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2600" b="1" dirty="0">
                <a:latin typeface="Arial" panose="020B0604020202020204" pitchFamily="34" charset="0"/>
                <a:cs typeface="Arial" panose="020B0604020202020204" pitchFamily="34" charset="0"/>
              </a:rPr>
              <a:t>neuer Mindestlohn: 2.236,16 Euro </a:t>
            </a:r>
            <a:r>
              <a:rPr lang="de-AT" sz="2600" dirty="0">
                <a:latin typeface="Arial" panose="020B0604020202020204" pitchFamily="34" charset="0"/>
                <a:cs typeface="Arial" panose="020B0604020202020204" pitchFamily="34" charset="0"/>
              </a:rPr>
              <a:t>(14x jährlich)</a:t>
            </a:r>
          </a:p>
          <a:p>
            <a:pPr lvl="1"/>
            <a:r>
              <a:rPr lang="de-AT" sz="1800" dirty="0">
                <a:latin typeface="Arial" panose="020B0604020202020204" pitchFamily="34" charset="0"/>
                <a:cs typeface="Arial" panose="020B0604020202020204" pitchFamily="34" charset="0"/>
              </a:rPr>
              <a:t>aktueller Durchschnittslohn Arbeiter ca. 3.250 Euro</a:t>
            </a:r>
          </a:p>
          <a:p>
            <a:pPr lvl="1"/>
            <a:r>
              <a:rPr lang="de-AT" sz="1800" dirty="0">
                <a:latin typeface="Arial" panose="020B0604020202020204" pitchFamily="34" charset="0"/>
                <a:cs typeface="Arial" panose="020B0604020202020204" pitchFamily="34" charset="0"/>
              </a:rPr>
              <a:t>aktuelles Durchschnittsgehalt Angestellte ca. 4.950 Euro</a:t>
            </a:r>
            <a:br>
              <a:rPr lang="de-A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A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2600" b="1" dirty="0">
                <a:latin typeface="Arial" panose="020B0604020202020204" pitchFamily="34" charset="0"/>
                <a:cs typeface="Arial" panose="020B0604020202020204" pitchFamily="34" charset="0"/>
              </a:rPr>
              <a:t>deutliche Anhebung der Lehrlingseinkommen </a:t>
            </a:r>
            <a:endParaRPr lang="de-AT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AT" sz="1800" dirty="0">
                <a:latin typeface="Arial" panose="020B0604020202020204" pitchFamily="34" charset="0"/>
                <a:cs typeface="Arial" panose="020B0604020202020204" pitchFamily="34" charset="0"/>
              </a:rPr>
              <a:t>1.000 Euro im 1. Lehrjahr (ab November 2023) – plus 25% in zwei Jahren</a:t>
            </a:r>
          </a:p>
        </p:txBody>
      </p:sp>
    </p:spTree>
    <p:extLst>
      <p:ext uri="{BB962C8B-B14F-4D97-AF65-F5344CB8AC3E}">
        <p14:creationId xmlns:p14="http://schemas.microsoft.com/office/powerpoint/2010/main" val="50432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37472"/>
            <a:ext cx="8229600" cy="1150091"/>
          </a:xfrm>
        </p:spPr>
        <p:txBody>
          <a:bodyPr>
            <a:noAutofit/>
          </a:bodyPr>
          <a:lstStyle/>
          <a:p>
            <a:r>
              <a:rPr lang="de-AT" sz="4000" dirty="0">
                <a:solidFill>
                  <a:srgbClr val="E6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Herausforderungen Metallindustrie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457277"/>
            <a:ext cx="8068235" cy="3235747"/>
          </a:xfrm>
        </p:spPr>
        <p:txBody>
          <a:bodyPr>
            <a:normAutofit/>
          </a:bodyPr>
          <a:lstStyle/>
          <a:p>
            <a:r>
              <a:rPr lang="de-AT" sz="1800" dirty="0">
                <a:latin typeface="Arial" panose="020B0604020202020204" pitchFamily="34" charset="0"/>
                <a:cs typeface="Arial" panose="020B0604020202020204" pitchFamily="34" charset="0"/>
              </a:rPr>
              <a:t>Fachkräftemangel</a:t>
            </a:r>
            <a:endParaRPr lang="de-A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1800" dirty="0">
                <a:latin typeface="Arial" panose="020B0604020202020204" pitchFamily="34" charset="0"/>
                <a:cs typeface="Arial" panose="020B0604020202020204" pitchFamily="34" charset="0"/>
              </a:rPr>
              <a:t>immer wieder Lieferketten-Störungen und Materialmangel (z.B. Chips)</a:t>
            </a:r>
            <a:endParaRPr lang="de-A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1800" dirty="0">
                <a:latin typeface="Arial" panose="020B0604020202020204" pitchFamily="34" charset="0"/>
                <a:cs typeface="Arial" panose="020B0604020202020204" pitchFamily="34" charset="0"/>
              </a:rPr>
              <a:t>Rückgang der Neuaufträge (bei vollen Auftragsbüchern)</a:t>
            </a:r>
          </a:p>
          <a:p>
            <a:pPr marL="0" indent="0">
              <a:buNone/>
            </a:pPr>
            <a:endParaRPr lang="de-A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1800" dirty="0">
                <a:latin typeface="Arial" panose="020B0604020202020204" pitchFamily="34" charset="0"/>
                <a:cs typeface="Arial" panose="020B0604020202020204" pitchFamily="34" charset="0"/>
              </a:rPr>
              <a:t>Energiekosten sind extrem</a:t>
            </a:r>
          </a:p>
          <a:p>
            <a:pPr lvl="1"/>
            <a:r>
              <a:rPr lang="de-AT" sz="1400" dirty="0">
                <a:latin typeface="Arial" panose="020B0604020202020204" pitchFamily="34" charset="0"/>
                <a:cs typeface="Arial" panose="020B0604020202020204" pitchFamily="34" charset="0"/>
              </a:rPr>
              <a:t>Kosten können über weite Strecken über die Preise weitergegeben werden</a:t>
            </a:r>
          </a:p>
          <a:p>
            <a:pPr marL="457200" lvl="1" indent="0">
              <a:buNone/>
            </a:pPr>
            <a:endParaRPr lang="de-A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AT" sz="1800" b="1" dirty="0">
                <a:latin typeface="Arial" panose="020B0604020202020204" pitchFamily="34" charset="0"/>
                <a:cs typeface="Arial" panose="020B0604020202020204" pitchFamily="34" charset="0"/>
              </a:rPr>
              <a:t>Dauerthema: </a:t>
            </a:r>
          </a:p>
          <a:p>
            <a:pPr marL="0" indent="0">
              <a:buNone/>
            </a:pPr>
            <a:r>
              <a:rPr lang="de-AT" sz="1800" dirty="0">
                <a:latin typeface="Arial" panose="020B0604020202020204" pitchFamily="34" charset="0"/>
                <a:cs typeface="Arial" panose="020B0604020202020204" pitchFamily="34" charset="0"/>
              </a:rPr>
              <a:t>Wandel und Transformation vor allem im Bereich der Fahrzeugindustrie </a:t>
            </a:r>
            <a:br>
              <a:rPr lang="de-AT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1800" dirty="0">
                <a:latin typeface="Arial" panose="020B0604020202020204" pitchFamily="34" charset="0"/>
                <a:cs typeface="Arial" panose="020B0604020202020204" pitchFamily="34" charset="0"/>
              </a:rPr>
              <a:t>(Klimaziele &amp; CO</a:t>
            </a:r>
            <a:r>
              <a:rPr lang="de-AT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AT" sz="1800" dirty="0">
                <a:latin typeface="Arial" panose="020B0604020202020204" pitchFamily="34" charset="0"/>
                <a:cs typeface="Arial" panose="020B0604020202020204" pitchFamily="34" charset="0"/>
              </a:rPr>
              <a:t>-Emissionen).</a:t>
            </a:r>
            <a:endParaRPr lang="de-AT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24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58391"/>
            <a:ext cx="8229600" cy="807125"/>
          </a:xfrm>
        </p:spPr>
        <p:txBody>
          <a:bodyPr anchor="ctr">
            <a:noAutofit/>
          </a:bodyPr>
          <a:lstStyle/>
          <a:p>
            <a:r>
              <a:rPr lang="de-AT" sz="2800" dirty="0">
                <a:solidFill>
                  <a:srgbClr val="E6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Corona &amp; Energiekrise:</a:t>
            </a:r>
            <a:br>
              <a:rPr lang="de-AT" sz="2800" dirty="0">
                <a:solidFill>
                  <a:srgbClr val="E61E1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800" dirty="0">
                <a:solidFill>
                  <a:srgbClr val="E6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Massive Unterstützung für Unternehmen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14B5187A-D4DA-418D-8AC5-8156C7C512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94" b="6340"/>
          <a:stretch/>
        </p:blipFill>
        <p:spPr bwMode="auto">
          <a:xfrm>
            <a:off x="4516858" y="1999961"/>
            <a:ext cx="4169942" cy="262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339EFD76-8005-4916-A832-1AFAC54379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2" b="43506"/>
          <a:stretch/>
        </p:blipFill>
        <p:spPr bwMode="auto">
          <a:xfrm>
            <a:off x="457200" y="1952180"/>
            <a:ext cx="3771899" cy="254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68AE23FA-FC90-440B-A558-4900F927E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665" y="1279806"/>
            <a:ext cx="8538882" cy="55808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Unternehmens-Subventionen, gemessen in % der Wirtschaftsleistung (BIP), im Durchschnitt der Jahre 2020-2022:</a:t>
            </a:r>
            <a:endParaRPr lang="de-A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AT" sz="1800" b="1" dirty="0">
                <a:latin typeface="Arial" panose="020B0604020202020204" pitchFamily="34" charset="0"/>
                <a:cs typeface="Arial" panose="020B0604020202020204" pitchFamily="34" charset="0"/>
              </a:rPr>
              <a:t>Österreich zahlt am meisten!</a:t>
            </a:r>
          </a:p>
        </p:txBody>
      </p:sp>
    </p:spTree>
    <p:extLst>
      <p:ext uri="{BB962C8B-B14F-4D97-AF65-F5344CB8AC3E}">
        <p14:creationId xmlns:p14="http://schemas.microsoft.com/office/powerpoint/2010/main" val="146766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37472"/>
            <a:ext cx="8229600" cy="1150091"/>
          </a:xfrm>
        </p:spPr>
        <p:txBody>
          <a:bodyPr>
            <a:noAutofit/>
          </a:bodyPr>
          <a:lstStyle/>
          <a:p>
            <a:r>
              <a:rPr lang="de-AT" sz="4000" dirty="0">
                <a:solidFill>
                  <a:srgbClr val="E6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Corona-Staatshilfen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72391"/>
            <a:ext cx="8068235" cy="3345821"/>
          </a:xfrm>
        </p:spPr>
        <p:txBody>
          <a:bodyPr>
            <a:normAutofit fontScale="92500"/>
          </a:bodyPr>
          <a:lstStyle/>
          <a:p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intransparente Vergabe von Fördergeldern</a:t>
            </a:r>
          </a:p>
          <a:p>
            <a:pPr lvl="1"/>
            <a:r>
              <a:rPr lang="de-AT" sz="1200" dirty="0">
                <a:latin typeface="Arial" panose="020B0604020202020204" pitchFamily="34" charset="0"/>
                <a:cs typeface="Arial" panose="020B0604020202020204" pitchFamily="34" charset="0"/>
              </a:rPr>
              <a:t>Einrichtung einer eigenen Agentur, die der parlamentarischen Kontrolle entzogen ist</a:t>
            </a:r>
          </a:p>
          <a:p>
            <a:pPr marL="457200" lvl="1" indent="0">
              <a:buNone/>
            </a:pPr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massive Überförderung mancher Branchen</a:t>
            </a:r>
          </a:p>
          <a:p>
            <a:pPr lvl="1"/>
            <a:r>
              <a:rPr lang="de-AT" sz="1200" dirty="0">
                <a:latin typeface="Arial" panose="020B0604020202020204" pitchFamily="34" charset="0"/>
                <a:cs typeface="Arial" panose="020B0604020202020204" pitchFamily="34" charset="0"/>
              </a:rPr>
              <a:t>Gastronomie, Hotellerie, Elektro- und Möbelhandel</a:t>
            </a:r>
          </a:p>
          <a:p>
            <a:pPr marL="457200" lvl="1" indent="0">
              <a:buNone/>
            </a:pPr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kaum begleitende Vorgaben </a:t>
            </a:r>
            <a:b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1200" dirty="0">
                <a:latin typeface="Arial" panose="020B0604020202020204" pitchFamily="34" charset="0"/>
                <a:cs typeface="Arial" panose="020B0604020202020204" pitchFamily="34" charset="0"/>
              </a:rPr>
              <a:t>(z.B. Verbot von Boni &amp; Dividenden, Gegenrechnung von Förderungen und Gewinnen)</a:t>
            </a:r>
          </a:p>
          <a:p>
            <a:pPr marL="0" indent="0">
              <a:buNone/>
            </a:pPr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mangelnde Kontrollmechanismen</a:t>
            </a:r>
          </a:p>
          <a:p>
            <a:pPr lvl="1"/>
            <a:r>
              <a:rPr lang="de-AT" sz="1200" dirty="0">
                <a:latin typeface="Arial" panose="020B0604020202020204" pitchFamily="34" charset="0"/>
                <a:cs typeface="Arial" panose="020B0604020202020204" pitchFamily="34" charset="0"/>
              </a:rPr>
              <a:t>im Bereich der Kurzarbeit ist von Förderbetrug im Ausmaß von einem Drittel auszugehen</a:t>
            </a:r>
          </a:p>
          <a:p>
            <a:pPr marL="0" indent="0">
              <a:buNone/>
            </a:pPr>
            <a:endParaRPr lang="de-A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AT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den aktuellen milliardenschweren Energiekostenzuschüssen für Unternehmen</a:t>
            </a:r>
            <a:br>
              <a:rPr lang="de-AT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droht sich das alles zu wiederholen!</a:t>
            </a:r>
            <a:endParaRPr lang="de-AT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94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4000" dirty="0">
                <a:solidFill>
                  <a:srgbClr val="E6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Politische Situation</a:t>
            </a:r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3775C555-BFE2-430A-8F7D-4C02E672B1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0973295"/>
              </p:ext>
            </p:extLst>
          </p:nvPr>
        </p:nvGraphicFramePr>
        <p:xfrm>
          <a:off x="457200" y="1352550"/>
          <a:ext cx="8229600" cy="3195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5658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Lohnrunde_2017" id="{70103E38-E022-4EF3-A948-49E4D77450FC}" vid="{908AC370-6527-466F-9018-FCDCA8D2959B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sharepoint/v3/field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0</TotalTime>
  <Words>599</Words>
  <Application>Microsoft Office PowerPoint</Application>
  <PresentationFormat>Bildschirmpräsentation (16:9)</PresentationFormat>
  <Paragraphs>125</Paragraphs>
  <Slides>12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Verdana</vt:lpstr>
      <vt:lpstr>Office Theme</vt:lpstr>
      <vt:lpstr>2_Standarddesign</vt:lpstr>
      <vt:lpstr>Wiener Memorandum Präsidententreffen  Länderbericht Österreich</vt:lpstr>
      <vt:lpstr>Wirtschaftliche Situation</vt:lpstr>
      <vt:lpstr>Inflationsentwicklung</vt:lpstr>
      <vt:lpstr>Situation der Metallindustrie</vt:lpstr>
      <vt:lpstr>KV-Abschluss Metallindustrie 2022</vt:lpstr>
      <vt:lpstr>Herausforderungen Metallindustrie</vt:lpstr>
      <vt:lpstr>Corona &amp; Energiekrise: Massive Unterstützung für Unternehmen</vt:lpstr>
      <vt:lpstr>Corona-Staatshilfen</vt:lpstr>
      <vt:lpstr>Politische Situation</vt:lpstr>
      <vt:lpstr>„Die ÖVP hat kein Korruptionsproblem“ (Zitat von ÖVP-Bundeskanzler Karl Nehammer)</vt:lpstr>
      <vt:lpstr>Weichenstellungen 2023</vt:lpstr>
      <vt:lpstr>Wiener Memorandum Präsidententreffen  Länderbericht Österreich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Schneller Martina</cp:lastModifiedBy>
  <cp:revision>215</cp:revision>
  <cp:lastPrinted>2023-01-16T10:41:49Z</cp:lastPrinted>
  <dcterms:created xsi:type="dcterms:W3CDTF">2010-04-12T23:12:02Z</dcterms:created>
  <dcterms:modified xsi:type="dcterms:W3CDTF">2023-01-17T07:05:51Z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