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7" r:id="rId2"/>
    <p:sldMasterId id="2147483670" r:id="rId3"/>
    <p:sldMasterId id="2147483683" r:id="rId4"/>
    <p:sldMasterId id="2147483696" r:id="rId5"/>
    <p:sldMasterId id="2147483709" r:id="rId6"/>
    <p:sldMasterId id="2147483722" r:id="rId7"/>
    <p:sldMasterId id="2147483735" r:id="rId8"/>
    <p:sldMasterId id="2147483748" r:id="rId9"/>
    <p:sldMasterId id="2147483761" r:id="rId10"/>
    <p:sldMasterId id="2147483813" r:id="rId11"/>
    <p:sldMasterId id="2147483826" r:id="rId12"/>
    <p:sldMasterId id="2147483839" r:id="rId13"/>
    <p:sldMasterId id="2147483852" r:id="rId14"/>
    <p:sldMasterId id="2147483865" r:id="rId15"/>
    <p:sldMasterId id="2147483878" r:id="rId16"/>
  </p:sldMasterIdLst>
  <p:notesMasterIdLst>
    <p:notesMasterId r:id="rId42"/>
  </p:notesMasterIdLst>
  <p:handoutMasterIdLst>
    <p:handoutMasterId r:id="rId43"/>
  </p:handoutMasterIdLst>
  <p:sldIdLst>
    <p:sldId id="257" r:id="rId17"/>
    <p:sldId id="258" r:id="rId18"/>
    <p:sldId id="278" r:id="rId19"/>
    <p:sldId id="259" r:id="rId20"/>
    <p:sldId id="294" r:id="rId21"/>
    <p:sldId id="296" r:id="rId22"/>
    <p:sldId id="297" r:id="rId23"/>
    <p:sldId id="299" r:id="rId24"/>
    <p:sldId id="298" r:id="rId25"/>
    <p:sldId id="301" r:id="rId26"/>
    <p:sldId id="300" r:id="rId27"/>
    <p:sldId id="302" r:id="rId28"/>
    <p:sldId id="303" r:id="rId29"/>
    <p:sldId id="304" r:id="rId30"/>
    <p:sldId id="308" r:id="rId31"/>
    <p:sldId id="309" r:id="rId32"/>
    <p:sldId id="310" r:id="rId33"/>
    <p:sldId id="311" r:id="rId34"/>
    <p:sldId id="312" r:id="rId35"/>
    <p:sldId id="313" r:id="rId36"/>
    <p:sldId id="290" r:id="rId37"/>
    <p:sldId id="314" r:id="rId38"/>
    <p:sldId id="291" r:id="rId39"/>
    <p:sldId id="263" r:id="rId40"/>
    <p:sldId id="268" r:id="rId41"/>
  </p:sldIdLst>
  <p:sldSz cx="9144000" cy="6858000" type="screen4x3"/>
  <p:notesSz cx="6669088" cy="9926638"/>
  <p:defaultTextStyle>
    <a:defPPr>
      <a:defRPr lang="de-DE"/>
    </a:defPPr>
    <a:lvl1pPr algn="l" rtl="0" fontAlgn="base">
      <a:spcBef>
        <a:spcPct val="0"/>
      </a:spcBef>
      <a:spcAft>
        <a:spcPct val="0"/>
      </a:spcAft>
      <a:buFont typeface="Times" charset="0"/>
      <a:buChar char="•"/>
      <a:defRPr sz="2400" kern="1200">
        <a:solidFill>
          <a:schemeClr val="tx1"/>
        </a:solidFill>
        <a:latin typeface="Arial" charset="0"/>
        <a:ea typeface="+mn-ea"/>
        <a:cs typeface="+mn-cs"/>
      </a:defRPr>
    </a:lvl1pPr>
    <a:lvl2pPr marL="457200" algn="l" rtl="0" fontAlgn="base">
      <a:spcBef>
        <a:spcPct val="0"/>
      </a:spcBef>
      <a:spcAft>
        <a:spcPct val="0"/>
      </a:spcAft>
      <a:buFont typeface="Times" charset="0"/>
      <a:buChar char="•"/>
      <a:defRPr sz="2400" kern="1200">
        <a:solidFill>
          <a:schemeClr val="tx1"/>
        </a:solidFill>
        <a:latin typeface="Arial" charset="0"/>
        <a:ea typeface="+mn-ea"/>
        <a:cs typeface="+mn-cs"/>
      </a:defRPr>
    </a:lvl2pPr>
    <a:lvl3pPr marL="914400" algn="l" rtl="0" fontAlgn="base">
      <a:spcBef>
        <a:spcPct val="0"/>
      </a:spcBef>
      <a:spcAft>
        <a:spcPct val="0"/>
      </a:spcAft>
      <a:buFont typeface="Times" charset="0"/>
      <a:buChar char="•"/>
      <a:defRPr sz="2400" kern="1200">
        <a:solidFill>
          <a:schemeClr val="tx1"/>
        </a:solidFill>
        <a:latin typeface="Arial" charset="0"/>
        <a:ea typeface="+mn-ea"/>
        <a:cs typeface="+mn-cs"/>
      </a:defRPr>
    </a:lvl3pPr>
    <a:lvl4pPr marL="1371600" algn="l" rtl="0" fontAlgn="base">
      <a:spcBef>
        <a:spcPct val="0"/>
      </a:spcBef>
      <a:spcAft>
        <a:spcPct val="0"/>
      </a:spcAft>
      <a:buFont typeface="Times" charset="0"/>
      <a:buChar char="•"/>
      <a:defRPr sz="2400" kern="1200">
        <a:solidFill>
          <a:schemeClr val="tx1"/>
        </a:solidFill>
        <a:latin typeface="Arial" charset="0"/>
        <a:ea typeface="+mn-ea"/>
        <a:cs typeface="+mn-cs"/>
      </a:defRPr>
    </a:lvl4pPr>
    <a:lvl5pPr marL="1828800" algn="l" rtl="0" fontAlgn="base">
      <a:spcBef>
        <a:spcPct val="0"/>
      </a:spcBef>
      <a:spcAft>
        <a:spcPct val="0"/>
      </a:spcAft>
      <a:buFont typeface="Times" charset="0"/>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4660"/>
  </p:normalViewPr>
  <p:slideViewPr>
    <p:cSldViewPr showGuides="1">
      <p:cViewPr>
        <p:scale>
          <a:sx n="70" d="100"/>
          <a:sy n="70" d="100"/>
        </p:scale>
        <p:origin x="-1194" y="-7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170"/>
    </p:cViewPr>
  </p:sorterViewPr>
  <p:notesViewPr>
    <p:cSldViewPr showGuides="1">
      <p:cViewPr varScale="1">
        <p:scale>
          <a:sx n="50" d="100"/>
          <a:sy n="50" d="100"/>
        </p:scale>
        <p:origin x="-2892" y="-90"/>
      </p:cViewPr>
      <p:guideLst>
        <p:guide orient="horz" pos="3126"/>
        <p:guide pos="2100"/>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3" y="1"/>
            <a:ext cx="2889265" cy="496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571" tIns="45286" rIns="90571" bIns="45286" numCol="1" anchor="t" anchorCtr="0" compatLnSpc="1">
            <a:prstTxWarp prst="textNoShape">
              <a:avLst/>
            </a:prstTxWarp>
          </a:bodyPr>
          <a:lstStyle>
            <a:lvl1pPr>
              <a:buFontTx/>
              <a:buNone/>
              <a:defRPr sz="1200"/>
            </a:lvl1pPr>
          </a:lstStyle>
          <a:p>
            <a:endParaRPr lang="de-DE"/>
          </a:p>
        </p:txBody>
      </p:sp>
      <p:sp>
        <p:nvSpPr>
          <p:cNvPr id="38915" name="Rectangle 3"/>
          <p:cNvSpPr>
            <a:spLocks noGrp="1" noChangeArrowheads="1"/>
          </p:cNvSpPr>
          <p:nvPr>
            <p:ph type="dt" sz="quarter" idx="1"/>
          </p:nvPr>
        </p:nvSpPr>
        <p:spPr bwMode="auto">
          <a:xfrm>
            <a:off x="3778269" y="1"/>
            <a:ext cx="2889264" cy="496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571" tIns="45286" rIns="90571" bIns="45286" numCol="1" anchor="t" anchorCtr="0" compatLnSpc="1">
            <a:prstTxWarp prst="textNoShape">
              <a:avLst/>
            </a:prstTxWarp>
          </a:bodyPr>
          <a:lstStyle>
            <a:lvl1pPr algn="r">
              <a:buFontTx/>
              <a:buNone/>
              <a:defRPr sz="1200"/>
            </a:lvl1pPr>
          </a:lstStyle>
          <a:p>
            <a:endParaRPr lang="de-DE"/>
          </a:p>
        </p:txBody>
      </p:sp>
      <p:sp>
        <p:nvSpPr>
          <p:cNvPr id="38916" name="Rectangle 4"/>
          <p:cNvSpPr>
            <a:spLocks noGrp="1" noChangeArrowheads="1"/>
          </p:cNvSpPr>
          <p:nvPr>
            <p:ph type="ftr" sz="quarter" idx="2"/>
          </p:nvPr>
        </p:nvSpPr>
        <p:spPr bwMode="auto">
          <a:xfrm>
            <a:off x="3" y="9428961"/>
            <a:ext cx="2889265" cy="4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571" tIns="45286" rIns="90571" bIns="45286" numCol="1" anchor="b" anchorCtr="0" compatLnSpc="1">
            <a:prstTxWarp prst="textNoShape">
              <a:avLst/>
            </a:prstTxWarp>
          </a:bodyPr>
          <a:lstStyle>
            <a:lvl1pPr>
              <a:buFontTx/>
              <a:buNone/>
              <a:defRPr sz="1200"/>
            </a:lvl1pPr>
          </a:lstStyle>
          <a:p>
            <a:endParaRPr lang="de-DE"/>
          </a:p>
        </p:txBody>
      </p:sp>
      <p:sp>
        <p:nvSpPr>
          <p:cNvPr id="38917" name="Rectangle 5"/>
          <p:cNvSpPr>
            <a:spLocks noGrp="1" noChangeArrowheads="1"/>
          </p:cNvSpPr>
          <p:nvPr>
            <p:ph type="sldNum" sz="quarter" idx="3"/>
          </p:nvPr>
        </p:nvSpPr>
        <p:spPr bwMode="auto">
          <a:xfrm>
            <a:off x="3778269" y="9428961"/>
            <a:ext cx="2889264" cy="4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571" tIns="45286" rIns="90571" bIns="45286" numCol="1" anchor="b" anchorCtr="0" compatLnSpc="1">
            <a:prstTxWarp prst="textNoShape">
              <a:avLst/>
            </a:prstTxWarp>
          </a:bodyPr>
          <a:lstStyle>
            <a:lvl1pPr algn="r">
              <a:buFontTx/>
              <a:buNone/>
              <a:defRPr sz="1200"/>
            </a:lvl1pPr>
          </a:lstStyle>
          <a:p>
            <a:fld id="{9FEDBBA7-DABE-4BD6-A6F6-A4056B5FAACB}" type="slidenum">
              <a:rPr lang="de-DE"/>
              <a:pPr/>
              <a:t>‹#›</a:t>
            </a:fld>
            <a:endParaRPr lang="de-DE"/>
          </a:p>
        </p:txBody>
      </p:sp>
    </p:spTree>
    <p:extLst>
      <p:ext uri="{BB962C8B-B14F-4D97-AF65-F5344CB8AC3E}">
        <p14:creationId xmlns:p14="http://schemas.microsoft.com/office/powerpoint/2010/main" xmlns="" val="3710514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3" y="1"/>
            <a:ext cx="2889265" cy="496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300" tIns="45150" rIns="90300" bIns="45150" numCol="1" anchor="t" anchorCtr="0" compatLnSpc="1">
            <a:prstTxWarp prst="textNoShape">
              <a:avLst/>
            </a:prstTxWarp>
          </a:bodyPr>
          <a:lstStyle>
            <a:lvl1pPr defTabSz="902568">
              <a:buFontTx/>
              <a:buNone/>
              <a:defRPr sz="1200"/>
            </a:lvl1pPr>
          </a:lstStyle>
          <a:p>
            <a:endParaRPr lang="de-DE"/>
          </a:p>
        </p:txBody>
      </p:sp>
      <p:sp>
        <p:nvSpPr>
          <p:cNvPr id="28675" name="Rectangle 3"/>
          <p:cNvSpPr>
            <a:spLocks noGrp="1" noChangeArrowheads="1"/>
          </p:cNvSpPr>
          <p:nvPr>
            <p:ph type="dt" idx="1"/>
          </p:nvPr>
        </p:nvSpPr>
        <p:spPr bwMode="auto">
          <a:xfrm>
            <a:off x="3778269" y="1"/>
            <a:ext cx="2889264" cy="496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300" tIns="45150" rIns="90300" bIns="45150" numCol="1" anchor="t" anchorCtr="0" compatLnSpc="1">
            <a:prstTxWarp prst="textNoShape">
              <a:avLst/>
            </a:prstTxWarp>
          </a:bodyPr>
          <a:lstStyle>
            <a:lvl1pPr algn="r" defTabSz="902568">
              <a:buFontTx/>
              <a:buNone/>
              <a:defRPr sz="1200"/>
            </a:lvl1pPr>
          </a:lstStyle>
          <a:p>
            <a:endParaRPr lang="de-DE"/>
          </a:p>
        </p:txBody>
      </p:sp>
      <p:sp>
        <p:nvSpPr>
          <p:cNvPr id="2867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8677" name="Rectangle 5"/>
          <p:cNvSpPr>
            <a:spLocks noGrp="1" noChangeArrowheads="1"/>
          </p:cNvSpPr>
          <p:nvPr>
            <p:ph type="body" sz="quarter" idx="3"/>
          </p:nvPr>
        </p:nvSpPr>
        <p:spPr bwMode="auto">
          <a:xfrm>
            <a:off x="666754" y="4715273"/>
            <a:ext cx="5335580" cy="4466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300" tIns="45150" rIns="90300" bIns="4515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8678" name="Rectangle 6"/>
          <p:cNvSpPr>
            <a:spLocks noGrp="1" noChangeArrowheads="1"/>
          </p:cNvSpPr>
          <p:nvPr>
            <p:ph type="ftr" sz="quarter" idx="4"/>
          </p:nvPr>
        </p:nvSpPr>
        <p:spPr bwMode="auto">
          <a:xfrm>
            <a:off x="3" y="9428961"/>
            <a:ext cx="2889265" cy="4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300" tIns="45150" rIns="90300" bIns="45150" numCol="1" anchor="b" anchorCtr="0" compatLnSpc="1">
            <a:prstTxWarp prst="textNoShape">
              <a:avLst/>
            </a:prstTxWarp>
          </a:bodyPr>
          <a:lstStyle>
            <a:lvl1pPr defTabSz="902568">
              <a:buFontTx/>
              <a:buNone/>
              <a:defRPr sz="1200"/>
            </a:lvl1pPr>
          </a:lstStyle>
          <a:p>
            <a:endParaRPr lang="de-DE"/>
          </a:p>
        </p:txBody>
      </p:sp>
      <p:sp>
        <p:nvSpPr>
          <p:cNvPr id="28679" name="Rectangle 7"/>
          <p:cNvSpPr>
            <a:spLocks noGrp="1" noChangeArrowheads="1"/>
          </p:cNvSpPr>
          <p:nvPr>
            <p:ph type="sldNum" sz="quarter" idx="5"/>
          </p:nvPr>
        </p:nvSpPr>
        <p:spPr bwMode="auto">
          <a:xfrm>
            <a:off x="3778269" y="9428961"/>
            <a:ext cx="2889264" cy="49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300" tIns="45150" rIns="90300" bIns="45150" numCol="1" anchor="b" anchorCtr="0" compatLnSpc="1">
            <a:prstTxWarp prst="textNoShape">
              <a:avLst/>
            </a:prstTxWarp>
          </a:bodyPr>
          <a:lstStyle>
            <a:lvl1pPr algn="r" defTabSz="902568">
              <a:buFontTx/>
              <a:buNone/>
              <a:defRPr sz="1200"/>
            </a:lvl1pPr>
          </a:lstStyle>
          <a:p>
            <a:fld id="{553E0E9A-1484-4B37-88F0-BDE7EF0BFA53}" type="slidenum">
              <a:rPr lang="de-DE"/>
              <a:pPr/>
              <a:t>‹#›</a:t>
            </a:fld>
            <a:endParaRPr lang="de-DE"/>
          </a:p>
        </p:txBody>
      </p:sp>
    </p:spTree>
    <p:extLst>
      <p:ext uri="{BB962C8B-B14F-4D97-AF65-F5344CB8AC3E}">
        <p14:creationId xmlns:p14="http://schemas.microsoft.com/office/powerpoint/2010/main" xmlns="" val="42483143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28612" indent="-280236" eaLnBrk="0" hangingPunct="0">
              <a:defRPr sz="2400">
                <a:solidFill>
                  <a:schemeClr val="tx1"/>
                </a:solidFill>
                <a:latin typeface="Arial" charset="0"/>
              </a:defRPr>
            </a:lvl2pPr>
            <a:lvl3pPr marL="1120942" indent="-224189" eaLnBrk="0" hangingPunct="0">
              <a:defRPr sz="2400">
                <a:solidFill>
                  <a:schemeClr val="tx1"/>
                </a:solidFill>
                <a:latin typeface="Arial" charset="0"/>
              </a:defRPr>
            </a:lvl3pPr>
            <a:lvl4pPr marL="1569318" indent="-224189" eaLnBrk="0" hangingPunct="0">
              <a:defRPr sz="2400">
                <a:solidFill>
                  <a:schemeClr val="tx1"/>
                </a:solidFill>
                <a:latin typeface="Arial" charset="0"/>
              </a:defRPr>
            </a:lvl4pPr>
            <a:lvl5pPr marL="2017695" indent="-224189" eaLnBrk="0" hangingPunct="0">
              <a:defRPr sz="2400">
                <a:solidFill>
                  <a:schemeClr val="tx1"/>
                </a:solidFill>
                <a:latin typeface="Arial" charset="0"/>
              </a:defRPr>
            </a:lvl5pPr>
            <a:lvl6pPr marL="2466072" indent="-224189" eaLnBrk="0" fontAlgn="base" hangingPunct="0">
              <a:spcBef>
                <a:spcPct val="0"/>
              </a:spcBef>
              <a:spcAft>
                <a:spcPct val="0"/>
              </a:spcAft>
              <a:buFont typeface="Times" charset="0"/>
              <a:buChar char="•"/>
              <a:defRPr sz="2400">
                <a:solidFill>
                  <a:schemeClr val="tx1"/>
                </a:solidFill>
                <a:latin typeface="Arial" charset="0"/>
              </a:defRPr>
            </a:lvl6pPr>
            <a:lvl7pPr marL="2914448" indent="-224189" eaLnBrk="0" fontAlgn="base" hangingPunct="0">
              <a:spcBef>
                <a:spcPct val="0"/>
              </a:spcBef>
              <a:spcAft>
                <a:spcPct val="0"/>
              </a:spcAft>
              <a:buFont typeface="Times" charset="0"/>
              <a:buChar char="•"/>
              <a:defRPr sz="2400">
                <a:solidFill>
                  <a:schemeClr val="tx1"/>
                </a:solidFill>
                <a:latin typeface="Arial" charset="0"/>
              </a:defRPr>
            </a:lvl7pPr>
            <a:lvl8pPr marL="3362826" indent="-224189" eaLnBrk="0" fontAlgn="base" hangingPunct="0">
              <a:spcBef>
                <a:spcPct val="0"/>
              </a:spcBef>
              <a:spcAft>
                <a:spcPct val="0"/>
              </a:spcAft>
              <a:buFont typeface="Times" charset="0"/>
              <a:buChar char="•"/>
              <a:defRPr sz="2400">
                <a:solidFill>
                  <a:schemeClr val="tx1"/>
                </a:solidFill>
                <a:latin typeface="Arial" charset="0"/>
              </a:defRPr>
            </a:lvl8pPr>
            <a:lvl9pPr marL="3811202" indent="-224189" eaLnBrk="0" fontAlgn="base" hangingPunct="0">
              <a:spcBef>
                <a:spcPct val="0"/>
              </a:spcBef>
              <a:spcAft>
                <a:spcPct val="0"/>
              </a:spcAft>
              <a:buFont typeface="Times" charset="0"/>
              <a:buChar char="•"/>
              <a:defRPr sz="2400">
                <a:solidFill>
                  <a:schemeClr val="tx1"/>
                </a:solidFill>
                <a:latin typeface="Arial" charset="0"/>
              </a:defRPr>
            </a:lvl9pPr>
          </a:lstStyle>
          <a:p>
            <a:fld id="{7307E106-8056-457D-9936-D1553947B6FF}" type="slidenum">
              <a:rPr lang="de-DE" sz="1200">
                <a:solidFill>
                  <a:prstClr val="black"/>
                </a:solidFill>
                <a:latin typeface="Times" charset="0"/>
              </a:rPr>
              <a:pPr/>
              <a:t>6</a:t>
            </a:fld>
            <a:endParaRPr lang="de-DE" sz="1200">
              <a:solidFill>
                <a:prstClr val="black"/>
              </a:solidFill>
              <a:latin typeface="Times"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de-DE" dirty="0" smtClean="0"/>
              <a:t>Das Wachstum geht vor allem von den Schwellenländern (BRIC-Staaten) aus. Die Industrieländer entwickeln sich deutlich schwächer. Der Einbruch in Japan 2011 ist auf die Katastrophe von Fukushima zurückzuführen.</a:t>
            </a:r>
          </a:p>
          <a:p>
            <a:pPr eaLnBrk="1" hangingPunct="1"/>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28612" indent="-280236" eaLnBrk="0" hangingPunct="0">
              <a:defRPr sz="2400">
                <a:solidFill>
                  <a:schemeClr val="tx1"/>
                </a:solidFill>
                <a:latin typeface="Arial" charset="0"/>
              </a:defRPr>
            </a:lvl2pPr>
            <a:lvl3pPr marL="1120942" indent="-224189" eaLnBrk="0" hangingPunct="0">
              <a:defRPr sz="2400">
                <a:solidFill>
                  <a:schemeClr val="tx1"/>
                </a:solidFill>
                <a:latin typeface="Arial" charset="0"/>
              </a:defRPr>
            </a:lvl3pPr>
            <a:lvl4pPr marL="1569318" indent="-224189" eaLnBrk="0" hangingPunct="0">
              <a:defRPr sz="2400">
                <a:solidFill>
                  <a:schemeClr val="tx1"/>
                </a:solidFill>
                <a:latin typeface="Arial" charset="0"/>
              </a:defRPr>
            </a:lvl4pPr>
            <a:lvl5pPr marL="2017695" indent="-224189" eaLnBrk="0" hangingPunct="0">
              <a:defRPr sz="2400">
                <a:solidFill>
                  <a:schemeClr val="tx1"/>
                </a:solidFill>
                <a:latin typeface="Arial" charset="0"/>
              </a:defRPr>
            </a:lvl5pPr>
            <a:lvl6pPr marL="2466072" indent="-224189" eaLnBrk="0" fontAlgn="base" hangingPunct="0">
              <a:spcBef>
                <a:spcPct val="0"/>
              </a:spcBef>
              <a:spcAft>
                <a:spcPct val="0"/>
              </a:spcAft>
              <a:buFont typeface="Times" charset="0"/>
              <a:buChar char="•"/>
              <a:defRPr sz="2400">
                <a:solidFill>
                  <a:schemeClr val="tx1"/>
                </a:solidFill>
                <a:latin typeface="Arial" charset="0"/>
              </a:defRPr>
            </a:lvl6pPr>
            <a:lvl7pPr marL="2914448" indent="-224189" eaLnBrk="0" fontAlgn="base" hangingPunct="0">
              <a:spcBef>
                <a:spcPct val="0"/>
              </a:spcBef>
              <a:spcAft>
                <a:spcPct val="0"/>
              </a:spcAft>
              <a:buFont typeface="Times" charset="0"/>
              <a:buChar char="•"/>
              <a:defRPr sz="2400">
                <a:solidFill>
                  <a:schemeClr val="tx1"/>
                </a:solidFill>
                <a:latin typeface="Arial" charset="0"/>
              </a:defRPr>
            </a:lvl7pPr>
            <a:lvl8pPr marL="3362826" indent="-224189" eaLnBrk="0" fontAlgn="base" hangingPunct="0">
              <a:spcBef>
                <a:spcPct val="0"/>
              </a:spcBef>
              <a:spcAft>
                <a:spcPct val="0"/>
              </a:spcAft>
              <a:buFont typeface="Times" charset="0"/>
              <a:buChar char="•"/>
              <a:defRPr sz="2400">
                <a:solidFill>
                  <a:schemeClr val="tx1"/>
                </a:solidFill>
                <a:latin typeface="Arial" charset="0"/>
              </a:defRPr>
            </a:lvl8pPr>
            <a:lvl9pPr marL="3811202" indent="-224189" eaLnBrk="0" fontAlgn="base" hangingPunct="0">
              <a:spcBef>
                <a:spcPct val="0"/>
              </a:spcBef>
              <a:spcAft>
                <a:spcPct val="0"/>
              </a:spcAft>
              <a:buFont typeface="Times" charset="0"/>
              <a:buChar char="•"/>
              <a:defRPr sz="2400">
                <a:solidFill>
                  <a:schemeClr val="tx1"/>
                </a:solidFill>
                <a:latin typeface="Arial" charset="0"/>
              </a:defRPr>
            </a:lvl9pPr>
          </a:lstStyle>
          <a:p>
            <a:fld id="{7BC2958E-F45E-4FDF-A210-3BC45FB4C13A}" type="slidenum">
              <a:rPr lang="de-DE" sz="1200">
                <a:solidFill>
                  <a:prstClr val="black"/>
                </a:solidFill>
                <a:latin typeface="Times" charset="0"/>
              </a:rPr>
              <a:pPr/>
              <a:t>7</a:t>
            </a:fld>
            <a:endParaRPr lang="de-DE" sz="1200">
              <a:solidFill>
                <a:prstClr val="black"/>
              </a:solidFill>
              <a:latin typeface="Times"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de-DE" smtClean="0"/>
              <a:t>Die Prognosen gehen alle von einem schwachem Wachstum im nächsten Jahr, aber keiner Rezession aus. Sie verweisen aber auch auf die Risiken aus der Eurokrise, die in den Prognosemodellen nicht abgebildet werden können. Ein Crash auf den Finanzmärkten würde die Realökonomie mitreißen.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EDEB66C-5FD0-4639-A863-00BDF2943A7D}" type="slidenum">
              <a:rPr lang="de-DE" smtClean="0">
                <a:solidFill>
                  <a:prstClr val="black"/>
                </a:solidFill>
              </a:rPr>
              <a:pPr>
                <a:defRPr/>
              </a:pPr>
              <a:t>16</a:t>
            </a:fld>
            <a:endParaRPr lang="de-DE">
              <a:solidFill>
                <a:prstClr val="black"/>
              </a:solidFill>
            </a:endParaRPr>
          </a:p>
        </p:txBody>
      </p:sp>
    </p:spTree>
    <p:extLst>
      <p:ext uri="{BB962C8B-B14F-4D97-AF65-F5344CB8AC3E}">
        <p14:creationId xmlns:p14="http://schemas.microsoft.com/office/powerpoint/2010/main" xmlns="" val="109478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xmlns="" val="4980076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7975052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157314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1122089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3517116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6182350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3950239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6179043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5581458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8831496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5750258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33356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0781830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2724788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41546713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8091663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31560845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6482036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8293017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8117081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1780151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1974376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61119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209369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1468792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1041564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829189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8871154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7181447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14786377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887815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1057459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5772898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81602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6064883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4854386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1954370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5429283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249565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1739554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7527396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0721751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26516053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8723671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08247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7472442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40926295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7496940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215701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40899057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6337677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4604858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2579448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915551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6140615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1106631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7031616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5591862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9852210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0450201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2009285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6605941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40611706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8666381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4030729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9221246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404402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0935081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0602930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39781770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6717326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6227547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407997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8600536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4676479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8918471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5814564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71954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9529947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468985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9222040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8898132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27195774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8141219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8265806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8450383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9441833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4708859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634977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672751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52732311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8143221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2908587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3633373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545514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405003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4pPr>
              <a:defRPr sz="1000"/>
            </a:lvl4pPr>
            <a:lvl5pPr>
              <a:defRPr sz="1000">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xmlns="" val="4989050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73901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44532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976576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411902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496908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463205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312633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545812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455312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183561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250825" y="1412875"/>
            <a:ext cx="4244975" cy="4895850"/>
          </a:xfrm>
        </p:spPr>
        <p:txBody>
          <a:bodyPr/>
          <a:lstStyle>
            <a:lvl1pPr>
              <a:defRPr sz="2000"/>
            </a:lvl1pPr>
            <a:lvl2pPr>
              <a:defRPr sz="1600"/>
            </a:lvl2pPr>
            <a:lvl3pPr>
              <a:defRPr sz="1200"/>
            </a:lvl3pPr>
            <a:lvl4pPr>
              <a:defRPr sz="1000">
                <a:latin typeface="+mn-lt"/>
              </a:defRPr>
            </a:lvl4pPr>
            <a:lvl5pPr>
              <a:defRPr sz="1000">
                <a:latin typeface="+mn-lt"/>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648200" y="1412875"/>
            <a:ext cx="4244975" cy="4895850"/>
          </a:xfrm>
        </p:spPr>
        <p:txBody>
          <a:bodyPr/>
          <a:lstStyle>
            <a:lvl1pPr marL="254000" marR="0" indent="-254000" algn="l" defTabSz="914400" rtl="0" eaLnBrk="1" fontAlgn="base" latinLnBrk="0" hangingPunct="1">
              <a:lnSpc>
                <a:spcPts val="2200"/>
              </a:lnSpc>
              <a:spcBef>
                <a:spcPts val="1600"/>
              </a:spcBef>
              <a:spcAft>
                <a:spcPct val="0"/>
              </a:spcAft>
              <a:buClrTx/>
              <a:buSzPct val="120000"/>
              <a:buFont typeface="Times" charset="0"/>
              <a:buBlip>
                <a:blip r:embed="rId2"/>
              </a:buBlip>
              <a:tabLst/>
              <a:defRPr sz="2000"/>
            </a:lvl1pPr>
            <a:lvl2pPr marL="584200" marR="0" indent="-139700" algn="l" defTabSz="914400" rtl="0" eaLnBrk="1" fontAlgn="base" latinLnBrk="0" hangingPunct="1">
              <a:lnSpc>
                <a:spcPts val="1600"/>
              </a:lnSpc>
              <a:spcBef>
                <a:spcPts val="800"/>
              </a:spcBef>
              <a:spcAft>
                <a:spcPct val="0"/>
              </a:spcAft>
              <a:buClr>
                <a:srgbClr val="FF0000"/>
              </a:buClr>
              <a:buSzTx/>
              <a:buFont typeface="Times" charset="0"/>
              <a:buChar char="•"/>
              <a:tabLst/>
              <a:defRPr sz="2400"/>
            </a:lvl2pPr>
            <a:lvl3pPr marL="892175" marR="0" indent="-117475" algn="l" defTabSz="914400" rtl="0" eaLnBrk="1" fontAlgn="base" latinLnBrk="0" hangingPunct="1">
              <a:lnSpc>
                <a:spcPts val="1400"/>
              </a:lnSpc>
              <a:spcBef>
                <a:spcPts val="600"/>
              </a:spcBef>
              <a:spcAft>
                <a:spcPct val="0"/>
              </a:spcAft>
              <a:buClr>
                <a:srgbClr val="808080"/>
              </a:buClr>
              <a:buSzTx/>
              <a:buFont typeface="Wingdings" charset="2"/>
              <a:buChar char="§"/>
              <a:tabLst/>
              <a:defRPr sz="2000"/>
            </a:lvl3pPr>
            <a:lvl4pPr marL="1311275" marR="0" indent="-228600" algn="l" defTabSz="914400" rtl="0" eaLnBrk="1" fontAlgn="base" latinLnBrk="0" hangingPunct="1">
              <a:lnSpc>
                <a:spcPct val="100000"/>
              </a:lnSpc>
              <a:spcBef>
                <a:spcPct val="20000"/>
              </a:spcBef>
              <a:spcAft>
                <a:spcPct val="0"/>
              </a:spcAft>
              <a:buClrTx/>
              <a:buSzTx/>
              <a:buFontTx/>
              <a:buNone/>
              <a:tabLst/>
              <a:defRPr sz="1800"/>
            </a:lvl4pPr>
            <a:lvl5pPr marL="1808163" marR="0" indent="-306388" algn="l" defTabSz="914400" rtl="0" eaLnBrk="1" fontAlgn="base" latinLnBrk="0" hangingPunct="1">
              <a:lnSpc>
                <a:spcPct val="100000"/>
              </a:lnSpc>
              <a:spcBef>
                <a:spcPct val="20000"/>
              </a:spcBef>
              <a:spcAft>
                <a:spcPct val="0"/>
              </a:spcAft>
              <a:buClrTx/>
              <a:buSzTx/>
              <a:buFontTx/>
              <a:buNone/>
              <a:tabLst/>
              <a:defRPr sz="1000">
                <a:latin typeface="+mn-lt"/>
              </a:defRPr>
            </a:lvl5pPr>
            <a:lvl6pPr>
              <a:defRPr sz="1800"/>
            </a:lvl6pPr>
            <a:lvl7pPr>
              <a:defRPr sz="1800"/>
            </a:lvl7pPr>
            <a:lvl8pPr>
              <a:defRPr sz="1800"/>
            </a:lvl8pPr>
            <a:lvl9pPr>
              <a:defRPr sz="1800"/>
            </a:lvl9pPr>
          </a:lstStyle>
          <a:p>
            <a:pPr marL="254000" marR="0" lvl="0" indent="-254000" algn="l" defTabSz="914400" rtl="0" eaLnBrk="1" fontAlgn="base" latinLnBrk="0" hangingPunct="1">
              <a:lnSpc>
                <a:spcPts val="2200"/>
              </a:lnSpc>
              <a:spcBef>
                <a:spcPts val="1600"/>
              </a:spcBef>
              <a:spcAft>
                <a:spcPct val="0"/>
              </a:spcAft>
              <a:buClrTx/>
              <a:buSzPct val="120000"/>
              <a:buFont typeface="Times" charset="0"/>
              <a:buBlip>
                <a:blip r:embed="rId2"/>
              </a:buBlip>
              <a:tabLst/>
              <a:defRPr/>
            </a:pPr>
            <a:r>
              <a:rPr kumimoji="0" lang="de-DE" sz="2000" b="1" i="0" u="none" strike="noStrike" kern="0" cap="none" spc="0" normalizeH="0" baseline="0" noProof="0" dirty="0" smtClean="0">
                <a:ln>
                  <a:noFill/>
                </a:ln>
                <a:solidFill>
                  <a:srgbClr val="000000"/>
                </a:solidFill>
                <a:effectLst/>
                <a:uLnTx/>
                <a:uFillTx/>
                <a:latin typeface="+mn-lt"/>
                <a:ea typeface="+mn-ea"/>
                <a:cs typeface="+mn-cs"/>
              </a:rPr>
              <a:t>Textmasterformat bearbeiten</a:t>
            </a:r>
          </a:p>
          <a:p>
            <a:pPr marL="584200" marR="0" lvl="1" indent="-139700" algn="l" defTabSz="914400" rtl="0" eaLnBrk="1" fontAlgn="base" latinLnBrk="0" hangingPunct="1">
              <a:lnSpc>
                <a:spcPts val="1600"/>
              </a:lnSpc>
              <a:spcBef>
                <a:spcPts val="800"/>
              </a:spcBef>
              <a:spcAft>
                <a:spcPct val="0"/>
              </a:spcAft>
              <a:buClr>
                <a:srgbClr val="FF0000"/>
              </a:buClr>
              <a:buSzTx/>
              <a:buFont typeface="Times" charset="0"/>
              <a:buChar char="•"/>
              <a:tabLst/>
              <a:defRPr/>
            </a:pPr>
            <a:r>
              <a:rPr kumimoji="0" lang="de-DE" sz="1600" b="0" i="0" u="none" strike="noStrike" kern="0" cap="none" spc="0" normalizeH="0" baseline="0" noProof="0" dirty="0" smtClean="0">
                <a:ln>
                  <a:noFill/>
                </a:ln>
                <a:solidFill>
                  <a:srgbClr val="000000"/>
                </a:solidFill>
                <a:effectLst/>
                <a:uLnTx/>
                <a:uFillTx/>
                <a:latin typeface="+mn-lt"/>
              </a:rPr>
              <a:t>Zweite Ebene</a:t>
            </a:r>
          </a:p>
          <a:p>
            <a:pPr marL="892175" marR="0" lvl="2" indent="-117475" algn="l" defTabSz="914400" rtl="0" eaLnBrk="1" fontAlgn="base" latinLnBrk="0" hangingPunct="1">
              <a:lnSpc>
                <a:spcPts val="1400"/>
              </a:lnSpc>
              <a:spcBef>
                <a:spcPts val="600"/>
              </a:spcBef>
              <a:spcAft>
                <a:spcPct val="0"/>
              </a:spcAft>
              <a:buClr>
                <a:srgbClr val="808080"/>
              </a:buClr>
              <a:buSzTx/>
              <a:buFont typeface="Wingdings" charset="2"/>
              <a:buChar char="§"/>
              <a:tabLst/>
              <a:defRPr/>
            </a:pPr>
            <a:r>
              <a:rPr kumimoji="0" lang="de-DE" sz="1200" b="0" i="0" u="none" strike="noStrike" kern="0" cap="none" spc="0" normalizeH="0" baseline="0" noProof="0" dirty="0" smtClean="0">
                <a:ln>
                  <a:noFill/>
                </a:ln>
                <a:solidFill>
                  <a:srgbClr val="000000"/>
                </a:solidFill>
                <a:effectLst/>
                <a:uLnTx/>
                <a:uFillTx/>
                <a:latin typeface="+mn-lt"/>
              </a:rPr>
              <a:t>Dritte Ebene</a:t>
            </a:r>
          </a:p>
          <a:p>
            <a:pPr marL="1311275" marR="0" lvl="3" indent="-228600" algn="l" defTabSz="914400" rtl="0" eaLnBrk="1" fontAlgn="base" latinLnBrk="0" hangingPunct="1">
              <a:lnSpc>
                <a:spcPct val="100000"/>
              </a:lnSpc>
              <a:spcBef>
                <a:spcPct val="20000"/>
              </a:spcBef>
              <a:spcAft>
                <a:spcPct val="0"/>
              </a:spcAft>
              <a:buClrTx/>
              <a:buSzTx/>
              <a:buFontTx/>
              <a:buNone/>
              <a:tabLst/>
              <a:defRPr/>
            </a:pPr>
            <a:r>
              <a:rPr kumimoji="0" lang="de-DE" sz="1000" b="0" i="0" u="none" strike="noStrike" kern="0" cap="none" spc="0" normalizeH="0" baseline="0" noProof="0" dirty="0" smtClean="0">
                <a:ln>
                  <a:noFill/>
                </a:ln>
                <a:solidFill>
                  <a:srgbClr val="000000"/>
                </a:solidFill>
                <a:effectLst/>
                <a:uLnTx/>
                <a:uFillTx/>
                <a:latin typeface="+mn-lt"/>
              </a:rPr>
              <a:t>Vierte Ebene</a:t>
            </a:r>
          </a:p>
        </p:txBody>
      </p:sp>
    </p:spTree>
    <p:extLst>
      <p:ext uri="{BB962C8B-B14F-4D97-AF65-F5344CB8AC3E}">
        <p14:creationId xmlns:p14="http://schemas.microsoft.com/office/powerpoint/2010/main" xmlns="" val="882019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796021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428298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792389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326645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780972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982926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449232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62143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902153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92441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405793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294963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1256286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575284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71092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999830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376785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145067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932470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734068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421750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38476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453500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711217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356284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2588078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450549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99279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1347241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069101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4137632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80727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832795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894588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177993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3893627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836465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761322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2338171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850055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4136054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872976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418871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276092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660853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6312316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9613685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5636228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672086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023865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4910282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19223091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1314611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74871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3524520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6241958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2505236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83670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19055182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9398002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9782438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349561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9845596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23850" y="476250"/>
            <a:ext cx="8208963"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AD9801F-236A-4110-B3DB-AA3EC473E225}"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3260864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5" name="Rectangle 3"/>
          <p:cNvSpPr>
            <a:spLocks noChangeArrowheads="1"/>
          </p:cNvSpPr>
          <p:nvPr/>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7" name="Text Box 8"/>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000000"/>
                </a:solidFill>
              </a:rPr>
              <a:t>Vorstand</a:t>
            </a:r>
          </a:p>
        </p:txBody>
      </p:sp>
      <p:sp>
        <p:nvSpPr>
          <p:cNvPr id="8" name="Line 9"/>
          <p:cNvSpPr>
            <a:spLocks noChangeShapeType="1"/>
          </p:cNvSpPr>
          <p:nvPr/>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 name="Rectangle 15"/>
          <p:cNvSpPr>
            <a:spLocks noChangeArrowheads="1"/>
          </p:cNvSpPr>
          <p:nvPr/>
        </p:nvSpPr>
        <p:spPr bwMode="auto">
          <a:xfrm>
            <a:off x="503238" y="1619250"/>
            <a:ext cx="8640762"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556" name="Rectangle 4"/>
          <p:cNvSpPr>
            <a:spLocks noGrp="1" noChangeArrowheads="1"/>
          </p:cNvSpPr>
          <p:nvPr>
            <p:ph type="ctrTitle"/>
          </p:nvPr>
        </p:nvSpPr>
        <p:spPr>
          <a:xfrm>
            <a:off x="503238" y="1330325"/>
            <a:ext cx="6765925" cy="203200"/>
          </a:xfrm>
        </p:spPr>
        <p:txBody>
          <a:bodyPr/>
          <a:lstStyle>
            <a:lvl1pPr>
              <a:lnSpc>
                <a:spcPts val="1600"/>
              </a:lnSpc>
              <a:defRPr sz="1600">
                <a:solidFill>
                  <a:schemeClr val="tx1"/>
                </a:solidFill>
              </a:defRPr>
            </a:lvl1pPr>
          </a:lstStyle>
          <a:p>
            <a:pPr lvl="0"/>
            <a:endParaRPr lang="de-DE" noProof="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Master-Untertitelformat bearbeiten</a:t>
            </a:r>
          </a:p>
        </p:txBody>
      </p:sp>
    </p:spTree>
    <p:extLst>
      <p:ext uri="{BB962C8B-B14F-4D97-AF65-F5344CB8AC3E}">
        <p14:creationId xmlns:p14="http://schemas.microsoft.com/office/powerpoint/2010/main" xmlns="" val="138599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0039943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xfrm>
            <a:off x="8676456" y="6597352"/>
            <a:ext cx="234950" cy="152400"/>
          </a:xfrm>
          <a:ln/>
        </p:spPr>
        <p:txBody>
          <a:bodyPr/>
          <a:lstStyle>
            <a:lvl1pPr>
              <a:defRPr/>
            </a:lvl1pPr>
          </a:lstStyle>
          <a:p>
            <a:pPr>
              <a:defRPr/>
            </a:pPr>
            <a:fld id="{A727CB32-1074-4FD9-8189-01343FFAC703}" type="slidenum">
              <a:rPr lang="de-DE">
                <a:solidFill>
                  <a:srgbClr val="FFFFFF"/>
                </a:solidFill>
              </a:rPr>
              <a:pPr>
                <a:defRPr/>
              </a:pPr>
              <a:t>‹#›</a:t>
            </a:fld>
            <a:endParaRPr lang="de-DE" dirty="0">
              <a:solidFill>
                <a:srgbClr val="000000"/>
              </a:solidFill>
            </a:endParaRPr>
          </a:p>
        </p:txBody>
      </p:sp>
      <p:sp>
        <p:nvSpPr>
          <p:cNvPr id="5" name="Rectangle 5"/>
          <p:cNvSpPr>
            <a:spLocks noGrp="1" noChangeArrowheads="1"/>
          </p:cNvSpPr>
          <p:nvPr>
            <p:ph type="ftr" sz="quarter" idx="11"/>
          </p:nvPr>
        </p:nvSpPr>
        <p:spPr>
          <a:xfrm>
            <a:off x="184150" y="6597351"/>
            <a:ext cx="8617744" cy="153888"/>
          </a:xfrm>
          <a:ln/>
        </p:spPr>
        <p:txBody>
          <a:bodyPr/>
          <a:lstStyle>
            <a:lvl1pPr>
              <a:defRPr/>
            </a:lvl1p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634361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C3DCFD-D16C-40F7-9E5D-6D02939A4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770977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6831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6763" y="1484313"/>
            <a:ext cx="3956050" cy="4706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1B4F7DA6-C890-40A2-9133-AB1C2CCF219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7108449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FA7C932-BBAD-4630-B669-ABD20B6B08F5}" type="slidenum">
              <a:rPr lang="de-DE">
                <a:solidFill>
                  <a:srgbClr val="FFFFFF"/>
                </a:solidFill>
              </a:rPr>
              <a:pPr>
                <a:defRPr/>
              </a:pPr>
              <a:t>‹#›</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5693411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40CB0010-29F3-48FF-89F1-21A5E864C790}" type="slidenum">
              <a:rPr lang="de-DE">
                <a:solidFill>
                  <a:srgbClr val="FFFFFF"/>
                </a:solidFill>
              </a:rPr>
              <a:pPr>
                <a:defRPr/>
              </a:pPr>
              <a:t>‹#›</a:t>
            </a:fld>
            <a:endParaRPr lang="de-DE">
              <a:solidFill>
                <a:srgbClr val="000000"/>
              </a:solidFill>
            </a:endParaRPr>
          </a:p>
        </p:txBody>
      </p:sp>
      <p:sp>
        <p:nvSpPr>
          <p:cNvPr id="4"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235498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9708E1-3ADA-4D21-8417-6C34DA378CD3}" type="slidenum">
              <a:rPr lang="de-DE">
                <a:solidFill>
                  <a:srgbClr val="FFFFFF"/>
                </a:solidFill>
              </a:rPr>
              <a:pPr>
                <a:defRPr/>
              </a:pPr>
              <a:t>‹#›</a:t>
            </a:fld>
            <a:endParaRPr lang="de-DE">
              <a:solidFill>
                <a:srgbClr val="000000"/>
              </a:solidFill>
            </a:endParaRPr>
          </a:p>
        </p:txBody>
      </p:sp>
      <p:sp>
        <p:nvSpPr>
          <p:cNvPr id="3" name="Rectangle 5"/>
          <p:cNvSpPr>
            <a:spLocks noGrp="1" noChangeArrowheads="1"/>
          </p:cNvSpPr>
          <p:nvPr>
            <p:ph type="ftr" sz="quarter" idx="11"/>
          </p:nvPr>
        </p:nvSpPr>
        <p:spPr>
          <a:xfrm>
            <a:off x="184150" y="6589713"/>
            <a:ext cx="8234627" cy="153888"/>
          </a:xfrm>
          <a:ln/>
        </p:spPr>
        <p:txBody>
          <a:bodyPr/>
          <a:lstStyle>
            <a:lvl1pPr>
              <a:defRPr/>
            </a:lvl1p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Tree>
    <p:extLst>
      <p:ext uri="{BB962C8B-B14F-4D97-AF65-F5344CB8AC3E}">
        <p14:creationId xmlns:p14="http://schemas.microsoft.com/office/powerpoint/2010/main" xmlns="" val="34098970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066BDDB-0F87-4ECC-9BCF-D35335A4A630}"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6257294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64FB9126-F6F3-40FB-901A-87AEFCD176B7}" type="slidenum">
              <a:rPr lang="de-DE">
                <a:solidFill>
                  <a:srgbClr val="FFFFFF"/>
                </a:solidFill>
              </a:rPr>
              <a:pPr>
                <a:defRPr/>
              </a:pPr>
              <a:t>‹#›</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7425582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50BBC51-AB20-4F1A-8439-CA78C9464735}"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763862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1763" y="476250"/>
            <a:ext cx="205105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23850" y="476250"/>
            <a:ext cx="6005513"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6F60193-E7CB-4A1D-9BBA-F9E9FFC831C4}" type="slidenum">
              <a:rPr lang="de-DE">
                <a:solidFill>
                  <a:srgbClr val="FFFFFF"/>
                </a:solidFill>
              </a:rPr>
              <a:pPr>
                <a:defRPr/>
              </a:pPr>
              <a:t>‹#›</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12927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3.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w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3.pn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w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image" Target="../media/image3.png"/><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w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image" Target="../media/image3.png"/><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w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image" Target="../media/image3.png"/><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w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image" Target="../media/image3.png"/><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3.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3.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3.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8.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3.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bwMode="auto">
          <a:xfrm>
            <a:off x="250825" y="1268712"/>
            <a:ext cx="8642350" cy="5184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	</a:t>
            </a:r>
          </a:p>
        </p:txBody>
      </p:sp>
      <p:sp>
        <p:nvSpPr>
          <p:cNvPr id="4106" name="Rectangle 10"/>
          <p:cNvSpPr>
            <a:spLocks noGrp="1" noChangeArrowheads="1"/>
          </p:cNvSpPr>
          <p:nvPr>
            <p:ph type="title"/>
          </p:nvPr>
        </p:nvSpPr>
        <p:spPr bwMode="auto">
          <a:xfrm>
            <a:off x="250825" y="188913"/>
            <a:ext cx="68421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de-DE" dirty="0" smtClean="0"/>
          </a:p>
        </p:txBody>
      </p:sp>
      <p:sp>
        <p:nvSpPr>
          <p:cNvPr id="4107" name="Line 11"/>
          <p:cNvSpPr>
            <a:spLocks noChangeShapeType="1"/>
          </p:cNvSpPr>
          <p:nvPr/>
        </p:nvSpPr>
        <p:spPr bwMode="auto">
          <a:xfrm>
            <a:off x="250825" y="1178700"/>
            <a:ext cx="8642350" cy="0"/>
          </a:xfrm>
          <a:prstGeom prst="line">
            <a:avLst/>
          </a:prstGeom>
          <a:noFill/>
          <a:ln w="571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118800" rIns="126000" bIns="46800">
            <a:spAutoFit/>
          </a:bodyPr>
          <a:lstStyle/>
          <a:p>
            <a:endParaRPr lang="de-DE"/>
          </a:p>
        </p:txBody>
      </p:sp>
      <p:pic>
        <p:nvPicPr>
          <p:cNvPr id="4108"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51725" y="0"/>
            <a:ext cx="719138"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
                <a:solidFill>
                  <a:schemeClr val="bg1"/>
                </a:solidFill>
                <a:miter lim="800000"/>
                <a:headEnd/>
                <a:tailEnd/>
              </a14:hiddenLine>
            </a:ext>
          </a:extLst>
        </p:spPr>
      </p:pic>
      <p:sp>
        <p:nvSpPr>
          <p:cNvPr id="4109" name="Text Box 13"/>
          <p:cNvSpPr txBox="1">
            <a:spLocks noChangeArrowheads="1"/>
          </p:cNvSpPr>
          <p:nvPr/>
        </p:nvSpPr>
        <p:spPr bwMode="auto">
          <a:xfrm>
            <a:off x="7722420" y="738188"/>
            <a:ext cx="428625" cy="27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eaLnBrk="0" hangingPunct="0">
              <a:lnSpc>
                <a:spcPts val="1100"/>
              </a:lnSpc>
              <a:buFontTx/>
              <a:buNone/>
            </a:pPr>
            <a:r>
              <a:rPr lang="de-DE" sz="1000" b="1" dirty="0"/>
              <a:t>Bezirk</a:t>
            </a:r>
            <a:br>
              <a:rPr lang="de-DE" sz="1000" b="1" dirty="0"/>
            </a:br>
            <a:r>
              <a:rPr lang="de-DE" sz="1000" b="1" dirty="0"/>
              <a:t>Bayern</a:t>
            </a:r>
          </a:p>
        </p:txBody>
      </p:sp>
      <p:sp>
        <p:nvSpPr>
          <p:cNvPr id="4110" name="Line 14"/>
          <p:cNvSpPr>
            <a:spLocks noChangeShapeType="1"/>
          </p:cNvSpPr>
          <p:nvPr/>
        </p:nvSpPr>
        <p:spPr bwMode="auto">
          <a:xfrm flipH="1">
            <a:off x="7651925" y="769938"/>
            <a:ext cx="0" cy="215900"/>
          </a:xfrm>
          <a:prstGeom prst="line">
            <a:avLst/>
          </a:prstGeom>
          <a:noFill/>
          <a:ln w="1016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p>
        </p:txBody>
      </p:sp>
      <p:sp>
        <p:nvSpPr>
          <p:cNvPr id="4111" name="Line 15"/>
          <p:cNvSpPr>
            <a:spLocks noChangeShapeType="1"/>
          </p:cNvSpPr>
          <p:nvPr/>
        </p:nvSpPr>
        <p:spPr bwMode="auto">
          <a:xfrm>
            <a:off x="248941" y="6453188"/>
            <a:ext cx="7202784" cy="0"/>
          </a:xfrm>
          <a:prstGeom prst="line">
            <a:avLst/>
          </a:prstGeom>
          <a:noFill/>
          <a:ln w="571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2000" tIns="118800" rIns="126000" bIns="46800">
            <a:spAutoFit/>
          </a:bodyPr>
          <a:lstStyle/>
          <a:p>
            <a:endParaRPr lang="de-DE"/>
          </a:p>
        </p:txBody>
      </p:sp>
      <p:sp>
        <p:nvSpPr>
          <p:cNvPr id="4113" name="Rectangle 17"/>
          <p:cNvSpPr>
            <a:spLocks noChangeArrowheads="1"/>
          </p:cNvSpPr>
          <p:nvPr/>
        </p:nvSpPr>
        <p:spPr bwMode="auto">
          <a:xfrm>
            <a:off x="250825" y="6524625"/>
            <a:ext cx="6481463"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eaLnBrk="0" hangingPunct="0">
              <a:lnSpc>
                <a:spcPts val="1200"/>
              </a:lnSpc>
              <a:buFontTx/>
              <a:buNone/>
            </a:pPr>
            <a:r>
              <a:rPr lang="de-DE" sz="800" dirty="0" smtClean="0"/>
              <a:t>Wiener Memorandum Gruppe / Präsidententreffen</a:t>
            </a:r>
            <a:r>
              <a:rPr lang="de-DE" sz="800" baseline="0" dirty="0" smtClean="0"/>
              <a:t> 21.03.2013 / Budapest-Ungarn / Jürgen Wechsler, Bezirksleiter IG Metall Bayern</a:t>
            </a:r>
            <a:endParaRPr lang="de-DE" sz="800" dirty="0"/>
          </a:p>
        </p:txBody>
      </p:sp>
      <p:pic>
        <p:nvPicPr>
          <p:cNvPr id="3" name="Grafik 2"/>
          <p:cNvPicPr>
            <a:picLocks noChangeAspect="1"/>
          </p:cNvPicPr>
          <p:nvPr userDrawn="1"/>
        </p:nvPicPr>
        <p:blipFill rotWithShape="1">
          <a:blip r:embed="rId7" cstate="print">
            <a:extLst>
              <a:ext uri="{28A0092B-C50C-407E-A947-70E740481C1C}">
                <a14:useLocalDpi xmlns:a14="http://schemas.microsoft.com/office/drawing/2010/main" xmlns="" val="0"/>
              </a:ext>
            </a:extLst>
          </a:blip>
          <a:srcRect l="12752" t="20662" r="12557" b="30360"/>
          <a:stretch/>
        </p:blipFill>
        <p:spPr>
          <a:xfrm>
            <a:off x="7632408" y="6251429"/>
            <a:ext cx="1293514" cy="59966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6" r:id="rId4"/>
  </p:sldLayoutIdLst>
  <p:timing>
    <p:tnLst>
      <p:par>
        <p:cTn id="1" dur="indefinite" restart="never" nodeType="tmRoot"/>
      </p:par>
    </p:tnLst>
  </p:timing>
  <p:hf sldNum="0" hdr="0" ftr="0" dt="0"/>
  <p:txStyles>
    <p:titleStyle>
      <a:lvl1pPr algn="l" rtl="0" fontAlgn="base">
        <a:lnSpc>
          <a:spcPts val="2600"/>
        </a:lnSpc>
        <a:spcBef>
          <a:spcPct val="0"/>
        </a:spcBef>
        <a:spcAft>
          <a:spcPct val="0"/>
        </a:spcAft>
        <a:defRPr sz="2400" b="1">
          <a:solidFill>
            <a:schemeClr val="tx1"/>
          </a:solidFill>
          <a:latin typeface="+mj-lt"/>
          <a:ea typeface="+mj-ea"/>
          <a:cs typeface="+mj-cs"/>
        </a:defRPr>
      </a:lvl1pPr>
      <a:lvl2pPr algn="l" rtl="0" fontAlgn="base">
        <a:lnSpc>
          <a:spcPts val="2600"/>
        </a:lnSpc>
        <a:spcBef>
          <a:spcPct val="0"/>
        </a:spcBef>
        <a:spcAft>
          <a:spcPct val="0"/>
        </a:spcAft>
        <a:defRPr sz="2400" b="1">
          <a:solidFill>
            <a:schemeClr val="tx1"/>
          </a:solidFill>
          <a:latin typeface="Arial" charset="0"/>
        </a:defRPr>
      </a:lvl2pPr>
      <a:lvl3pPr algn="l" rtl="0" fontAlgn="base">
        <a:lnSpc>
          <a:spcPts val="2600"/>
        </a:lnSpc>
        <a:spcBef>
          <a:spcPct val="0"/>
        </a:spcBef>
        <a:spcAft>
          <a:spcPct val="0"/>
        </a:spcAft>
        <a:defRPr sz="2400" b="1">
          <a:solidFill>
            <a:schemeClr val="tx1"/>
          </a:solidFill>
          <a:latin typeface="Arial" charset="0"/>
        </a:defRPr>
      </a:lvl3pPr>
      <a:lvl4pPr algn="l" rtl="0" fontAlgn="base">
        <a:lnSpc>
          <a:spcPts val="2600"/>
        </a:lnSpc>
        <a:spcBef>
          <a:spcPct val="0"/>
        </a:spcBef>
        <a:spcAft>
          <a:spcPct val="0"/>
        </a:spcAft>
        <a:defRPr sz="2400" b="1">
          <a:solidFill>
            <a:schemeClr val="tx1"/>
          </a:solidFill>
          <a:latin typeface="Arial" charset="0"/>
        </a:defRPr>
      </a:lvl4pPr>
      <a:lvl5pPr algn="l" rtl="0" fontAlgn="base">
        <a:lnSpc>
          <a:spcPts val="2600"/>
        </a:lnSpc>
        <a:spcBef>
          <a:spcPct val="0"/>
        </a:spcBef>
        <a:spcAft>
          <a:spcPct val="0"/>
        </a:spcAft>
        <a:defRPr sz="2400" b="1">
          <a:solidFill>
            <a:schemeClr val="tx1"/>
          </a:solidFill>
          <a:latin typeface="Arial" charset="0"/>
        </a:defRPr>
      </a:lvl5pPr>
      <a:lvl6pPr marL="457200" algn="l" rtl="0" fontAlgn="base">
        <a:lnSpc>
          <a:spcPts val="2600"/>
        </a:lnSpc>
        <a:spcBef>
          <a:spcPct val="0"/>
        </a:spcBef>
        <a:spcAft>
          <a:spcPct val="0"/>
        </a:spcAft>
        <a:defRPr sz="2400" b="1">
          <a:solidFill>
            <a:schemeClr val="tx1"/>
          </a:solidFill>
          <a:latin typeface="Arial" charset="0"/>
        </a:defRPr>
      </a:lvl6pPr>
      <a:lvl7pPr marL="914400" algn="l" rtl="0" fontAlgn="base">
        <a:lnSpc>
          <a:spcPts val="2600"/>
        </a:lnSpc>
        <a:spcBef>
          <a:spcPct val="0"/>
        </a:spcBef>
        <a:spcAft>
          <a:spcPct val="0"/>
        </a:spcAft>
        <a:defRPr sz="2400" b="1">
          <a:solidFill>
            <a:schemeClr val="tx1"/>
          </a:solidFill>
          <a:latin typeface="Arial" charset="0"/>
        </a:defRPr>
      </a:lvl7pPr>
      <a:lvl8pPr marL="1371600" algn="l" rtl="0" fontAlgn="base">
        <a:lnSpc>
          <a:spcPts val="2600"/>
        </a:lnSpc>
        <a:spcBef>
          <a:spcPct val="0"/>
        </a:spcBef>
        <a:spcAft>
          <a:spcPct val="0"/>
        </a:spcAft>
        <a:defRPr sz="2400" b="1">
          <a:solidFill>
            <a:schemeClr val="tx1"/>
          </a:solidFill>
          <a:latin typeface="Arial" charset="0"/>
        </a:defRPr>
      </a:lvl8pPr>
      <a:lvl9pPr marL="1828800" algn="l" rtl="0" fontAlgn="base">
        <a:lnSpc>
          <a:spcPts val="2600"/>
        </a:lnSpc>
        <a:spcBef>
          <a:spcPct val="0"/>
        </a:spcBef>
        <a:spcAft>
          <a:spcPct val="0"/>
        </a:spcAft>
        <a:defRPr sz="2400" b="1">
          <a:solidFill>
            <a:schemeClr val="tx1"/>
          </a:solidFill>
          <a:latin typeface="Arial" charset="0"/>
        </a:defRPr>
      </a:lvl9pPr>
    </p:titleStyle>
    <p:bodyStyle>
      <a:lvl1pPr marL="254000" indent="-254000" algn="l" rtl="0" fontAlgn="base">
        <a:lnSpc>
          <a:spcPts val="2200"/>
        </a:lnSpc>
        <a:spcBef>
          <a:spcPts val="1600"/>
        </a:spcBef>
        <a:spcAft>
          <a:spcPct val="0"/>
        </a:spcAft>
        <a:buSzPct val="120000"/>
        <a:buFont typeface="Times" charset="0"/>
        <a:buBlip>
          <a:blip r:embed="rId8"/>
        </a:buBlip>
        <a:defRPr sz="2000" b="1">
          <a:solidFill>
            <a:schemeClr val="tx1"/>
          </a:solidFill>
          <a:latin typeface="+mn-lt"/>
          <a:ea typeface="+mn-ea"/>
          <a:cs typeface="+mn-cs"/>
        </a:defRPr>
      </a:lvl1pPr>
      <a:lvl2pPr marL="584200" indent="-139700" algn="l" rtl="0" fontAlgn="base">
        <a:lnSpc>
          <a:spcPts val="1600"/>
        </a:lnSpc>
        <a:spcBef>
          <a:spcPts val="800"/>
        </a:spcBef>
        <a:spcAft>
          <a:spcPct val="0"/>
        </a:spcAft>
        <a:buClr>
          <a:srgbClr val="FF0000"/>
        </a:buClr>
        <a:buFont typeface="Times" charset="0"/>
        <a:buChar char="•"/>
        <a:defRPr sz="1600">
          <a:solidFill>
            <a:schemeClr val="tx1"/>
          </a:solidFill>
          <a:latin typeface="+mn-lt"/>
        </a:defRPr>
      </a:lvl2pPr>
      <a:lvl3pPr marL="892175" indent="-117475" algn="l" rtl="0" fontAlgn="base">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fontAlgn="base">
        <a:spcBef>
          <a:spcPct val="20000"/>
        </a:spcBef>
        <a:spcAft>
          <a:spcPct val="0"/>
        </a:spcAft>
        <a:defRPr sz="1000">
          <a:solidFill>
            <a:schemeClr val="tx1"/>
          </a:solidFill>
          <a:latin typeface="+mn-lt"/>
        </a:defRPr>
      </a:lvl4pPr>
      <a:lvl5pPr marL="1808163" indent="-306388" algn="l" rtl="0" fontAlgn="base">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84915277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424630758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359269634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53591467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5539237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43345202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35093742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53824529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01281368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9135937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0911926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5305543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141333361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6687131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6477000"/>
            <a:ext cx="9144000" cy="381000"/>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buFontTx/>
              <a:buNone/>
            </a:pPr>
            <a:endParaRPr lang="de-DE">
              <a:solidFill>
                <a:srgbClr val="000000"/>
              </a:solidFill>
              <a:latin typeface="Times" charset="0"/>
            </a:endParaRPr>
          </a:p>
        </p:txBody>
      </p:sp>
      <p:sp>
        <p:nvSpPr>
          <p:cNvPr id="1027" name="Rectangle 18"/>
          <p:cNvSpPr>
            <a:spLocks noChangeArrowheads="1"/>
          </p:cNvSpPr>
          <p:nvPr/>
        </p:nvSpPr>
        <p:spPr bwMode="auto">
          <a:xfrm>
            <a:off x="0" y="0"/>
            <a:ext cx="9144000" cy="1258888"/>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028" name="Rectangle 2"/>
          <p:cNvSpPr>
            <a:spLocks noGrp="1" noChangeArrowheads="1"/>
          </p:cNvSpPr>
          <p:nvPr>
            <p:ph type="title"/>
          </p:nvPr>
        </p:nvSpPr>
        <p:spPr bwMode="auto">
          <a:xfrm>
            <a:off x="323850" y="476250"/>
            <a:ext cx="7248525" cy="33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029" name="Rectangle 3"/>
          <p:cNvSpPr>
            <a:spLocks noGrp="1" noChangeArrowheads="1"/>
          </p:cNvSpPr>
          <p:nvPr>
            <p:ph type="body" idx="1"/>
          </p:nvPr>
        </p:nvSpPr>
        <p:spPr bwMode="auto">
          <a:xfrm>
            <a:off x="468313" y="1484313"/>
            <a:ext cx="80645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30" name="Rectangle 6"/>
          <p:cNvSpPr>
            <a:spLocks noGrp="1" noChangeArrowheads="1"/>
          </p:cNvSpPr>
          <p:nvPr>
            <p:ph type="sldNum" sz="quarter" idx="4"/>
          </p:nvPr>
        </p:nvSpPr>
        <p:spPr bwMode="auto">
          <a:xfrm>
            <a:off x="8439150" y="6589713"/>
            <a:ext cx="23495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bg1"/>
                </a:solidFill>
              </a:defRPr>
            </a:lvl1pPr>
          </a:lstStyle>
          <a:p>
            <a:pPr>
              <a:defRPr/>
            </a:pPr>
            <a:fld id="{27DC5D5D-92A6-4077-92D3-0438A6E41265}" type="slidenum">
              <a:rPr lang="de-DE">
                <a:solidFill>
                  <a:srgbClr val="FFFFFF"/>
                </a:solidFill>
              </a:rPr>
              <a:pPr>
                <a:defRPr/>
              </a:pPr>
              <a:t>‹#›</a:t>
            </a:fld>
            <a:endParaRPr lang="de-DE">
              <a:solidFill>
                <a:srgbClr val="000000"/>
              </a:solidFill>
            </a:endParaRPr>
          </a:p>
        </p:txBody>
      </p:sp>
      <p:pic>
        <p:nvPicPr>
          <p:cNvPr id="1031" name="Picture 8"/>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32" name="Text Box 19"/>
          <p:cNvSpPr txBox="1">
            <a:spLocks noChangeArrowheads="1"/>
          </p:cNvSpPr>
          <p:nvPr/>
        </p:nvSpPr>
        <p:spPr bwMode="auto">
          <a:xfrm>
            <a:off x="7613650" y="800100"/>
            <a:ext cx="5492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a:lnSpc>
                <a:spcPts val="1100"/>
              </a:lnSpc>
              <a:buFontTx/>
              <a:buNone/>
              <a:defRPr/>
            </a:pPr>
            <a:r>
              <a:rPr lang="de-DE" sz="1000" b="1" smtClean="0">
                <a:solidFill>
                  <a:srgbClr val="FFFFFF"/>
                </a:solidFill>
              </a:rPr>
              <a:t>Vorstand</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 name="Rectangle 5"/>
          <p:cNvSpPr>
            <a:spLocks noGrp="1" noChangeArrowheads="1"/>
          </p:cNvSpPr>
          <p:nvPr>
            <p:ph type="ftr" sz="quarter" idx="3"/>
          </p:nvPr>
        </p:nvSpPr>
        <p:spPr bwMode="auto">
          <a:xfrm>
            <a:off x="184150" y="6589713"/>
            <a:ext cx="3478213" cy="1524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b="1">
                <a:solidFill>
                  <a:schemeClr val="bg1"/>
                </a:solidFill>
              </a:defRPr>
            </a:lvl1pPr>
          </a:lstStyle>
          <a:p>
            <a:pPr>
              <a:defRPr/>
            </a:pPr>
            <a:r>
              <a:rPr lang="de-DE" smtClean="0">
                <a:solidFill>
                  <a:srgbClr val="FFFFFF"/>
                </a:solidFill>
              </a:rPr>
              <a:t>IG Metall, Aktuelle Daten aus Gesamtwirtschaft und M+E-Industrie     FB Grundsatzfragen</a:t>
            </a:r>
            <a:endParaRPr lang="de-DE">
              <a:solidFill>
                <a:srgbClr val="FFFFFF"/>
              </a:solidFill>
            </a:endParaRPr>
          </a:p>
        </p:txBody>
      </p:sp>
    </p:spTree>
    <p:extLst>
      <p:ext uri="{BB962C8B-B14F-4D97-AF65-F5344CB8AC3E}">
        <p14:creationId xmlns:p14="http://schemas.microsoft.com/office/powerpoint/2010/main" xmlns="" val="252068166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dt="0"/>
  <p:txStyles>
    <p:titleStyle>
      <a:lvl1pPr algn="l" rtl="0" eaLnBrk="0" fontAlgn="base" hangingPunct="0">
        <a:lnSpc>
          <a:spcPts val="2600"/>
        </a:lnSpc>
        <a:spcBef>
          <a:spcPct val="0"/>
        </a:spcBef>
        <a:spcAft>
          <a:spcPct val="0"/>
        </a:spcAft>
        <a:defRPr sz="2400" b="1">
          <a:solidFill>
            <a:srgbClr val="FF0000"/>
          </a:solidFill>
          <a:latin typeface="+mj-lt"/>
          <a:ea typeface="+mj-ea"/>
          <a:cs typeface="+mj-cs"/>
        </a:defRPr>
      </a:lvl1pPr>
      <a:lvl2pPr algn="l" rtl="0" eaLnBrk="0" fontAlgn="base" hangingPunct="0">
        <a:lnSpc>
          <a:spcPts val="2600"/>
        </a:lnSpc>
        <a:spcBef>
          <a:spcPct val="0"/>
        </a:spcBef>
        <a:spcAft>
          <a:spcPct val="0"/>
        </a:spcAft>
        <a:defRPr sz="2400" b="1">
          <a:solidFill>
            <a:srgbClr val="FF0000"/>
          </a:solidFill>
          <a:latin typeface="Arial" charset="0"/>
        </a:defRPr>
      </a:lvl2pPr>
      <a:lvl3pPr algn="l" rtl="0" eaLnBrk="0" fontAlgn="base" hangingPunct="0">
        <a:lnSpc>
          <a:spcPts val="2600"/>
        </a:lnSpc>
        <a:spcBef>
          <a:spcPct val="0"/>
        </a:spcBef>
        <a:spcAft>
          <a:spcPct val="0"/>
        </a:spcAft>
        <a:defRPr sz="2400" b="1">
          <a:solidFill>
            <a:srgbClr val="FF0000"/>
          </a:solidFill>
          <a:latin typeface="Arial" charset="0"/>
        </a:defRPr>
      </a:lvl3pPr>
      <a:lvl4pPr algn="l" rtl="0" eaLnBrk="0" fontAlgn="base" hangingPunct="0">
        <a:lnSpc>
          <a:spcPts val="2600"/>
        </a:lnSpc>
        <a:spcBef>
          <a:spcPct val="0"/>
        </a:spcBef>
        <a:spcAft>
          <a:spcPct val="0"/>
        </a:spcAft>
        <a:defRPr sz="2400" b="1">
          <a:solidFill>
            <a:srgbClr val="FF0000"/>
          </a:solidFill>
          <a:latin typeface="Arial" charset="0"/>
        </a:defRPr>
      </a:lvl4pPr>
      <a:lvl5pPr algn="l" rtl="0" eaLnBrk="0" fontAlgn="base" hangingPunct="0">
        <a:lnSpc>
          <a:spcPts val="2600"/>
        </a:lnSpc>
        <a:spcBef>
          <a:spcPct val="0"/>
        </a:spcBef>
        <a:spcAft>
          <a:spcPct val="0"/>
        </a:spcAft>
        <a:defRPr sz="2400" b="1">
          <a:solidFill>
            <a:srgbClr val="FF0000"/>
          </a:solidFill>
          <a:latin typeface="Arial" charset="0"/>
        </a:defRPr>
      </a:lvl5pPr>
      <a:lvl6pPr marL="457200" algn="l" rtl="0" fontAlgn="base">
        <a:lnSpc>
          <a:spcPts val="2600"/>
        </a:lnSpc>
        <a:spcBef>
          <a:spcPct val="0"/>
        </a:spcBef>
        <a:spcAft>
          <a:spcPct val="0"/>
        </a:spcAft>
        <a:defRPr sz="2400" b="1">
          <a:solidFill>
            <a:srgbClr val="FF0000"/>
          </a:solidFill>
          <a:latin typeface="Arial" charset="0"/>
        </a:defRPr>
      </a:lvl6pPr>
      <a:lvl7pPr marL="914400" algn="l" rtl="0" fontAlgn="base">
        <a:lnSpc>
          <a:spcPts val="2600"/>
        </a:lnSpc>
        <a:spcBef>
          <a:spcPct val="0"/>
        </a:spcBef>
        <a:spcAft>
          <a:spcPct val="0"/>
        </a:spcAft>
        <a:defRPr sz="2400" b="1">
          <a:solidFill>
            <a:srgbClr val="FF0000"/>
          </a:solidFill>
          <a:latin typeface="Arial" charset="0"/>
        </a:defRPr>
      </a:lvl7pPr>
      <a:lvl8pPr marL="1371600" algn="l" rtl="0" fontAlgn="base">
        <a:lnSpc>
          <a:spcPts val="2600"/>
        </a:lnSpc>
        <a:spcBef>
          <a:spcPct val="0"/>
        </a:spcBef>
        <a:spcAft>
          <a:spcPct val="0"/>
        </a:spcAft>
        <a:defRPr sz="2400" b="1">
          <a:solidFill>
            <a:srgbClr val="FF0000"/>
          </a:solidFill>
          <a:latin typeface="Arial" charset="0"/>
        </a:defRPr>
      </a:lvl8pPr>
      <a:lvl9pPr marL="1828800" algn="l" rtl="0" fontAlgn="base">
        <a:lnSpc>
          <a:spcPts val="2600"/>
        </a:lnSpc>
        <a:spcBef>
          <a:spcPct val="0"/>
        </a:spcBef>
        <a:spcAft>
          <a:spcPct val="0"/>
        </a:spcAft>
        <a:defRPr sz="2400" b="1">
          <a:solidFill>
            <a:srgbClr val="FF0000"/>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charset="0"/>
        <a:buBlip>
          <a:blip r:embed="rId15"/>
        </a:buBlip>
        <a:defRPr b="1">
          <a:solidFill>
            <a:schemeClr val="tx1"/>
          </a:solidFill>
          <a:latin typeface="+mn-lt"/>
          <a:ea typeface="+mn-ea"/>
          <a:cs typeface="+mn-cs"/>
        </a:defRPr>
      </a:lvl1pPr>
      <a:lvl2pPr marL="584200" indent="-139700" algn="l" rtl="0" eaLnBrk="0" fontAlgn="base" hangingPunct="0">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defRPr>
      </a:lvl3pPr>
      <a:lvl4pPr marL="1311275" indent="-228600" algn="l" rtl="0" eaLnBrk="0" fontAlgn="base" hangingPunct="0">
        <a:spcBef>
          <a:spcPct val="20000"/>
        </a:spcBef>
        <a:spcAft>
          <a:spcPct val="0"/>
        </a:spcAft>
        <a:defRPr sz="2000">
          <a:solidFill>
            <a:schemeClr val="tx1"/>
          </a:solidFill>
          <a:latin typeface="+mn-lt"/>
        </a:defRPr>
      </a:lvl4pPr>
      <a:lvl5pPr marL="1808163" indent="-306388" algn="l" rtl="0" eaLnBrk="0" fontAlgn="base" hangingPunct="0">
        <a:spcBef>
          <a:spcPct val="20000"/>
        </a:spcBef>
        <a:spcAft>
          <a:spcPct val="0"/>
        </a:spcAft>
        <a:defRPr sz="2000">
          <a:solidFill>
            <a:schemeClr val="tx1"/>
          </a:solidFill>
          <a:latin typeface="Times" charset="0"/>
        </a:defRPr>
      </a:lvl5pPr>
      <a:lvl6pPr marL="2265363" indent="-306388" algn="l" rtl="0" fontAlgn="base">
        <a:spcBef>
          <a:spcPct val="20000"/>
        </a:spcBef>
        <a:spcAft>
          <a:spcPct val="0"/>
        </a:spcAft>
        <a:defRPr sz="2000">
          <a:solidFill>
            <a:schemeClr val="tx1"/>
          </a:solidFill>
          <a:latin typeface="Times" charset="0"/>
        </a:defRPr>
      </a:lvl6pPr>
      <a:lvl7pPr marL="2722563" indent="-306388" algn="l" rtl="0" fontAlgn="base">
        <a:spcBef>
          <a:spcPct val="20000"/>
        </a:spcBef>
        <a:spcAft>
          <a:spcPct val="0"/>
        </a:spcAft>
        <a:defRPr sz="2000">
          <a:solidFill>
            <a:schemeClr val="tx1"/>
          </a:solidFill>
          <a:latin typeface="Times" charset="0"/>
        </a:defRPr>
      </a:lvl7pPr>
      <a:lvl8pPr marL="3179763" indent="-306388" algn="l" rtl="0" fontAlgn="base">
        <a:spcBef>
          <a:spcPct val="20000"/>
        </a:spcBef>
        <a:spcAft>
          <a:spcPct val="0"/>
        </a:spcAft>
        <a:defRPr sz="2000">
          <a:solidFill>
            <a:schemeClr val="tx1"/>
          </a:solidFill>
          <a:latin typeface="Times" charset="0"/>
        </a:defRPr>
      </a:lvl8pPr>
      <a:lvl9pPr marL="3636963" indent="-306388" algn="l" rtl="0" fontAlgn="base">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424" y="188568"/>
            <a:ext cx="6457950" cy="1000274"/>
          </a:xfrm>
        </p:spPr>
        <p:txBody>
          <a:bodyPr/>
          <a:lstStyle/>
          <a:p>
            <a:r>
              <a:rPr lang="de-DE" dirty="0" smtClean="0"/>
              <a:t>Wiener Memorandum Gruppe</a:t>
            </a:r>
            <a:br>
              <a:rPr lang="de-DE" dirty="0" smtClean="0"/>
            </a:br>
            <a:r>
              <a:rPr lang="de-DE" dirty="0" smtClean="0"/>
              <a:t>Präsidententreffen am 21.03.2013</a:t>
            </a:r>
            <a:br>
              <a:rPr lang="de-DE" dirty="0" smtClean="0"/>
            </a:br>
            <a:r>
              <a:rPr lang="de-DE" dirty="0" smtClean="0"/>
              <a:t>in Budapest / Ungarn</a:t>
            </a:r>
            <a:endParaRPr lang="de-DE" dirty="0"/>
          </a:p>
        </p:txBody>
      </p:sp>
      <p:sp>
        <p:nvSpPr>
          <p:cNvPr id="18435" name="Rectangle 3"/>
          <p:cNvSpPr>
            <a:spLocks noGrp="1" noChangeArrowheads="1"/>
          </p:cNvSpPr>
          <p:nvPr>
            <p:ph type="body" idx="1"/>
          </p:nvPr>
        </p:nvSpPr>
        <p:spPr>
          <a:xfrm>
            <a:off x="250825" y="5139228"/>
            <a:ext cx="8642350" cy="1170156"/>
          </a:xfrm>
        </p:spPr>
        <p:txBody>
          <a:bodyPr/>
          <a:lstStyle/>
          <a:p>
            <a:pPr algn="ctr">
              <a:buFont typeface="Times" charset="0"/>
              <a:buNone/>
            </a:pPr>
            <a:r>
              <a:rPr lang="de-DE" dirty="0" smtClean="0"/>
              <a:t>Länderbericht</a:t>
            </a:r>
            <a:br>
              <a:rPr lang="de-DE" dirty="0" smtClean="0"/>
            </a:br>
            <a:r>
              <a:rPr lang="de-DE" dirty="0" smtClean="0"/>
              <a:t>Deutschland / Bayern</a:t>
            </a:r>
            <a:r>
              <a:rPr lang="de-DE" dirty="0"/>
              <a:t/>
            </a:r>
            <a:br>
              <a:rPr lang="de-DE" dirty="0"/>
            </a:br>
            <a:r>
              <a:rPr lang="de-DE" dirty="0" smtClean="0"/>
              <a:t>Jürgen </a:t>
            </a:r>
            <a:r>
              <a:rPr lang="de-DE" dirty="0"/>
              <a:t>Wechsler </a:t>
            </a:r>
            <a:br>
              <a:rPr lang="de-DE" dirty="0"/>
            </a:br>
            <a:r>
              <a:rPr lang="de-DE" dirty="0" smtClean="0"/>
              <a:t>Bezirksleiter der IG Metall Bayern</a:t>
            </a:r>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1664" y="1268712"/>
            <a:ext cx="5040672" cy="36317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95D3BD46-48B2-4193-821C-1709285FAB6C}" type="slidenum">
              <a:rPr lang="de-DE" sz="900" smtClean="0">
                <a:solidFill>
                  <a:srgbClr val="FFFFFF"/>
                </a:solidFill>
              </a:rPr>
              <a:pPr/>
              <a:t>10</a:t>
            </a:fld>
            <a:endParaRPr lang="de-DE" sz="900" smtClean="0">
              <a:solidFill>
                <a:srgbClr val="000000"/>
              </a:solidFill>
            </a:endParaRPr>
          </a:p>
        </p:txBody>
      </p:sp>
      <p:sp>
        <p:nvSpPr>
          <p:cNvPr id="14340" name="Rectangle 2"/>
          <p:cNvSpPr>
            <a:spLocks noGrp="1" noChangeArrowheads="1"/>
          </p:cNvSpPr>
          <p:nvPr>
            <p:ph type="title"/>
          </p:nvPr>
        </p:nvSpPr>
        <p:spPr/>
        <p:txBody>
          <a:bodyPr/>
          <a:lstStyle/>
          <a:p>
            <a:pPr eaLnBrk="1" hangingPunct="1"/>
            <a:r>
              <a:rPr lang="de-DE" dirty="0" smtClean="0">
                <a:solidFill>
                  <a:schemeClr val="bg1"/>
                </a:solidFill>
              </a:rPr>
              <a:t>Gesamtwirtschaft: Exporte/Importe</a:t>
            </a:r>
          </a:p>
        </p:txBody>
      </p:sp>
      <p:sp>
        <p:nvSpPr>
          <p:cNvPr id="7" name="Fußzeilenplatzhalter 4"/>
          <p:cNvSpPr>
            <a:spLocks noGrp="1"/>
          </p:cNvSpPr>
          <p:nvPr>
            <p:ph type="ftr" sz="quarter" idx="11"/>
          </p:nvPr>
        </p:nvSpPr>
        <p:spPr>
          <a:xfrm>
            <a:off x="184150" y="6597351"/>
            <a:ext cx="8617744" cy="153888"/>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r>
              <a:rPr lang="de-DE" sz="1000" dirty="0" smtClean="0">
                <a:solidFill>
                  <a:srgbClr val="FFFFFF"/>
                </a:solidFill>
              </a:rPr>
              <a:t>IG Metall, Aktuelle Daten aus Gesamtwirtschaft und M+E-Industrie     	 			FB Grundsatzfragen</a:t>
            </a:r>
          </a:p>
        </p:txBody>
      </p:sp>
      <p:sp>
        <p:nvSpPr>
          <p:cNvPr id="3" name="Textfeld 2"/>
          <p:cNvSpPr txBox="1"/>
          <p:nvPr/>
        </p:nvSpPr>
        <p:spPr>
          <a:xfrm>
            <a:off x="6980609" y="1526163"/>
            <a:ext cx="1983879" cy="4247317"/>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Die Eurokrise hat die deutschen Ausfuhren nicht gebremst. Die erheblichen </a:t>
            </a:r>
            <a:r>
              <a:rPr lang="de-DE" sz="1200" u="sng" dirty="0" smtClean="0">
                <a:solidFill>
                  <a:srgbClr val="000000"/>
                </a:solidFill>
              </a:rPr>
              <a:t>Rückgänge</a:t>
            </a:r>
            <a:r>
              <a:rPr lang="de-DE" sz="1200" dirty="0" smtClean="0">
                <a:solidFill>
                  <a:srgbClr val="000000"/>
                </a:solidFill>
              </a:rPr>
              <a:t> der </a:t>
            </a:r>
            <a:r>
              <a:rPr lang="de-DE" sz="1200" b="1" dirty="0" smtClean="0">
                <a:solidFill>
                  <a:srgbClr val="000000"/>
                </a:solidFill>
              </a:rPr>
              <a:t>Exporte</a:t>
            </a:r>
            <a:r>
              <a:rPr lang="de-DE" sz="1200" dirty="0" smtClean="0">
                <a:solidFill>
                  <a:srgbClr val="000000"/>
                </a:solidFill>
              </a:rPr>
              <a:t> </a:t>
            </a:r>
            <a:r>
              <a:rPr lang="de-DE" sz="1200" b="1" dirty="0" smtClean="0">
                <a:solidFill>
                  <a:srgbClr val="000000"/>
                </a:solidFill>
              </a:rPr>
              <a:t>in die Eurozone</a:t>
            </a:r>
            <a:r>
              <a:rPr lang="de-DE" sz="1200" dirty="0" smtClean="0">
                <a:solidFill>
                  <a:srgbClr val="000000"/>
                </a:solidFill>
              </a:rPr>
              <a:t> wurden durch stark </a:t>
            </a:r>
            <a:r>
              <a:rPr lang="de-DE" sz="1200" u="sng" dirty="0" smtClean="0">
                <a:solidFill>
                  <a:srgbClr val="000000"/>
                </a:solidFill>
              </a:rPr>
              <a:t>steigende</a:t>
            </a:r>
            <a:r>
              <a:rPr lang="de-DE" sz="1200" dirty="0" smtClean="0">
                <a:solidFill>
                  <a:srgbClr val="000000"/>
                </a:solidFill>
              </a:rPr>
              <a:t> </a:t>
            </a:r>
            <a:r>
              <a:rPr lang="de-DE" sz="1200" b="1" dirty="0" smtClean="0">
                <a:solidFill>
                  <a:srgbClr val="000000"/>
                </a:solidFill>
              </a:rPr>
              <a:t>Exporte in die übrige Welt </a:t>
            </a:r>
            <a:r>
              <a:rPr lang="de-DE" sz="1200" dirty="0" smtClean="0">
                <a:solidFill>
                  <a:srgbClr val="000000"/>
                </a:solidFill>
              </a:rPr>
              <a:t>überkompensiert. </a:t>
            </a:r>
          </a:p>
          <a:p>
            <a:pPr>
              <a:lnSpc>
                <a:spcPct val="150000"/>
              </a:lnSpc>
              <a:buFont typeface="Times" charset="0"/>
              <a:buNone/>
            </a:pPr>
            <a:endParaRPr lang="de-DE" sz="1200" dirty="0" smtClean="0">
              <a:solidFill>
                <a:srgbClr val="000000"/>
              </a:solidFill>
            </a:endParaRPr>
          </a:p>
          <a:p>
            <a:pPr>
              <a:lnSpc>
                <a:spcPct val="150000"/>
              </a:lnSpc>
              <a:buFont typeface="Times" charset="0"/>
              <a:buNone/>
            </a:pPr>
            <a:r>
              <a:rPr lang="de-DE" sz="1200" dirty="0" smtClean="0">
                <a:solidFill>
                  <a:srgbClr val="000000"/>
                </a:solidFill>
              </a:rPr>
              <a:t>Bei deutlich </a:t>
            </a:r>
            <a:r>
              <a:rPr lang="de-DE" sz="1200" u="sng" dirty="0" smtClean="0">
                <a:solidFill>
                  <a:srgbClr val="000000"/>
                </a:solidFill>
              </a:rPr>
              <a:t>schwächer steigenden Importen </a:t>
            </a:r>
            <a:r>
              <a:rPr lang="de-DE" sz="1200" dirty="0" smtClean="0">
                <a:solidFill>
                  <a:srgbClr val="000000"/>
                </a:solidFill>
              </a:rPr>
              <a:t>erzielt Deutschland weiterhin einen </a:t>
            </a:r>
            <a:r>
              <a:rPr lang="de-DE" sz="1200" u="sng" dirty="0" smtClean="0">
                <a:solidFill>
                  <a:srgbClr val="000000"/>
                </a:solidFill>
              </a:rPr>
              <a:t>steigenden</a:t>
            </a:r>
            <a:r>
              <a:rPr lang="de-DE" sz="1200" dirty="0" smtClean="0">
                <a:solidFill>
                  <a:srgbClr val="000000"/>
                </a:solidFill>
              </a:rPr>
              <a:t> </a:t>
            </a:r>
            <a:r>
              <a:rPr lang="de-DE" sz="1200" b="1" dirty="0" smtClean="0">
                <a:solidFill>
                  <a:srgbClr val="000000"/>
                </a:solidFill>
              </a:rPr>
              <a:t>Außen-</a:t>
            </a:r>
            <a:r>
              <a:rPr lang="de-DE" sz="1200" b="1" dirty="0" err="1" smtClean="0">
                <a:solidFill>
                  <a:srgbClr val="000000"/>
                </a:solidFill>
              </a:rPr>
              <a:t>handelsüberschuss</a:t>
            </a:r>
            <a:r>
              <a:rPr lang="de-DE" sz="1200" dirty="0" smtClean="0">
                <a:solidFill>
                  <a:srgbClr val="000000"/>
                </a:solidFill>
              </a:rPr>
              <a:t>.</a:t>
            </a:r>
            <a:endParaRPr lang="de-DE" sz="1200" dirty="0">
              <a:solidFill>
                <a:srgbClr val="00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67787"/>
            <a:ext cx="6736693" cy="4438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9404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0"/>
          </p:nvPr>
        </p:nvSpPr>
        <p:spPr>
          <a:xfrm>
            <a:off x="8820472" y="6597352"/>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FD2065EE-84A0-4856-B6E2-8993AE72C166}" type="slidenum">
              <a:rPr lang="de-DE" sz="900" smtClean="0">
                <a:solidFill>
                  <a:srgbClr val="FFFFFF"/>
                </a:solidFill>
              </a:rPr>
              <a:pPr/>
              <a:t>11</a:t>
            </a:fld>
            <a:endParaRPr lang="de-DE" sz="900" dirty="0" smtClean="0">
              <a:solidFill>
                <a:srgbClr val="000000"/>
              </a:solidFill>
            </a:endParaRPr>
          </a:p>
        </p:txBody>
      </p:sp>
      <p:sp>
        <p:nvSpPr>
          <p:cNvPr id="16388" name="Rectangle 2"/>
          <p:cNvSpPr>
            <a:spLocks noGrp="1" noChangeArrowheads="1"/>
          </p:cNvSpPr>
          <p:nvPr>
            <p:ph type="title"/>
          </p:nvPr>
        </p:nvSpPr>
        <p:spPr/>
        <p:txBody>
          <a:bodyPr/>
          <a:lstStyle/>
          <a:p>
            <a:pPr eaLnBrk="1" hangingPunct="1"/>
            <a:r>
              <a:rPr lang="de-DE" dirty="0" smtClean="0">
                <a:solidFill>
                  <a:schemeClr val="bg1"/>
                </a:solidFill>
              </a:rPr>
              <a:t>Gesamtwirtschaft: Verbraucherpreise</a:t>
            </a:r>
          </a:p>
        </p:txBody>
      </p:sp>
      <p:sp>
        <p:nvSpPr>
          <p:cNvPr id="6" name="Fußzeilenplatzhalter 4"/>
          <p:cNvSpPr>
            <a:spLocks noGrp="1"/>
          </p:cNvSpPr>
          <p:nvPr>
            <p:ph type="ftr" sz="quarter" idx="11"/>
          </p:nvPr>
        </p:nvSpPr>
        <p:spPr>
          <a:xfrm>
            <a:off x="184150" y="6597351"/>
            <a:ext cx="8617744" cy="153888"/>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r>
              <a:rPr lang="de-DE" sz="1000" dirty="0" smtClean="0">
                <a:solidFill>
                  <a:srgbClr val="FFFFFF"/>
                </a:solidFill>
              </a:rPr>
              <a:t>IG Metall, Aktuelle Daten aus Gesamtwirtschaft und M+E-Industrie     				FB Grundsatzfragen</a:t>
            </a:r>
          </a:p>
        </p:txBody>
      </p:sp>
      <p:sp>
        <p:nvSpPr>
          <p:cNvPr id="2" name="Textfeld 1"/>
          <p:cNvSpPr txBox="1"/>
          <p:nvPr/>
        </p:nvSpPr>
        <p:spPr>
          <a:xfrm>
            <a:off x="6876256" y="1484784"/>
            <a:ext cx="1872208" cy="3693319"/>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Die </a:t>
            </a:r>
            <a:r>
              <a:rPr lang="de-DE" sz="1200" b="1" dirty="0" smtClean="0">
                <a:solidFill>
                  <a:srgbClr val="000000"/>
                </a:solidFill>
              </a:rPr>
              <a:t>Verbraucherpreise</a:t>
            </a:r>
            <a:r>
              <a:rPr lang="de-DE" sz="1200" dirty="0" smtClean="0">
                <a:solidFill>
                  <a:srgbClr val="000000"/>
                </a:solidFill>
              </a:rPr>
              <a:t> </a:t>
            </a:r>
            <a:r>
              <a:rPr lang="de-DE" sz="1200" u="sng" dirty="0" smtClean="0">
                <a:solidFill>
                  <a:srgbClr val="000000"/>
                </a:solidFill>
              </a:rPr>
              <a:t>stiegen</a:t>
            </a:r>
            <a:r>
              <a:rPr lang="de-DE" sz="1200" dirty="0" smtClean="0">
                <a:solidFill>
                  <a:srgbClr val="000000"/>
                </a:solidFill>
              </a:rPr>
              <a:t> im letzten Jahr etwas langsamer als  2011. </a:t>
            </a:r>
            <a:endParaRPr lang="de-DE" sz="1200" dirty="0">
              <a:solidFill>
                <a:srgbClr val="000000"/>
              </a:solidFill>
            </a:endParaRPr>
          </a:p>
          <a:p>
            <a:pPr>
              <a:lnSpc>
                <a:spcPct val="150000"/>
              </a:lnSpc>
              <a:buFont typeface="Times" charset="0"/>
              <a:buNone/>
            </a:pPr>
            <a:endParaRPr lang="de-DE" sz="1200" dirty="0" smtClean="0">
              <a:solidFill>
                <a:srgbClr val="000000"/>
              </a:solidFill>
            </a:endParaRPr>
          </a:p>
          <a:p>
            <a:pPr>
              <a:lnSpc>
                <a:spcPct val="150000"/>
              </a:lnSpc>
              <a:buFont typeface="Times" charset="0"/>
              <a:buNone/>
            </a:pPr>
            <a:r>
              <a:rPr lang="de-DE" sz="1200" dirty="0" smtClean="0">
                <a:solidFill>
                  <a:srgbClr val="000000"/>
                </a:solidFill>
              </a:rPr>
              <a:t>Der Preisanstieg entspricht in etwa der </a:t>
            </a:r>
            <a:r>
              <a:rPr lang="de-DE" sz="1200" b="1" dirty="0" smtClean="0">
                <a:solidFill>
                  <a:srgbClr val="000000"/>
                </a:solidFill>
              </a:rPr>
              <a:t>Zielinflationsrate</a:t>
            </a:r>
            <a:r>
              <a:rPr lang="de-DE" sz="1200" dirty="0" smtClean="0">
                <a:solidFill>
                  <a:srgbClr val="000000"/>
                </a:solidFill>
              </a:rPr>
              <a:t> der EZB.</a:t>
            </a:r>
          </a:p>
          <a:p>
            <a:pPr>
              <a:lnSpc>
                <a:spcPct val="150000"/>
              </a:lnSpc>
              <a:buFont typeface="Times" charset="0"/>
              <a:buNone/>
            </a:pPr>
            <a:endParaRPr lang="de-DE" sz="1200" dirty="0" smtClean="0">
              <a:solidFill>
                <a:srgbClr val="000000"/>
              </a:solidFill>
            </a:endParaRPr>
          </a:p>
          <a:p>
            <a:pPr>
              <a:lnSpc>
                <a:spcPct val="150000"/>
              </a:lnSpc>
              <a:buFont typeface="Times" charset="0"/>
              <a:buNone/>
            </a:pPr>
            <a:r>
              <a:rPr lang="de-DE" sz="1200" dirty="0" smtClean="0">
                <a:solidFill>
                  <a:srgbClr val="000000"/>
                </a:solidFill>
              </a:rPr>
              <a:t>Getrieben wird die Inflation vor allem von den </a:t>
            </a:r>
            <a:r>
              <a:rPr lang="de-DE" sz="1200" b="1" dirty="0" smtClean="0">
                <a:solidFill>
                  <a:srgbClr val="000000"/>
                </a:solidFill>
              </a:rPr>
              <a:t>Energiepreisen</a:t>
            </a:r>
            <a:r>
              <a:rPr lang="de-DE" sz="1200" dirty="0" smtClean="0">
                <a:solidFill>
                  <a:srgbClr val="000000"/>
                </a:solidFill>
              </a:rPr>
              <a:t>.</a:t>
            </a:r>
            <a:endParaRPr lang="de-DE" sz="1200" dirty="0">
              <a:solidFill>
                <a:srgbClr val="00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12776"/>
            <a:ext cx="6029325" cy="482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1631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DE" dirty="0" smtClean="0">
                <a:solidFill>
                  <a:schemeClr val="bg1"/>
                </a:solidFill>
              </a:rPr>
              <a:t>Metall- und Elektroindustrie:  Jahr 2012</a:t>
            </a:r>
          </a:p>
        </p:txBody>
      </p:sp>
      <p:sp>
        <p:nvSpPr>
          <p:cNvPr id="2" name="Fußzeilenplatzhalter 1"/>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3" name="Foliennummernplatzhalter 2"/>
          <p:cNvSpPr>
            <a:spLocks noGrp="1"/>
          </p:cNvSpPr>
          <p:nvPr>
            <p:ph type="sldNum" sz="quarter" idx="10"/>
          </p:nvPr>
        </p:nvSpPr>
        <p:spPr/>
        <p:txBody>
          <a:bodyPr/>
          <a:lstStyle/>
          <a:p>
            <a:pPr>
              <a:defRPr/>
            </a:pPr>
            <a:fld id="{A727CB32-1074-4FD9-8189-01343FFAC703}" type="slidenum">
              <a:rPr lang="de-DE" smtClean="0">
                <a:solidFill>
                  <a:srgbClr val="FFFFFF"/>
                </a:solidFill>
              </a:rPr>
              <a:pPr>
                <a:defRPr/>
              </a:pPr>
              <a:t>12</a:t>
            </a:fld>
            <a:endParaRPr lang="de-DE" dirty="0">
              <a:solidFill>
                <a:srgbClr val="000000"/>
              </a:solidFill>
            </a:endParaRPr>
          </a:p>
        </p:txBody>
      </p:sp>
      <p:sp>
        <p:nvSpPr>
          <p:cNvPr id="4" name="Textfeld 3"/>
          <p:cNvSpPr txBox="1"/>
          <p:nvPr/>
        </p:nvSpPr>
        <p:spPr>
          <a:xfrm>
            <a:off x="6859413" y="1412776"/>
            <a:ext cx="2241798" cy="4801314"/>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Im </a:t>
            </a:r>
            <a:r>
              <a:rPr lang="de-DE" sz="1200" b="1" dirty="0">
                <a:solidFill>
                  <a:srgbClr val="000000"/>
                </a:solidFill>
              </a:rPr>
              <a:t>J</a:t>
            </a:r>
            <a:r>
              <a:rPr lang="de-DE" sz="1200" b="1" dirty="0" smtClean="0">
                <a:solidFill>
                  <a:srgbClr val="000000"/>
                </a:solidFill>
              </a:rPr>
              <a:t>ahresdurchschnitt</a:t>
            </a:r>
            <a:r>
              <a:rPr lang="de-DE" sz="1200" dirty="0" smtClean="0">
                <a:solidFill>
                  <a:srgbClr val="000000"/>
                </a:solidFill>
              </a:rPr>
              <a:t> konnte die </a:t>
            </a:r>
            <a:r>
              <a:rPr lang="de-DE" sz="1200" b="1" dirty="0" smtClean="0">
                <a:solidFill>
                  <a:srgbClr val="000000"/>
                </a:solidFill>
              </a:rPr>
              <a:t>M+E-Industrie</a:t>
            </a:r>
            <a:r>
              <a:rPr lang="de-DE" sz="1200" dirty="0" smtClean="0">
                <a:solidFill>
                  <a:srgbClr val="000000"/>
                </a:solidFill>
              </a:rPr>
              <a:t> 2012 trotz </a:t>
            </a:r>
            <a:r>
              <a:rPr lang="de-DE" sz="1200" b="1" dirty="0" smtClean="0">
                <a:solidFill>
                  <a:srgbClr val="000000"/>
                </a:solidFill>
              </a:rPr>
              <a:t>leicht rückläufiger </a:t>
            </a:r>
            <a:r>
              <a:rPr lang="de-DE" sz="1200" b="1" dirty="0">
                <a:solidFill>
                  <a:srgbClr val="000000"/>
                </a:solidFill>
              </a:rPr>
              <a:t>P</a:t>
            </a:r>
            <a:r>
              <a:rPr lang="de-DE" sz="1200" b="1" dirty="0" smtClean="0">
                <a:solidFill>
                  <a:srgbClr val="000000"/>
                </a:solidFill>
              </a:rPr>
              <a:t>roduktion</a:t>
            </a:r>
            <a:r>
              <a:rPr lang="de-DE" sz="1200" dirty="0" smtClean="0">
                <a:solidFill>
                  <a:srgbClr val="000000"/>
                </a:solidFill>
              </a:rPr>
              <a:t> noch ein </a:t>
            </a:r>
            <a:r>
              <a:rPr lang="de-DE" sz="1200" u="sng" dirty="0" smtClean="0">
                <a:solidFill>
                  <a:srgbClr val="000000"/>
                </a:solidFill>
              </a:rPr>
              <a:t>Umsatzplus</a:t>
            </a:r>
            <a:r>
              <a:rPr lang="de-DE" sz="1200" dirty="0" smtClean="0">
                <a:solidFill>
                  <a:srgbClr val="000000"/>
                </a:solidFill>
              </a:rPr>
              <a:t> von 0,2 </a:t>
            </a:r>
            <a:r>
              <a:rPr lang="de-DE" sz="1200" dirty="0">
                <a:solidFill>
                  <a:srgbClr val="000000"/>
                </a:solidFill>
              </a:rPr>
              <a:t>P</a:t>
            </a:r>
            <a:r>
              <a:rPr lang="de-DE" sz="1200" dirty="0" smtClean="0">
                <a:solidFill>
                  <a:srgbClr val="000000"/>
                </a:solidFill>
              </a:rPr>
              <a:t>rozent zum Vorjahr erzielen.</a:t>
            </a:r>
          </a:p>
          <a:p>
            <a:pPr>
              <a:lnSpc>
                <a:spcPct val="150000"/>
              </a:lnSpc>
              <a:buFont typeface="Times" charset="0"/>
              <a:buNone/>
            </a:pPr>
            <a:endParaRPr lang="de-DE" sz="1200" dirty="0" smtClean="0">
              <a:solidFill>
                <a:srgbClr val="000000"/>
              </a:solidFill>
            </a:endParaRPr>
          </a:p>
          <a:p>
            <a:pPr>
              <a:lnSpc>
                <a:spcPct val="150000"/>
              </a:lnSpc>
              <a:buFont typeface="Times" charset="0"/>
              <a:buNone/>
            </a:pPr>
            <a:r>
              <a:rPr lang="de-DE" sz="1200" dirty="0" smtClean="0">
                <a:solidFill>
                  <a:srgbClr val="000000"/>
                </a:solidFill>
              </a:rPr>
              <a:t>Bei sinkender Produktion und gleichzeitig zunehmendem Arbeitsvolumen </a:t>
            </a:r>
            <a:r>
              <a:rPr lang="de-DE" sz="1200" b="1" dirty="0" smtClean="0">
                <a:solidFill>
                  <a:srgbClr val="000000"/>
                </a:solidFill>
              </a:rPr>
              <a:t>sank die Produktivität um 1,9 Prozent</a:t>
            </a:r>
            <a:r>
              <a:rPr lang="de-DE" sz="1200" dirty="0" smtClean="0">
                <a:solidFill>
                  <a:srgbClr val="000000"/>
                </a:solidFill>
              </a:rPr>
              <a:t>.</a:t>
            </a:r>
          </a:p>
          <a:p>
            <a:pPr>
              <a:lnSpc>
                <a:spcPct val="150000"/>
              </a:lnSpc>
              <a:buFont typeface="Times" charset="0"/>
              <a:buNone/>
            </a:pPr>
            <a:r>
              <a:rPr lang="de-DE" sz="1200" dirty="0" smtClean="0">
                <a:solidFill>
                  <a:srgbClr val="000000"/>
                </a:solidFill>
              </a:rPr>
              <a:t>Auch die </a:t>
            </a:r>
            <a:r>
              <a:rPr lang="de-DE" sz="1200" b="1" dirty="0" smtClean="0">
                <a:solidFill>
                  <a:srgbClr val="000000"/>
                </a:solidFill>
              </a:rPr>
              <a:t>Lohnstückkosten</a:t>
            </a:r>
            <a:r>
              <a:rPr lang="de-DE" sz="1200" dirty="0" smtClean="0">
                <a:solidFill>
                  <a:srgbClr val="000000"/>
                </a:solidFill>
              </a:rPr>
              <a:t> sind 2012 (wegen </a:t>
            </a:r>
            <a:r>
              <a:rPr lang="de-DE" sz="1200" b="1" dirty="0" smtClean="0">
                <a:solidFill>
                  <a:srgbClr val="000000"/>
                </a:solidFill>
              </a:rPr>
              <a:t>höherer Entgelte</a:t>
            </a:r>
            <a:r>
              <a:rPr lang="de-DE" sz="1200" dirty="0" smtClean="0">
                <a:solidFill>
                  <a:srgbClr val="000000"/>
                </a:solidFill>
              </a:rPr>
              <a:t> und gesunkener Produktivität) deutlich </a:t>
            </a:r>
            <a:r>
              <a:rPr lang="de-DE" sz="1200" u="sng" dirty="0" smtClean="0">
                <a:solidFill>
                  <a:srgbClr val="000000"/>
                </a:solidFill>
              </a:rPr>
              <a:t>gestiegen</a:t>
            </a:r>
            <a:r>
              <a:rPr lang="de-DE" sz="1200" dirty="0" smtClean="0">
                <a:solidFill>
                  <a:srgbClr val="000000"/>
                </a:solidFill>
              </a:rPr>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524000"/>
            <a:ext cx="6719960" cy="4281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4053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r>
              <a:rPr lang="de-DE" dirty="0" smtClean="0">
                <a:solidFill>
                  <a:schemeClr val="bg1"/>
                </a:solidFill>
              </a:rPr>
              <a:t>Auslastungsgrad in der M+E-Industrie</a:t>
            </a:r>
          </a:p>
        </p:txBody>
      </p:sp>
      <p:sp>
        <p:nvSpPr>
          <p:cNvPr id="19459" name="Foliennummernplatzhalter 3"/>
          <p:cNvSpPr>
            <a:spLocks noGrp="1"/>
          </p:cNvSpPr>
          <p:nvPr>
            <p:ph type="sldNum" sz="quarter" idx="10"/>
          </p:nvPr>
        </p:nvSpPr>
        <p:spPr>
          <a:xfrm>
            <a:off x="8820472" y="6597352"/>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528A56C8-0ADE-4DD7-A95B-9374A78CDB78}" type="slidenum">
              <a:rPr lang="de-DE" sz="900" smtClean="0">
                <a:solidFill>
                  <a:srgbClr val="FFFFFF"/>
                </a:solidFill>
              </a:rPr>
              <a:pPr/>
              <a:t>13</a:t>
            </a:fld>
            <a:endParaRPr lang="de-DE" sz="900" dirty="0" smtClean="0">
              <a:solidFill>
                <a:srgbClr val="000000"/>
              </a:solidFill>
            </a:endParaRPr>
          </a:p>
        </p:txBody>
      </p:sp>
      <p:sp>
        <p:nvSpPr>
          <p:cNvPr id="19461" name="Textfeld 2"/>
          <p:cNvSpPr txBox="1">
            <a:spLocks noChangeArrowheads="1"/>
          </p:cNvSpPr>
          <p:nvPr/>
        </p:nvSpPr>
        <p:spPr bwMode="auto">
          <a:xfrm>
            <a:off x="395288" y="1557338"/>
            <a:ext cx="2921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pPr eaLnBrk="1" hangingPunct="1"/>
            <a:endParaRPr lang="de-DE">
              <a:solidFill>
                <a:srgbClr val="000000"/>
              </a:solidFill>
            </a:endParaRPr>
          </a:p>
        </p:txBody>
      </p:sp>
      <p:sp>
        <p:nvSpPr>
          <p:cNvPr id="2" name="Fußzeilenplatzhalter 1"/>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3" name="Textfeld 2"/>
          <p:cNvSpPr txBox="1"/>
          <p:nvPr/>
        </p:nvSpPr>
        <p:spPr>
          <a:xfrm>
            <a:off x="7020272" y="1793875"/>
            <a:ext cx="1656184" cy="3693319"/>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Die Erwartungen für die </a:t>
            </a:r>
            <a:r>
              <a:rPr lang="de-DE" sz="1200" b="1" dirty="0" smtClean="0">
                <a:solidFill>
                  <a:srgbClr val="000000"/>
                </a:solidFill>
              </a:rPr>
              <a:t>Kapazitäts-auslastung</a:t>
            </a:r>
            <a:r>
              <a:rPr lang="de-DE" sz="1200" dirty="0" smtClean="0">
                <a:solidFill>
                  <a:srgbClr val="000000"/>
                </a:solidFill>
              </a:rPr>
              <a:t> </a:t>
            </a:r>
            <a:r>
              <a:rPr lang="de-DE" sz="1200" u="sng" dirty="0" smtClean="0">
                <a:solidFill>
                  <a:srgbClr val="000000"/>
                </a:solidFill>
              </a:rPr>
              <a:t>sanken</a:t>
            </a:r>
            <a:r>
              <a:rPr lang="de-DE" sz="1200" dirty="0" smtClean="0">
                <a:solidFill>
                  <a:srgbClr val="000000"/>
                </a:solidFill>
              </a:rPr>
              <a:t> seit dem vierten Quartal 2011.</a:t>
            </a:r>
          </a:p>
          <a:p>
            <a:pPr>
              <a:lnSpc>
                <a:spcPct val="150000"/>
              </a:lnSpc>
              <a:buFont typeface="Times" charset="0"/>
              <a:buNone/>
            </a:pPr>
            <a:endParaRPr lang="de-DE" sz="1200" dirty="0" smtClean="0">
              <a:solidFill>
                <a:srgbClr val="000000"/>
              </a:solidFill>
            </a:endParaRPr>
          </a:p>
          <a:p>
            <a:pPr>
              <a:lnSpc>
                <a:spcPct val="150000"/>
              </a:lnSpc>
              <a:buFont typeface="Times" charset="0"/>
              <a:buNone/>
            </a:pPr>
            <a:r>
              <a:rPr lang="de-DE" sz="1200" dirty="0" smtClean="0">
                <a:solidFill>
                  <a:srgbClr val="000000"/>
                </a:solidFill>
              </a:rPr>
              <a:t>Für das </a:t>
            </a:r>
            <a:r>
              <a:rPr lang="de-DE" sz="1200" b="1" dirty="0" smtClean="0">
                <a:solidFill>
                  <a:srgbClr val="000000"/>
                </a:solidFill>
              </a:rPr>
              <a:t>erste Quartal 2013 erwarten </a:t>
            </a:r>
            <a:r>
              <a:rPr lang="de-DE" sz="1200" dirty="0" smtClean="0">
                <a:solidFill>
                  <a:srgbClr val="000000"/>
                </a:solidFill>
              </a:rPr>
              <a:t>die Unternehmen aber wieder einen </a:t>
            </a:r>
            <a:r>
              <a:rPr lang="de-DE" sz="1200" u="sng" dirty="0" smtClean="0">
                <a:solidFill>
                  <a:srgbClr val="000000"/>
                </a:solidFill>
              </a:rPr>
              <a:t>Anstieg der  Kapazitäts-auslastung</a:t>
            </a:r>
            <a:r>
              <a:rPr lang="de-DE" sz="1200" dirty="0" smtClean="0">
                <a:solidFill>
                  <a:srgbClr val="000000"/>
                </a:solidFill>
              </a:rPr>
              <a:t>.</a:t>
            </a:r>
            <a:endParaRPr lang="de-DE" sz="1200" dirty="0">
              <a:solidFill>
                <a:srgbClr val="0000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368" y="1557338"/>
            <a:ext cx="6686679" cy="4465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4582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dirty="0" smtClean="0">
                <a:solidFill>
                  <a:schemeClr val="bg1"/>
                </a:solidFill>
              </a:rPr>
              <a:t>Auftragseingang M+E-Industrie insgesamt</a:t>
            </a:r>
          </a:p>
        </p:txBody>
      </p:sp>
      <p:sp>
        <p:nvSpPr>
          <p:cNvPr id="20483" name="Foliennummernplatzhalter 3"/>
          <p:cNvSpPr>
            <a:spLocks noGrp="1"/>
          </p:cNvSpPr>
          <p:nvPr>
            <p:ph type="sldNum" sz="quarter" idx="10"/>
          </p:nvPr>
        </p:nvSpPr>
        <p:spPr>
          <a:xfrm>
            <a:off x="8892480" y="6597352"/>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FB159105-5580-442F-AFA5-B4D91AF8A299}" type="slidenum">
              <a:rPr lang="de-DE" sz="900" smtClean="0">
                <a:solidFill>
                  <a:srgbClr val="FFFFFF"/>
                </a:solidFill>
              </a:rPr>
              <a:pPr/>
              <a:t>14</a:t>
            </a:fld>
            <a:endParaRPr lang="de-DE" sz="900" dirty="0" smtClean="0">
              <a:solidFill>
                <a:srgbClr val="000000"/>
              </a:solidFill>
            </a:endParaRPr>
          </a:p>
        </p:txBody>
      </p:sp>
      <p:sp>
        <p:nvSpPr>
          <p:cNvPr id="2" name="Fußzeilenplatzhalter 1"/>
          <p:cNvSpPr>
            <a:spLocks noGrp="1"/>
          </p:cNvSpPr>
          <p:nvPr>
            <p:ph type="ftr" sz="quarter" idx="11"/>
          </p:nvPr>
        </p:nvSpPr>
        <p:spPr>
          <a:xfrm>
            <a:off x="179512" y="6597352"/>
            <a:ext cx="8276282" cy="144016"/>
          </a:xfrm>
        </p:spPr>
        <p:txBody>
          <a:body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
        <p:nvSpPr>
          <p:cNvPr id="3" name="Textfeld 2"/>
          <p:cNvSpPr txBox="1"/>
          <p:nvPr/>
        </p:nvSpPr>
        <p:spPr>
          <a:xfrm>
            <a:off x="7015658" y="1657400"/>
            <a:ext cx="1944216" cy="3416320"/>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Die </a:t>
            </a:r>
            <a:r>
              <a:rPr lang="de-DE" sz="1200" b="1" dirty="0" smtClean="0">
                <a:solidFill>
                  <a:srgbClr val="000000"/>
                </a:solidFill>
              </a:rPr>
              <a:t>Auftragseingänge</a:t>
            </a:r>
            <a:r>
              <a:rPr lang="de-DE" sz="1200" dirty="0" smtClean="0">
                <a:solidFill>
                  <a:srgbClr val="000000"/>
                </a:solidFill>
              </a:rPr>
              <a:t> </a:t>
            </a:r>
          </a:p>
          <a:p>
            <a:pPr>
              <a:lnSpc>
                <a:spcPct val="150000"/>
              </a:lnSpc>
              <a:buFont typeface="Times" charset="0"/>
              <a:buNone/>
            </a:pPr>
            <a:r>
              <a:rPr lang="de-DE" sz="1200" dirty="0" smtClean="0">
                <a:solidFill>
                  <a:srgbClr val="000000"/>
                </a:solidFill>
              </a:rPr>
              <a:t>der M+E-Industrie </a:t>
            </a:r>
          </a:p>
          <a:p>
            <a:pPr>
              <a:lnSpc>
                <a:spcPct val="150000"/>
              </a:lnSpc>
              <a:buFont typeface="Times" charset="0"/>
              <a:buNone/>
            </a:pPr>
            <a:r>
              <a:rPr lang="de-DE" sz="1200" dirty="0" smtClean="0">
                <a:solidFill>
                  <a:srgbClr val="000000"/>
                </a:solidFill>
              </a:rPr>
              <a:t>sind seit Ende 2011 </a:t>
            </a:r>
          </a:p>
          <a:p>
            <a:pPr>
              <a:lnSpc>
                <a:spcPct val="150000"/>
              </a:lnSpc>
              <a:buFont typeface="Times" charset="0"/>
              <a:buNone/>
            </a:pPr>
            <a:r>
              <a:rPr lang="de-DE" sz="1200" u="sng" dirty="0" smtClean="0">
                <a:solidFill>
                  <a:srgbClr val="000000"/>
                </a:solidFill>
              </a:rPr>
              <a:t>rückläufig</a:t>
            </a:r>
            <a:r>
              <a:rPr lang="de-DE" sz="1200" dirty="0" smtClean="0">
                <a:solidFill>
                  <a:srgbClr val="000000"/>
                </a:solidFill>
              </a:rPr>
              <a:t>.</a:t>
            </a:r>
          </a:p>
          <a:p>
            <a:pPr>
              <a:lnSpc>
                <a:spcPct val="150000"/>
              </a:lnSpc>
              <a:buFont typeface="Times" charset="0"/>
              <a:buNone/>
            </a:pPr>
            <a:endParaRPr lang="de-DE" sz="1200" dirty="0" smtClean="0">
              <a:solidFill>
                <a:srgbClr val="000000"/>
              </a:solidFill>
            </a:endParaRPr>
          </a:p>
          <a:p>
            <a:pPr>
              <a:lnSpc>
                <a:spcPct val="150000"/>
              </a:lnSpc>
              <a:buFont typeface="Times" charset="0"/>
              <a:buNone/>
            </a:pPr>
            <a:r>
              <a:rPr lang="de-DE" sz="1200" dirty="0" smtClean="0">
                <a:solidFill>
                  <a:srgbClr val="000000"/>
                </a:solidFill>
              </a:rPr>
              <a:t>Im vierten Quartal </a:t>
            </a:r>
            <a:r>
              <a:rPr lang="de-DE" sz="1200" u="sng" dirty="0" smtClean="0">
                <a:solidFill>
                  <a:srgbClr val="000000"/>
                </a:solidFill>
              </a:rPr>
              <a:t>stiegen</a:t>
            </a:r>
            <a:r>
              <a:rPr lang="de-DE" sz="1200" dirty="0" smtClean="0">
                <a:solidFill>
                  <a:srgbClr val="000000"/>
                </a:solidFill>
              </a:rPr>
              <a:t> die Auftragseingänge zwar um </a:t>
            </a:r>
            <a:r>
              <a:rPr lang="de-DE" sz="1200" b="1" dirty="0" smtClean="0">
                <a:solidFill>
                  <a:srgbClr val="000000"/>
                </a:solidFill>
              </a:rPr>
              <a:t>1,2 Prozent</a:t>
            </a:r>
            <a:r>
              <a:rPr lang="de-DE" sz="1200" dirty="0" smtClean="0">
                <a:solidFill>
                  <a:srgbClr val="000000"/>
                </a:solidFill>
              </a:rPr>
              <a:t>, dennoch ergab sich ein genereller </a:t>
            </a:r>
            <a:r>
              <a:rPr lang="de-DE" sz="1200" u="sng" dirty="0" smtClean="0">
                <a:solidFill>
                  <a:srgbClr val="000000"/>
                </a:solidFill>
              </a:rPr>
              <a:t>Rückgang</a:t>
            </a:r>
            <a:r>
              <a:rPr lang="de-DE" sz="1200" dirty="0" smtClean="0">
                <a:solidFill>
                  <a:srgbClr val="000000"/>
                </a:solidFill>
              </a:rPr>
              <a:t> der Aufträge </a:t>
            </a:r>
            <a:r>
              <a:rPr lang="de-DE" sz="1200" b="1" dirty="0" smtClean="0">
                <a:solidFill>
                  <a:srgbClr val="000000"/>
                </a:solidFill>
              </a:rPr>
              <a:t>im Jahr 2012 von 4,7 Prozent</a:t>
            </a:r>
            <a:endParaRPr lang="de-DE" sz="1200" b="1" dirty="0">
              <a:solidFill>
                <a:srgbClr val="0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412776"/>
            <a:ext cx="6121400" cy="4865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637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3"/>
          <p:cNvSpPr>
            <a:spLocks noGrp="1"/>
          </p:cNvSpPr>
          <p:nvPr>
            <p:ph type="sldNum" sz="quarter" idx="10"/>
          </p:nvPr>
        </p:nvSpPr>
        <p:spPr>
          <a:xfrm>
            <a:off x="8820472" y="6597352"/>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863F44E8-1E7D-45FA-B170-0019F29AB2FD}" type="slidenum">
              <a:rPr lang="de-DE" sz="900" smtClean="0">
                <a:solidFill>
                  <a:srgbClr val="FFFFFF"/>
                </a:solidFill>
              </a:rPr>
              <a:pPr/>
              <a:t>15</a:t>
            </a:fld>
            <a:endParaRPr lang="de-DE" sz="900" dirty="0" smtClean="0">
              <a:solidFill>
                <a:srgbClr val="000000"/>
              </a:solidFill>
            </a:endParaRPr>
          </a:p>
        </p:txBody>
      </p:sp>
      <p:sp>
        <p:nvSpPr>
          <p:cNvPr id="25604" name="Rectangle 2"/>
          <p:cNvSpPr>
            <a:spLocks noGrp="1" noChangeArrowheads="1"/>
          </p:cNvSpPr>
          <p:nvPr>
            <p:ph type="title"/>
          </p:nvPr>
        </p:nvSpPr>
        <p:spPr/>
        <p:txBody>
          <a:bodyPr/>
          <a:lstStyle/>
          <a:p>
            <a:pPr eaLnBrk="1" hangingPunct="1"/>
            <a:r>
              <a:rPr lang="de-DE" dirty="0" smtClean="0">
                <a:solidFill>
                  <a:schemeClr val="bg1"/>
                </a:solidFill>
              </a:rPr>
              <a:t>Beschäftigung in der M+E Industrie</a:t>
            </a:r>
          </a:p>
        </p:txBody>
      </p:sp>
      <p:sp>
        <p:nvSpPr>
          <p:cNvPr id="2" name="Fußzeilenplatzhalter 1"/>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3" name="Textfeld 2"/>
          <p:cNvSpPr txBox="1"/>
          <p:nvPr/>
        </p:nvSpPr>
        <p:spPr>
          <a:xfrm>
            <a:off x="7152778" y="1556792"/>
            <a:ext cx="1800200" cy="4493538"/>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Der krisenbedingte </a:t>
            </a:r>
            <a:r>
              <a:rPr lang="de-DE" sz="1200" b="1" dirty="0" smtClean="0">
                <a:solidFill>
                  <a:srgbClr val="000000"/>
                </a:solidFill>
              </a:rPr>
              <a:t>Beschäftigungsabbau ist mehr </a:t>
            </a:r>
            <a:r>
              <a:rPr lang="de-DE" sz="1200" b="1" dirty="0">
                <a:solidFill>
                  <a:srgbClr val="000000"/>
                </a:solidFill>
              </a:rPr>
              <a:t>als wieder </a:t>
            </a:r>
            <a:r>
              <a:rPr lang="de-DE" sz="1200" b="1" dirty="0" smtClean="0">
                <a:solidFill>
                  <a:srgbClr val="000000"/>
                </a:solidFill>
              </a:rPr>
              <a:t>aufgebaut.</a:t>
            </a:r>
          </a:p>
          <a:p>
            <a:pPr>
              <a:lnSpc>
                <a:spcPct val="150000"/>
              </a:lnSpc>
              <a:buFont typeface="Times" charset="0"/>
              <a:buNone/>
            </a:pPr>
            <a:endParaRPr lang="de-DE" sz="1200" dirty="0">
              <a:solidFill>
                <a:srgbClr val="000000"/>
              </a:solidFill>
            </a:endParaRPr>
          </a:p>
          <a:p>
            <a:pPr>
              <a:lnSpc>
                <a:spcPct val="150000"/>
              </a:lnSpc>
              <a:buFont typeface="Times" charset="0"/>
              <a:buNone/>
            </a:pPr>
            <a:r>
              <a:rPr lang="de-DE" sz="1200" dirty="0" smtClean="0">
                <a:solidFill>
                  <a:srgbClr val="000000"/>
                </a:solidFill>
              </a:rPr>
              <a:t>Die Konjunktur-abkühlung im vierten Quartal 2012 ließ die </a:t>
            </a:r>
            <a:r>
              <a:rPr lang="de-DE" sz="1200" b="1" dirty="0" smtClean="0">
                <a:solidFill>
                  <a:srgbClr val="000000"/>
                </a:solidFill>
              </a:rPr>
              <a:t>Beschäftigung </a:t>
            </a:r>
            <a:r>
              <a:rPr lang="de-DE" sz="1200" u="sng" dirty="0" smtClean="0">
                <a:solidFill>
                  <a:srgbClr val="000000"/>
                </a:solidFill>
              </a:rPr>
              <a:t>minimal zurückgehen</a:t>
            </a:r>
            <a:r>
              <a:rPr lang="de-DE" sz="1200" dirty="0" smtClean="0">
                <a:solidFill>
                  <a:srgbClr val="000000"/>
                </a:solidFill>
              </a:rPr>
              <a:t>, allerdings konnte ein hohes Niveau von knapp </a:t>
            </a:r>
            <a:r>
              <a:rPr lang="de-DE" sz="1200" b="1" dirty="0" smtClean="0">
                <a:solidFill>
                  <a:srgbClr val="000000"/>
                </a:solidFill>
              </a:rPr>
              <a:t>3,7 Mio. Beschäftigten </a:t>
            </a:r>
            <a:r>
              <a:rPr lang="de-DE" sz="1200" dirty="0" smtClean="0">
                <a:solidFill>
                  <a:srgbClr val="000000"/>
                </a:solidFill>
              </a:rPr>
              <a:t>gehalten werden.  </a:t>
            </a:r>
          </a:p>
          <a:p>
            <a:pPr>
              <a:buFont typeface="Times" charset="0"/>
              <a:buNone/>
            </a:pPr>
            <a:endParaRPr lang="de-DE" sz="1600" dirty="0">
              <a:solidFill>
                <a:srgbClr val="000000"/>
              </a:solidFill>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84784"/>
            <a:ext cx="6770406"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638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10"/>
          </p:nvPr>
        </p:nvSpPr>
        <p:spPr>
          <a:xfrm>
            <a:off x="8892480" y="6597352"/>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1F10DB75-F1C3-48B3-864F-D25FA4AC08F5}" type="slidenum">
              <a:rPr lang="de-DE" sz="900" smtClean="0">
                <a:solidFill>
                  <a:srgbClr val="FFFFFF"/>
                </a:solidFill>
              </a:rPr>
              <a:pPr/>
              <a:t>16</a:t>
            </a:fld>
            <a:endParaRPr lang="de-DE" sz="900" dirty="0" smtClean="0">
              <a:solidFill>
                <a:srgbClr val="000000"/>
              </a:solidFill>
            </a:endParaRPr>
          </a:p>
        </p:txBody>
      </p:sp>
      <p:sp>
        <p:nvSpPr>
          <p:cNvPr id="26628" name="Rectangle 2"/>
          <p:cNvSpPr>
            <a:spLocks noGrp="1" noChangeArrowheads="1"/>
          </p:cNvSpPr>
          <p:nvPr>
            <p:ph type="title"/>
          </p:nvPr>
        </p:nvSpPr>
        <p:spPr>
          <a:xfrm>
            <a:off x="179512" y="548680"/>
            <a:ext cx="7248525" cy="333425"/>
          </a:xfrm>
        </p:spPr>
        <p:txBody>
          <a:bodyPr/>
          <a:lstStyle/>
          <a:p>
            <a:pPr eaLnBrk="1" hangingPunct="1"/>
            <a:r>
              <a:rPr lang="de-DE" dirty="0" smtClean="0">
                <a:solidFill>
                  <a:schemeClr val="bg1"/>
                </a:solidFill>
              </a:rPr>
              <a:t>Beschäftigung in den M+E-Branchen</a:t>
            </a:r>
          </a:p>
        </p:txBody>
      </p:sp>
      <p:sp>
        <p:nvSpPr>
          <p:cNvPr id="2" name="Fußzeilenplatzhalter 1"/>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3" name="Textfeld 2"/>
          <p:cNvSpPr txBox="1"/>
          <p:nvPr/>
        </p:nvSpPr>
        <p:spPr>
          <a:xfrm>
            <a:off x="7063283" y="1628800"/>
            <a:ext cx="1800200" cy="4247317"/>
          </a:xfrm>
          <a:prstGeom prst="rect">
            <a:avLst/>
          </a:prstGeom>
          <a:noFill/>
        </p:spPr>
        <p:txBody>
          <a:bodyPr wrap="square" rtlCol="0">
            <a:spAutoFit/>
          </a:bodyPr>
          <a:lstStyle/>
          <a:p>
            <a:pPr>
              <a:lnSpc>
                <a:spcPct val="150000"/>
              </a:lnSpc>
              <a:buFont typeface="Times" charset="0"/>
              <a:buNone/>
            </a:pPr>
            <a:r>
              <a:rPr lang="de-DE" sz="1200" b="1" dirty="0" smtClean="0">
                <a:solidFill>
                  <a:srgbClr val="000000"/>
                </a:solidFill>
              </a:rPr>
              <a:t>Alle M+E-Branchen haben 2012 Beschäftigung aufgebaut.</a:t>
            </a:r>
          </a:p>
          <a:p>
            <a:pPr>
              <a:lnSpc>
                <a:spcPct val="150000"/>
              </a:lnSpc>
              <a:buFont typeface="Times" charset="0"/>
              <a:buNone/>
            </a:pPr>
            <a:r>
              <a:rPr lang="de-DE" sz="1200" dirty="0" smtClean="0">
                <a:solidFill>
                  <a:srgbClr val="000000"/>
                </a:solidFill>
              </a:rPr>
              <a:t> </a:t>
            </a:r>
          </a:p>
          <a:p>
            <a:pPr>
              <a:lnSpc>
                <a:spcPct val="150000"/>
              </a:lnSpc>
              <a:buFont typeface="Times" charset="0"/>
              <a:buNone/>
            </a:pPr>
            <a:r>
              <a:rPr lang="de-DE" sz="1200" dirty="0" smtClean="0">
                <a:solidFill>
                  <a:srgbClr val="000000"/>
                </a:solidFill>
              </a:rPr>
              <a:t>Im </a:t>
            </a:r>
            <a:r>
              <a:rPr lang="de-DE" sz="1200" b="1" dirty="0">
                <a:solidFill>
                  <a:srgbClr val="000000"/>
                </a:solidFill>
              </a:rPr>
              <a:t>M</a:t>
            </a:r>
            <a:r>
              <a:rPr lang="de-DE" sz="1200" b="1" dirty="0" smtClean="0">
                <a:solidFill>
                  <a:srgbClr val="000000"/>
                </a:solidFill>
              </a:rPr>
              <a:t>aschinenbau</a:t>
            </a:r>
            <a:r>
              <a:rPr lang="de-DE" sz="1200" dirty="0" smtClean="0">
                <a:solidFill>
                  <a:srgbClr val="000000"/>
                </a:solidFill>
              </a:rPr>
              <a:t> waren knapp 37.000 Menschen mehr beschäftigt als 2011. </a:t>
            </a:r>
          </a:p>
          <a:p>
            <a:pPr>
              <a:lnSpc>
                <a:spcPct val="150000"/>
              </a:lnSpc>
              <a:buFont typeface="Times" charset="0"/>
              <a:buNone/>
            </a:pPr>
            <a:r>
              <a:rPr lang="de-DE" sz="1200" dirty="0" smtClean="0">
                <a:solidFill>
                  <a:srgbClr val="000000"/>
                </a:solidFill>
              </a:rPr>
              <a:t>In der </a:t>
            </a:r>
            <a:r>
              <a:rPr lang="de-DE" sz="1200" b="1" dirty="0" smtClean="0">
                <a:solidFill>
                  <a:srgbClr val="000000"/>
                </a:solidFill>
              </a:rPr>
              <a:t>Automobil-industrie</a:t>
            </a:r>
            <a:r>
              <a:rPr lang="de-DE" sz="1200" dirty="0" smtClean="0">
                <a:solidFill>
                  <a:srgbClr val="000000"/>
                </a:solidFill>
              </a:rPr>
              <a:t> knapp 23.000 und in der </a:t>
            </a:r>
            <a:r>
              <a:rPr lang="de-DE" sz="1200" dirty="0">
                <a:solidFill>
                  <a:srgbClr val="000000"/>
                </a:solidFill>
              </a:rPr>
              <a:t>H</a:t>
            </a:r>
            <a:r>
              <a:rPr lang="de-DE" sz="1200" dirty="0" smtClean="0">
                <a:solidFill>
                  <a:srgbClr val="000000"/>
                </a:solidFill>
              </a:rPr>
              <a:t>erstellung von </a:t>
            </a:r>
            <a:r>
              <a:rPr lang="de-DE" sz="1200" b="1" dirty="0" smtClean="0">
                <a:solidFill>
                  <a:srgbClr val="000000"/>
                </a:solidFill>
              </a:rPr>
              <a:t>Metall-erzeugnissen</a:t>
            </a:r>
            <a:r>
              <a:rPr lang="de-DE" sz="1200" dirty="0" smtClean="0">
                <a:solidFill>
                  <a:srgbClr val="000000"/>
                </a:solidFill>
              </a:rPr>
              <a:t> über 18.000 mehr.  </a:t>
            </a:r>
            <a:endParaRPr lang="de-DE" sz="1200" dirty="0">
              <a:solidFill>
                <a:srgbClr val="000000"/>
              </a:solidFill>
            </a:endParaRPr>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484784"/>
            <a:ext cx="6624736" cy="476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5434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3"/>
          <p:cNvSpPr>
            <a:spLocks noGrp="1"/>
          </p:cNvSpPr>
          <p:nvPr>
            <p:ph type="sldNum" sz="quarter" idx="10"/>
          </p:nvPr>
        </p:nvSpPr>
        <p:spPr>
          <a:xfrm>
            <a:off x="8892480" y="6597352"/>
            <a:ext cx="1270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09857A8A-9E66-4F79-97BA-D71155D833B5}" type="slidenum">
              <a:rPr lang="de-DE" sz="900" smtClean="0">
                <a:solidFill>
                  <a:srgbClr val="FFFFFF"/>
                </a:solidFill>
              </a:rPr>
              <a:pPr/>
              <a:t>17</a:t>
            </a:fld>
            <a:endParaRPr lang="de-DE" sz="900" smtClean="0">
              <a:solidFill>
                <a:srgbClr val="000000"/>
              </a:solidFill>
            </a:endParaRPr>
          </a:p>
        </p:txBody>
      </p:sp>
      <p:sp>
        <p:nvSpPr>
          <p:cNvPr id="36868" name="Rectangle 2"/>
          <p:cNvSpPr>
            <a:spLocks noGrp="1" noChangeArrowheads="1"/>
          </p:cNvSpPr>
          <p:nvPr>
            <p:ph type="title"/>
          </p:nvPr>
        </p:nvSpPr>
        <p:spPr/>
        <p:txBody>
          <a:bodyPr/>
          <a:lstStyle/>
          <a:p>
            <a:pPr eaLnBrk="1" hangingPunct="1"/>
            <a:r>
              <a:rPr lang="de-DE" dirty="0" smtClean="0">
                <a:solidFill>
                  <a:schemeClr val="bg1"/>
                </a:solidFill>
              </a:rPr>
              <a:t>Leiharbeit in der M+E Industrie</a:t>
            </a:r>
          </a:p>
        </p:txBody>
      </p:sp>
      <p:sp>
        <p:nvSpPr>
          <p:cNvPr id="2" name="Fußzeilenplatzhalter 1"/>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3" name="Textfeld 2"/>
          <p:cNvSpPr txBox="1"/>
          <p:nvPr/>
        </p:nvSpPr>
        <p:spPr>
          <a:xfrm>
            <a:off x="7164288" y="1916832"/>
            <a:ext cx="1800200" cy="1477328"/>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Der krisenbedingte </a:t>
            </a:r>
            <a:r>
              <a:rPr lang="de-DE" sz="1200" u="sng" dirty="0" smtClean="0">
                <a:solidFill>
                  <a:srgbClr val="000000"/>
                </a:solidFill>
              </a:rPr>
              <a:t>Rückgang</a:t>
            </a:r>
            <a:r>
              <a:rPr lang="de-DE" sz="1200" dirty="0" smtClean="0">
                <a:solidFill>
                  <a:srgbClr val="000000"/>
                </a:solidFill>
              </a:rPr>
              <a:t> der </a:t>
            </a:r>
            <a:r>
              <a:rPr lang="de-DE" sz="1200" b="1" dirty="0" smtClean="0">
                <a:solidFill>
                  <a:srgbClr val="000000"/>
                </a:solidFill>
              </a:rPr>
              <a:t>Leiharbeit</a:t>
            </a:r>
            <a:r>
              <a:rPr lang="de-DE" sz="1200" dirty="0" smtClean="0">
                <a:solidFill>
                  <a:srgbClr val="000000"/>
                </a:solidFill>
              </a:rPr>
              <a:t> wurde </a:t>
            </a:r>
          </a:p>
          <a:p>
            <a:pPr>
              <a:lnSpc>
                <a:spcPct val="150000"/>
              </a:lnSpc>
              <a:buFont typeface="Times" charset="0"/>
              <a:buNone/>
            </a:pPr>
            <a:r>
              <a:rPr lang="de-DE" sz="1200" dirty="0" smtClean="0">
                <a:solidFill>
                  <a:srgbClr val="000000"/>
                </a:solidFill>
              </a:rPr>
              <a:t>2011 beinahe wieder ausgeglichen.</a:t>
            </a:r>
            <a:endParaRPr lang="de-DE" sz="1200" dirty="0">
              <a:solidFill>
                <a:srgbClr val="000000"/>
              </a:solidFill>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697" y="1556792"/>
            <a:ext cx="6718374" cy="4230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745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1"/>
                </a:solidFill>
              </a:rPr>
              <a:t>Kurzarbeit in der M+E-Industrie</a:t>
            </a:r>
            <a:endParaRPr lang="de-DE" dirty="0">
              <a:solidFill>
                <a:schemeClr val="bg1"/>
              </a:solidFill>
            </a:endParaRPr>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solidFill>
                  <a:srgbClr val="FFFFFF"/>
                </a:solidFill>
              </a:rPr>
              <a:pPr>
                <a:defRPr/>
              </a:pPr>
              <a:t>18</a:t>
            </a:fld>
            <a:endParaRPr lang="de-DE" dirty="0">
              <a:solidFill>
                <a:srgbClr val="000000"/>
              </a:solidFill>
            </a:endParaRPr>
          </a:p>
        </p:txBody>
      </p:sp>
      <p:sp>
        <p:nvSpPr>
          <p:cNvPr id="5" name="Fußzeilenplatzhalter 4"/>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6" name="Textfeld 5"/>
          <p:cNvSpPr txBox="1"/>
          <p:nvPr/>
        </p:nvSpPr>
        <p:spPr>
          <a:xfrm>
            <a:off x="7007274" y="1628800"/>
            <a:ext cx="1872208" cy="4524315"/>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Die </a:t>
            </a:r>
            <a:r>
              <a:rPr lang="de-DE" sz="1200" b="1" dirty="0" smtClean="0">
                <a:solidFill>
                  <a:srgbClr val="000000"/>
                </a:solidFill>
              </a:rPr>
              <a:t>Kurzarbeit</a:t>
            </a:r>
            <a:r>
              <a:rPr lang="de-DE" sz="1200" dirty="0" smtClean="0">
                <a:solidFill>
                  <a:srgbClr val="000000"/>
                </a:solidFill>
              </a:rPr>
              <a:t> in der M+E-Industrie erreichte Mitte 2011 das vorläufig </a:t>
            </a:r>
            <a:r>
              <a:rPr lang="de-DE" sz="1200" u="sng" dirty="0" smtClean="0">
                <a:solidFill>
                  <a:srgbClr val="000000"/>
                </a:solidFill>
              </a:rPr>
              <a:t>niedrigstes Niveau </a:t>
            </a:r>
            <a:r>
              <a:rPr lang="de-DE" sz="1200" dirty="0" smtClean="0">
                <a:solidFill>
                  <a:srgbClr val="000000"/>
                </a:solidFill>
              </a:rPr>
              <a:t>seit ihrem Höchststand im Mai 2009.</a:t>
            </a:r>
          </a:p>
          <a:p>
            <a:pPr>
              <a:lnSpc>
                <a:spcPct val="150000"/>
              </a:lnSpc>
              <a:buFont typeface="Times" charset="0"/>
              <a:buNone/>
            </a:pPr>
            <a:endParaRPr lang="de-DE" sz="1200" dirty="0" smtClean="0">
              <a:solidFill>
                <a:srgbClr val="000000"/>
              </a:solidFill>
            </a:endParaRPr>
          </a:p>
          <a:p>
            <a:pPr>
              <a:lnSpc>
                <a:spcPct val="150000"/>
              </a:lnSpc>
              <a:buFont typeface="Times" charset="0"/>
              <a:buNone/>
            </a:pPr>
            <a:r>
              <a:rPr lang="de-DE" sz="1200" dirty="0" smtClean="0">
                <a:solidFill>
                  <a:srgbClr val="000000"/>
                </a:solidFill>
              </a:rPr>
              <a:t>Die momentan angezeigte Kurzarbeit deutet vorläufig auf </a:t>
            </a:r>
            <a:r>
              <a:rPr lang="de-DE" sz="1200" u="sng" dirty="0" smtClean="0">
                <a:solidFill>
                  <a:srgbClr val="000000"/>
                </a:solidFill>
              </a:rPr>
              <a:t>keinen erneuten deutlichen Anstieg </a:t>
            </a:r>
            <a:r>
              <a:rPr lang="de-DE" sz="1200" dirty="0" smtClean="0">
                <a:solidFill>
                  <a:srgbClr val="000000"/>
                </a:solidFill>
              </a:rPr>
              <a:t>hin. Dennoch können die tatsächlichen Zahlen von den Anzeigen abweichen.</a:t>
            </a:r>
            <a:endParaRPr lang="de-DE" sz="1200" dirty="0">
              <a:solidFill>
                <a:srgbClr val="000000"/>
              </a:solidFill>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723641"/>
            <a:ext cx="6462320" cy="4334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8146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32656"/>
            <a:ext cx="7248525" cy="666849"/>
          </a:xfrm>
        </p:spPr>
        <p:txBody>
          <a:bodyPr/>
          <a:lstStyle/>
          <a:p>
            <a:r>
              <a:rPr lang="de-DE" dirty="0" smtClean="0">
                <a:solidFill>
                  <a:schemeClr val="bg1"/>
                </a:solidFill>
              </a:rPr>
              <a:t>Arbeitslose und gemeldete Stellen</a:t>
            </a:r>
            <a:br>
              <a:rPr lang="de-DE" dirty="0" smtClean="0">
                <a:solidFill>
                  <a:schemeClr val="bg1"/>
                </a:solidFill>
              </a:rPr>
            </a:br>
            <a:r>
              <a:rPr lang="de-DE" dirty="0" smtClean="0">
                <a:solidFill>
                  <a:schemeClr val="bg1"/>
                </a:solidFill>
              </a:rPr>
              <a:t>in der M+E-Industrie</a:t>
            </a:r>
            <a:endParaRPr lang="de-DE" dirty="0">
              <a:solidFill>
                <a:schemeClr val="bg1"/>
              </a:solidFill>
            </a:endParaRPr>
          </a:p>
        </p:txBody>
      </p:sp>
      <p:sp>
        <p:nvSpPr>
          <p:cNvPr id="4" name="Foliennummernplatzhalter 3"/>
          <p:cNvSpPr>
            <a:spLocks noGrp="1"/>
          </p:cNvSpPr>
          <p:nvPr>
            <p:ph type="sldNum" sz="quarter" idx="10"/>
          </p:nvPr>
        </p:nvSpPr>
        <p:spPr/>
        <p:txBody>
          <a:bodyPr/>
          <a:lstStyle/>
          <a:p>
            <a:pPr>
              <a:defRPr/>
            </a:pPr>
            <a:fld id="{A727CB32-1074-4FD9-8189-01343FFAC703}" type="slidenum">
              <a:rPr lang="de-DE" smtClean="0">
                <a:solidFill>
                  <a:srgbClr val="FFFFFF"/>
                </a:solidFill>
              </a:rPr>
              <a:pPr>
                <a:defRPr/>
              </a:pPr>
              <a:t>19</a:t>
            </a:fld>
            <a:endParaRPr lang="de-DE" dirty="0">
              <a:solidFill>
                <a:srgbClr val="000000"/>
              </a:solidFill>
            </a:endParaRPr>
          </a:p>
        </p:txBody>
      </p:sp>
      <p:sp>
        <p:nvSpPr>
          <p:cNvPr id="6" name="Fußzeilenplatzhalter 5"/>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3" name="Textfeld 2"/>
          <p:cNvSpPr txBox="1"/>
          <p:nvPr/>
        </p:nvSpPr>
        <p:spPr>
          <a:xfrm>
            <a:off x="7015658" y="1772816"/>
            <a:ext cx="1872208" cy="3139321"/>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Das Niveau der </a:t>
            </a:r>
            <a:r>
              <a:rPr lang="de-DE" sz="1200" b="1" dirty="0" smtClean="0">
                <a:solidFill>
                  <a:srgbClr val="000000"/>
                </a:solidFill>
              </a:rPr>
              <a:t>Arbeitslosigkeit</a:t>
            </a:r>
            <a:r>
              <a:rPr lang="de-DE" sz="1200" dirty="0" smtClean="0">
                <a:solidFill>
                  <a:srgbClr val="000000"/>
                </a:solidFill>
              </a:rPr>
              <a:t> </a:t>
            </a:r>
            <a:r>
              <a:rPr lang="de-DE" sz="1200" u="sng" dirty="0" smtClean="0">
                <a:solidFill>
                  <a:srgbClr val="000000"/>
                </a:solidFill>
              </a:rPr>
              <a:t>sank</a:t>
            </a:r>
            <a:r>
              <a:rPr lang="de-DE" sz="1200" dirty="0" smtClean="0">
                <a:solidFill>
                  <a:srgbClr val="000000"/>
                </a:solidFill>
              </a:rPr>
              <a:t> im Jahr 2012 weiter. </a:t>
            </a:r>
          </a:p>
          <a:p>
            <a:pPr>
              <a:lnSpc>
                <a:spcPct val="150000"/>
              </a:lnSpc>
              <a:buFont typeface="Times" charset="0"/>
              <a:buNone/>
            </a:pPr>
            <a:r>
              <a:rPr lang="de-DE" sz="1200" dirty="0" smtClean="0">
                <a:solidFill>
                  <a:srgbClr val="000000"/>
                </a:solidFill>
              </a:rPr>
              <a:t>Der Rückgang schwächt sich aber ab.</a:t>
            </a:r>
          </a:p>
          <a:p>
            <a:pPr>
              <a:lnSpc>
                <a:spcPct val="150000"/>
              </a:lnSpc>
            </a:pPr>
            <a:endParaRPr lang="de-DE" sz="1200" dirty="0">
              <a:solidFill>
                <a:srgbClr val="000000"/>
              </a:solidFill>
            </a:endParaRPr>
          </a:p>
          <a:p>
            <a:pPr>
              <a:lnSpc>
                <a:spcPct val="150000"/>
              </a:lnSpc>
              <a:buFont typeface="Times" charset="0"/>
              <a:buNone/>
            </a:pPr>
            <a:r>
              <a:rPr lang="de-DE" sz="1200" dirty="0" smtClean="0">
                <a:solidFill>
                  <a:srgbClr val="000000"/>
                </a:solidFill>
              </a:rPr>
              <a:t>Gleichzeitig </a:t>
            </a:r>
            <a:r>
              <a:rPr lang="de-DE" sz="1200" u="sng" dirty="0" smtClean="0">
                <a:solidFill>
                  <a:srgbClr val="000000"/>
                </a:solidFill>
              </a:rPr>
              <a:t>stieg</a:t>
            </a:r>
            <a:r>
              <a:rPr lang="de-DE" sz="1200" dirty="0" smtClean="0">
                <a:solidFill>
                  <a:srgbClr val="000000"/>
                </a:solidFill>
              </a:rPr>
              <a:t> die Anzahl der </a:t>
            </a:r>
            <a:r>
              <a:rPr lang="de-DE" sz="1200" b="1" dirty="0" smtClean="0">
                <a:solidFill>
                  <a:srgbClr val="000000"/>
                </a:solidFill>
              </a:rPr>
              <a:t>gemeldeten Stellen</a:t>
            </a:r>
            <a:r>
              <a:rPr lang="de-DE" sz="1200" dirty="0" smtClean="0">
                <a:solidFill>
                  <a:srgbClr val="000000"/>
                </a:solidFill>
              </a:rPr>
              <a:t>, allerdings auch mit nachlassender Dynamik.</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700808"/>
            <a:ext cx="6682612"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2052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0825" y="188913"/>
            <a:ext cx="6842125" cy="333425"/>
          </a:xfrm>
        </p:spPr>
        <p:txBody>
          <a:bodyPr/>
          <a:lstStyle/>
          <a:p>
            <a:r>
              <a:rPr lang="de-DE" dirty="0" smtClean="0"/>
              <a:t>Überblick: Unsere Themen </a:t>
            </a:r>
            <a:endParaRPr lang="de-DE" dirty="0"/>
          </a:p>
        </p:txBody>
      </p:sp>
      <p:sp>
        <p:nvSpPr>
          <p:cNvPr id="29699" name="Rectangle 3"/>
          <p:cNvSpPr>
            <a:spLocks noGrp="1" noChangeArrowheads="1"/>
          </p:cNvSpPr>
          <p:nvPr>
            <p:ph type="body" idx="1"/>
          </p:nvPr>
        </p:nvSpPr>
        <p:spPr/>
        <p:txBody>
          <a:bodyPr/>
          <a:lstStyle/>
          <a:p>
            <a:r>
              <a:rPr lang="de-DE" dirty="0" smtClean="0"/>
              <a:t>Rückblick 2012</a:t>
            </a:r>
          </a:p>
          <a:p>
            <a:pPr lvl="1"/>
            <a:r>
              <a:rPr lang="de-DE" dirty="0" smtClean="0"/>
              <a:t>Tarifrunde 2012</a:t>
            </a:r>
          </a:p>
          <a:p>
            <a:pPr lvl="1"/>
            <a:r>
              <a:rPr lang="de-DE" dirty="0" smtClean="0"/>
              <a:t>Organisationswahlen</a:t>
            </a:r>
          </a:p>
          <a:p>
            <a:pPr lvl="1"/>
            <a:r>
              <a:rPr lang="de-DE" dirty="0" smtClean="0"/>
              <a:t>Vertrauensleute und Jugend + Auszubildendenvertreterwahlen</a:t>
            </a:r>
          </a:p>
          <a:p>
            <a:pPr lvl="1"/>
            <a:r>
              <a:rPr lang="de-DE" dirty="0" smtClean="0"/>
              <a:t>Mitgliederentwicklung</a:t>
            </a:r>
          </a:p>
          <a:p>
            <a:pPr lvl="1"/>
            <a:r>
              <a:rPr lang="de-DE" dirty="0" smtClean="0"/>
              <a:t>Erschließungsstrategie</a:t>
            </a:r>
            <a:endParaRPr lang="de-DE" dirty="0"/>
          </a:p>
          <a:p>
            <a:r>
              <a:rPr lang="de-DE" dirty="0" smtClean="0"/>
              <a:t>Wirtschaftliche Entwicklung</a:t>
            </a:r>
            <a:endParaRPr lang="de-DE" dirty="0"/>
          </a:p>
          <a:p>
            <a:r>
              <a:rPr lang="de-DE" dirty="0" smtClean="0"/>
              <a:t>Tarifrunde 2013</a:t>
            </a:r>
          </a:p>
          <a:p>
            <a:pPr lvl="1"/>
            <a:r>
              <a:rPr lang="de-DE" dirty="0" smtClean="0"/>
              <a:t>Forderung</a:t>
            </a:r>
          </a:p>
          <a:p>
            <a:pPr lvl="1"/>
            <a:r>
              <a:rPr lang="de-DE" dirty="0" smtClean="0"/>
              <a:t>Termine</a:t>
            </a:r>
          </a:p>
          <a:p>
            <a:r>
              <a:rPr lang="de-DE" dirty="0" smtClean="0"/>
              <a:t>Politische Entwicklungen und Aktivitäten</a:t>
            </a:r>
          </a:p>
          <a:p>
            <a:pPr lvl="1"/>
            <a:r>
              <a:rPr lang="de-DE" dirty="0" smtClean="0"/>
              <a:t>Wahlen in Niedersachsen / Volksbegehren Studiengebühren in Bayern</a:t>
            </a:r>
          </a:p>
          <a:p>
            <a:pPr lvl="1"/>
            <a:r>
              <a:rPr lang="de-DE" dirty="0" smtClean="0"/>
              <a:t>Landtags- und Bundestagswahlen im September 2013</a:t>
            </a:r>
            <a:br>
              <a:rPr lang="de-DE" dirty="0" smtClean="0"/>
            </a:br>
            <a:r>
              <a:rPr lang="de-DE" dirty="0" smtClean="0">
                <a:sym typeface="Wingdings" pitchFamily="2" charset="2"/>
              </a:rPr>
              <a:t> unsere Themen und Aktivitäten</a:t>
            </a:r>
          </a:p>
          <a:p>
            <a:pPr lvl="1"/>
            <a:r>
              <a:rPr lang="de-DE" dirty="0" smtClean="0">
                <a:sym typeface="Wingdings" pitchFamily="2" charset="2"/>
              </a:rPr>
              <a:t>Verschiedenes: BAG-Entscheidungen zu BR+LAN und LAN/CGB-Tarife</a:t>
            </a:r>
            <a:r>
              <a:rPr lang="de-DE" dirty="0" smtClean="0"/>
              <a:t/>
            </a:r>
            <a:br>
              <a:rPr lang="de-DE" dirty="0" smtClean="0"/>
            </a:br>
            <a:endParaRPr lang="de-D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2" y="548680"/>
            <a:ext cx="7248525" cy="330200"/>
          </a:xfrm>
        </p:spPr>
        <p:txBody>
          <a:bodyPr/>
          <a:lstStyle/>
          <a:p>
            <a:r>
              <a:rPr lang="de-DE" dirty="0" smtClean="0">
                <a:solidFill>
                  <a:schemeClr val="bg1"/>
                </a:solidFill>
              </a:rPr>
              <a:t>Erwartungen in der M+E-Industrie</a:t>
            </a:r>
          </a:p>
        </p:txBody>
      </p:sp>
      <p:sp>
        <p:nvSpPr>
          <p:cNvPr id="2" name="Fußzeilenplatzhalter 1"/>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3" name="Foliennummernplatzhalter 2"/>
          <p:cNvSpPr>
            <a:spLocks noGrp="1"/>
          </p:cNvSpPr>
          <p:nvPr>
            <p:ph type="sldNum" sz="quarter" idx="10"/>
          </p:nvPr>
        </p:nvSpPr>
        <p:spPr/>
        <p:txBody>
          <a:bodyPr/>
          <a:lstStyle/>
          <a:p>
            <a:pPr>
              <a:defRPr/>
            </a:pPr>
            <a:fld id="{A727CB32-1074-4FD9-8189-01343FFAC703}" type="slidenum">
              <a:rPr lang="de-DE" smtClean="0">
                <a:solidFill>
                  <a:srgbClr val="FFFFFF"/>
                </a:solidFill>
              </a:rPr>
              <a:pPr>
                <a:defRPr/>
              </a:pPr>
              <a:t>20</a:t>
            </a:fld>
            <a:endParaRPr lang="de-DE" dirty="0">
              <a:solidFill>
                <a:srgbClr val="000000"/>
              </a:solidFill>
            </a:endParaRPr>
          </a:p>
        </p:txBody>
      </p:sp>
      <p:sp>
        <p:nvSpPr>
          <p:cNvPr id="6" name="Textfeld 5"/>
          <p:cNvSpPr txBox="1"/>
          <p:nvPr/>
        </p:nvSpPr>
        <p:spPr>
          <a:xfrm>
            <a:off x="7020272" y="1700808"/>
            <a:ext cx="1872208" cy="2862322"/>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Eine deutliche Mehrheit der Befragten in der Metall- und Elektroindustrie rechnet in den nächsten drei Monaten mit einer </a:t>
            </a:r>
            <a:r>
              <a:rPr lang="de-DE" sz="1200" u="sng" dirty="0" smtClean="0">
                <a:solidFill>
                  <a:srgbClr val="000000"/>
                </a:solidFill>
              </a:rPr>
              <a:t>Stagnation</a:t>
            </a:r>
            <a:r>
              <a:rPr lang="de-DE" sz="1200" dirty="0" smtClean="0">
                <a:solidFill>
                  <a:srgbClr val="000000"/>
                </a:solidFill>
              </a:rPr>
              <a:t> der </a:t>
            </a:r>
            <a:r>
              <a:rPr lang="de-DE" sz="1200" b="1" dirty="0" smtClean="0">
                <a:solidFill>
                  <a:srgbClr val="000000"/>
                </a:solidFill>
              </a:rPr>
              <a:t>Produktion, </a:t>
            </a:r>
          </a:p>
          <a:p>
            <a:pPr>
              <a:lnSpc>
                <a:spcPct val="150000"/>
              </a:lnSpc>
              <a:buFont typeface="Times" charset="0"/>
              <a:buNone/>
            </a:pPr>
            <a:r>
              <a:rPr lang="de-DE" sz="1200" b="1" dirty="0" smtClean="0">
                <a:solidFill>
                  <a:srgbClr val="000000"/>
                </a:solidFill>
              </a:rPr>
              <a:t>des Exports  </a:t>
            </a:r>
            <a:r>
              <a:rPr lang="de-DE" sz="1200" dirty="0" smtClean="0">
                <a:solidFill>
                  <a:srgbClr val="000000"/>
                </a:solidFill>
              </a:rPr>
              <a:t>und der </a:t>
            </a:r>
            <a:r>
              <a:rPr lang="de-DE" sz="1200" b="1" dirty="0" smtClean="0">
                <a:solidFill>
                  <a:srgbClr val="000000"/>
                </a:solidFill>
              </a:rPr>
              <a:t>Beschäftigung</a:t>
            </a:r>
            <a:r>
              <a:rPr lang="de-DE" sz="1200" dirty="0" smtClean="0">
                <a:solidFill>
                  <a:srgbClr val="000000"/>
                </a:solidFill>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556792"/>
            <a:ext cx="6696744" cy="44358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2359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8913"/>
            <a:ext cx="6842125" cy="1000274"/>
          </a:xfrm>
        </p:spPr>
        <p:txBody>
          <a:bodyPr/>
          <a:lstStyle/>
          <a:p>
            <a:r>
              <a:rPr lang="de-DE" dirty="0" smtClean="0"/>
              <a:t>Tarifbewegungen 2013</a:t>
            </a:r>
            <a:br>
              <a:rPr lang="de-DE" dirty="0" smtClean="0"/>
            </a:br>
            <a:r>
              <a:rPr lang="de-DE" dirty="0" smtClean="0">
                <a:sym typeface="Wingdings" pitchFamily="2" charset="2"/>
              </a:rPr>
              <a:t> zeitlicher Fahrplan</a:t>
            </a:r>
            <a:br>
              <a:rPr lang="de-DE" dirty="0" smtClean="0">
                <a:sym typeface="Wingdings" pitchFamily="2" charset="2"/>
              </a:rPr>
            </a:br>
            <a:r>
              <a:rPr lang="de-DE" dirty="0" smtClean="0">
                <a:sym typeface="Wingdings" pitchFamily="2" charset="2"/>
              </a:rPr>
              <a:t> unsere Forderung</a:t>
            </a:r>
            <a:endParaRPr lang="de-DE" dirty="0"/>
          </a:p>
        </p:txBody>
      </p:sp>
      <p:sp>
        <p:nvSpPr>
          <p:cNvPr id="3" name="Inhaltsplatzhalter 2"/>
          <p:cNvSpPr>
            <a:spLocks noGrp="1"/>
          </p:cNvSpPr>
          <p:nvPr>
            <p:ph idx="1"/>
          </p:nvPr>
        </p:nvSpPr>
        <p:spPr/>
        <p:txBody>
          <a:bodyPr/>
          <a:lstStyle/>
          <a:p>
            <a:pPr eaLnBrk="1" hangingPunct="1">
              <a:defRPr/>
            </a:pPr>
            <a:r>
              <a:rPr lang="de-DE" dirty="0"/>
              <a:t>Tarifrunde M+E-Industrie 2013</a:t>
            </a:r>
          </a:p>
          <a:p>
            <a:pPr lvl="1">
              <a:defRPr/>
            </a:pPr>
            <a:r>
              <a:rPr lang="de-DE" dirty="0"/>
              <a:t>Vorbereitung Termine</a:t>
            </a:r>
          </a:p>
          <a:p>
            <a:pPr lvl="2" eaLnBrk="1" hangingPunct="1">
              <a:buFont typeface="Times" charset="0"/>
              <a:buChar char="•"/>
              <a:defRPr/>
            </a:pPr>
            <a:r>
              <a:rPr lang="de-DE" dirty="0" smtClean="0"/>
              <a:t>13.03.13</a:t>
            </a:r>
            <a:r>
              <a:rPr lang="de-DE" dirty="0"/>
              <a:t>	Forderungsbeschluss Tarifkommission</a:t>
            </a:r>
          </a:p>
          <a:p>
            <a:pPr lvl="2" eaLnBrk="1" hangingPunct="1">
              <a:buFont typeface="Times" charset="0"/>
              <a:buChar char="•"/>
              <a:defRPr/>
            </a:pPr>
            <a:r>
              <a:rPr lang="de-DE" dirty="0">
                <a:solidFill>
                  <a:srgbClr val="FF0000"/>
                </a:solidFill>
                <a:effectLst>
                  <a:outerShdw blurRad="38100" dist="38100" dir="2700000" algn="tl">
                    <a:srgbClr val="000000">
                      <a:alpha val="43137"/>
                    </a:srgbClr>
                  </a:outerShdw>
                </a:effectLst>
              </a:rPr>
              <a:t>19.03.13 	1. Tarifverhandlung in </a:t>
            </a:r>
            <a:r>
              <a:rPr lang="de-DE" dirty="0" smtClean="0">
                <a:solidFill>
                  <a:srgbClr val="FF0000"/>
                </a:solidFill>
                <a:effectLst>
                  <a:outerShdw blurRad="38100" dist="38100" dir="2700000" algn="tl">
                    <a:srgbClr val="000000">
                      <a:alpha val="43137"/>
                    </a:srgbClr>
                  </a:outerShdw>
                </a:effectLst>
              </a:rPr>
              <a:t>München</a:t>
            </a:r>
          </a:p>
          <a:p>
            <a:pPr lvl="2" eaLnBrk="1" hangingPunct="1">
              <a:buFont typeface="Times" charset="0"/>
              <a:buChar char="•"/>
              <a:defRPr/>
            </a:pPr>
            <a:r>
              <a:rPr lang="de-DE" dirty="0" smtClean="0">
                <a:solidFill>
                  <a:srgbClr val="FF0000"/>
                </a:solidFill>
                <a:effectLst>
                  <a:outerShdw blurRad="38100" dist="38100" dir="2700000" algn="tl">
                    <a:srgbClr val="000000">
                      <a:alpha val="43137"/>
                    </a:srgbClr>
                  </a:outerShdw>
                </a:effectLst>
              </a:rPr>
              <a:t>19.04.13	2. Tarifverhandlung in München</a:t>
            </a:r>
            <a:endParaRPr lang="de-DE" dirty="0">
              <a:solidFill>
                <a:srgbClr val="FF0000"/>
              </a:solidFill>
              <a:effectLst>
                <a:outerShdw blurRad="38100" dist="38100" dir="2700000" algn="tl">
                  <a:srgbClr val="000000">
                    <a:alpha val="43137"/>
                  </a:srgbClr>
                </a:outerShdw>
              </a:effectLst>
            </a:endParaRPr>
          </a:p>
          <a:p>
            <a:pPr lvl="2" eaLnBrk="1" hangingPunct="1">
              <a:buFont typeface="Times" charset="0"/>
              <a:buChar char="•"/>
              <a:defRPr/>
            </a:pPr>
            <a:r>
              <a:rPr lang="de-DE" dirty="0"/>
              <a:t>30.04.13	Ende der </a:t>
            </a:r>
            <a:r>
              <a:rPr lang="de-DE" dirty="0" smtClean="0"/>
              <a:t>Friedenspflicht</a:t>
            </a:r>
          </a:p>
          <a:p>
            <a:pPr lvl="2" eaLnBrk="1" hangingPunct="1">
              <a:buFont typeface="Times" charset="0"/>
              <a:buChar char="•"/>
              <a:defRPr/>
            </a:pPr>
            <a:r>
              <a:rPr lang="de-DE" dirty="0" smtClean="0"/>
              <a:t>02.-08.05.13	Erste Warnstreikwelle</a:t>
            </a:r>
          </a:p>
          <a:p>
            <a:pPr lvl="2">
              <a:buFont typeface="Times" charset="0"/>
              <a:buChar char="•"/>
              <a:defRPr/>
            </a:pPr>
            <a:r>
              <a:rPr lang="de-DE" dirty="0" smtClean="0">
                <a:solidFill>
                  <a:srgbClr val="FF0000"/>
                </a:solidFill>
                <a:effectLst>
                  <a:outerShdw blurRad="38100" dist="38100" dir="2700000" algn="tl">
                    <a:srgbClr val="000000">
                      <a:alpha val="43137"/>
                    </a:srgbClr>
                  </a:outerShdw>
                </a:effectLst>
              </a:rPr>
              <a:t>08.05.13</a:t>
            </a:r>
            <a:r>
              <a:rPr lang="de-DE" dirty="0">
                <a:solidFill>
                  <a:srgbClr val="FF0000"/>
                </a:solidFill>
                <a:effectLst>
                  <a:outerShdw blurRad="38100" dist="38100" dir="2700000" algn="tl">
                    <a:srgbClr val="000000">
                      <a:alpha val="43137"/>
                    </a:srgbClr>
                  </a:outerShdw>
                </a:effectLst>
              </a:rPr>
              <a:t>	</a:t>
            </a:r>
            <a:r>
              <a:rPr lang="de-DE" dirty="0" smtClean="0">
                <a:solidFill>
                  <a:srgbClr val="FF0000"/>
                </a:solidFill>
                <a:effectLst>
                  <a:outerShdw blurRad="38100" dist="38100" dir="2700000" algn="tl">
                    <a:srgbClr val="000000">
                      <a:alpha val="43137"/>
                    </a:srgbClr>
                  </a:outerShdw>
                </a:effectLst>
              </a:rPr>
              <a:t>3. </a:t>
            </a:r>
            <a:r>
              <a:rPr lang="de-DE" dirty="0">
                <a:solidFill>
                  <a:srgbClr val="FF0000"/>
                </a:solidFill>
                <a:effectLst>
                  <a:outerShdw blurRad="38100" dist="38100" dir="2700000" algn="tl">
                    <a:srgbClr val="000000">
                      <a:alpha val="43137"/>
                    </a:srgbClr>
                  </a:outerShdw>
                </a:effectLst>
              </a:rPr>
              <a:t>Tarifverhandlung in </a:t>
            </a:r>
            <a:r>
              <a:rPr lang="de-DE" dirty="0" smtClean="0">
                <a:solidFill>
                  <a:srgbClr val="FF0000"/>
                </a:solidFill>
                <a:effectLst>
                  <a:outerShdw blurRad="38100" dist="38100" dir="2700000" algn="tl">
                    <a:srgbClr val="000000">
                      <a:alpha val="43137"/>
                    </a:srgbClr>
                  </a:outerShdw>
                </a:effectLst>
              </a:rPr>
              <a:t>Nürnberg</a:t>
            </a:r>
          </a:p>
          <a:p>
            <a:pPr lvl="2">
              <a:buFont typeface="Times" charset="0"/>
              <a:buChar char="•"/>
              <a:defRPr/>
            </a:pPr>
            <a:r>
              <a:rPr lang="de-DE" dirty="0" smtClean="0"/>
              <a:t>13.-15.05.13</a:t>
            </a:r>
            <a:r>
              <a:rPr lang="de-DE" dirty="0"/>
              <a:t>	</a:t>
            </a:r>
            <a:r>
              <a:rPr lang="de-DE" dirty="0" smtClean="0"/>
              <a:t>Zweite Warnstreikwelle</a:t>
            </a:r>
          </a:p>
          <a:p>
            <a:pPr lvl="2">
              <a:buFont typeface="Times" charset="0"/>
              <a:buChar char="•"/>
              <a:defRPr/>
            </a:pPr>
            <a:r>
              <a:rPr lang="de-DE" dirty="0" smtClean="0">
                <a:solidFill>
                  <a:srgbClr val="FF0000"/>
                </a:solidFill>
                <a:effectLst>
                  <a:outerShdw blurRad="38100" dist="38100" dir="2700000" algn="tl">
                    <a:srgbClr val="000000">
                      <a:alpha val="43137"/>
                    </a:srgbClr>
                  </a:outerShdw>
                </a:effectLst>
              </a:rPr>
              <a:t>15/16..05.13</a:t>
            </a:r>
            <a:r>
              <a:rPr lang="de-DE" dirty="0">
                <a:solidFill>
                  <a:srgbClr val="FF0000"/>
                </a:solidFill>
                <a:effectLst>
                  <a:outerShdw blurRad="38100" dist="38100" dir="2700000" algn="tl">
                    <a:srgbClr val="000000">
                      <a:alpha val="43137"/>
                    </a:srgbClr>
                  </a:outerShdw>
                </a:effectLst>
              </a:rPr>
              <a:t>	</a:t>
            </a:r>
            <a:r>
              <a:rPr lang="de-DE" dirty="0" smtClean="0">
                <a:solidFill>
                  <a:srgbClr val="FF0000"/>
                </a:solidFill>
                <a:effectLst>
                  <a:outerShdw blurRad="38100" dist="38100" dir="2700000" algn="tl">
                    <a:srgbClr val="000000">
                      <a:alpha val="43137"/>
                    </a:srgbClr>
                  </a:outerShdw>
                </a:effectLst>
              </a:rPr>
              <a:t>4. </a:t>
            </a:r>
            <a:r>
              <a:rPr lang="de-DE" dirty="0">
                <a:solidFill>
                  <a:srgbClr val="FF0000"/>
                </a:solidFill>
                <a:effectLst>
                  <a:outerShdw blurRad="38100" dist="38100" dir="2700000" algn="tl">
                    <a:srgbClr val="000000">
                      <a:alpha val="43137"/>
                    </a:srgbClr>
                  </a:outerShdw>
                </a:effectLst>
              </a:rPr>
              <a:t>Tarifverhandlung in </a:t>
            </a:r>
            <a:r>
              <a:rPr lang="de-DE" dirty="0" smtClean="0">
                <a:solidFill>
                  <a:srgbClr val="FF0000"/>
                </a:solidFill>
                <a:effectLst>
                  <a:outerShdw blurRad="38100" dist="38100" dir="2700000" algn="tl">
                    <a:srgbClr val="000000">
                      <a:alpha val="43137"/>
                    </a:srgbClr>
                  </a:outerShdw>
                </a:effectLst>
              </a:rPr>
              <a:t>??? (Termin noch unsicher)</a:t>
            </a:r>
            <a:endParaRPr lang="de-DE" dirty="0"/>
          </a:p>
          <a:p>
            <a:pPr>
              <a:buClr>
                <a:srgbClr val="FF0000"/>
              </a:buClr>
              <a:buFont typeface="Wingdings" pitchFamily="2" charset="2"/>
              <a:buChar char="Ü"/>
              <a:defRPr/>
            </a:pPr>
            <a:r>
              <a:rPr lang="de-DE" dirty="0" smtClean="0"/>
              <a:t>  </a:t>
            </a:r>
            <a:r>
              <a:rPr lang="de-DE" dirty="0" smtClean="0">
                <a:solidFill>
                  <a:srgbClr val="FF0000"/>
                </a:solidFill>
                <a:effectLst>
                  <a:outerShdw blurRad="38100" dist="38100" dir="2700000" algn="tl">
                    <a:srgbClr val="000000">
                      <a:alpha val="43137"/>
                    </a:srgbClr>
                  </a:outerShdw>
                </a:effectLst>
              </a:rPr>
              <a:t>Wir fordern: 5,5 % mehr Geld für 12 Monate</a:t>
            </a:r>
            <a:br>
              <a:rPr lang="de-DE" dirty="0" smtClean="0">
                <a:solidFill>
                  <a:srgbClr val="FF0000"/>
                </a:solidFill>
                <a:effectLst>
                  <a:outerShdw blurRad="38100" dist="38100" dir="2700000" algn="tl">
                    <a:srgbClr val="000000">
                      <a:alpha val="43137"/>
                    </a:srgbClr>
                  </a:outerShdw>
                </a:effectLst>
              </a:rPr>
            </a:br>
            <a:r>
              <a:rPr lang="de-DE" dirty="0" smtClean="0">
                <a:solidFill>
                  <a:srgbClr val="FF0000"/>
                </a:solidFill>
                <a:effectLst>
                  <a:outerShdw blurRad="38100" dist="38100" dir="2700000" algn="tl">
                    <a:srgbClr val="000000">
                      <a:alpha val="43137"/>
                    </a:srgbClr>
                  </a:outerShdw>
                </a:effectLst>
              </a:rPr>
              <a:t>  und 60 €uro für die Auszubildenden</a:t>
            </a:r>
            <a:endParaRPr lang="de-DE" dirty="0">
              <a:solidFill>
                <a:srgbClr val="FF0000"/>
              </a:solidFill>
              <a:effectLst>
                <a:outerShdw blurRad="38100" dist="38100" dir="2700000" algn="tl">
                  <a:srgbClr val="000000">
                    <a:alpha val="43137"/>
                  </a:srgbClr>
                </a:outerShdw>
              </a:effectLst>
            </a:endParaRPr>
          </a:p>
          <a:p>
            <a:pPr>
              <a:buClr>
                <a:srgbClr val="FF0000"/>
              </a:buClr>
              <a:buFont typeface="Wingdings" pitchFamily="2" charset="2"/>
              <a:buChar char="Ü"/>
              <a:defRPr/>
            </a:pPr>
            <a:r>
              <a:rPr lang="de-DE" dirty="0" smtClean="0"/>
              <a:t>  Tarifpolitische Schwerpunkte in den Betrieben:</a:t>
            </a:r>
          </a:p>
          <a:p>
            <a:pPr lvl="1">
              <a:buFont typeface="Wingdings" pitchFamily="2" charset="2"/>
              <a:buChar char="Ü"/>
              <a:defRPr/>
            </a:pPr>
            <a:r>
              <a:rPr lang="de-DE" dirty="0" smtClean="0"/>
              <a:t>Umsetzung der Tarifverträge zur Leiharbeit (Übernahme und Branchenzuschläge)</a:t>
            </a:r>
          </a:p>
          <a:p>
            <a:pPr lvl="1">
              <a:buFont typeface="Wingdings" pitchFamily="2" charset="2"/>
              <a:buChar char="Ü"/>
              <a:defRPr/>
            </a:pPr>
            <a:r>
              <a:rPr lang="de-DE" dirty="0" smtClean="0"/>
              <a:t>Unbefristete Übernahme der Ausgebildeten zur Regel machen</a:t>
            </a:r>
          </a:p>
          <a:p>
            <a:pPr lvl="1">
              <a:buFont typeface="Wingdings" pitchFamily="2" charset="2"/>
              <a:buChar char="Ü"/>
              <a:defRPr/>
            </a:pPr>
            <a:r>
              <a:rPr lang="de-DE" dirty="0" smtClean="0"/>
              <a:t>Diskussion über Werk- und Dienstverträge vorantreiben:</a:t>
            </a:r>
            <a:br>
              <a:rPr lang="de-DE" dirty="0" smtClean="0"/>
            </a:br>
            <a:r>
              <a:rPr lang="de-DE" dirty="0" smtClean="0"/>
              <a:t>Informationsbeschaffung, Besservereinbarungen, Missbrauch verhindern</a:t>
            </a:r>
          </a:p>
          <a:p>
            <a:pPr>
              <a:buClr>
                <a:srgbClr val="FF0000"/>
              </a:buClr>
              <a:buFont typeface="Wingdings" pitchFamily="2" charset="2"/>
              <a:buChar char="Ü"/>
              <a:defRPr/>
            </a:pPr>
            <a:endParaRPr lang="de-DE" dirty="0"/>
          </a:p>
          <a:p>
            <a:pPr marL="0" indent="0">
              <a:buNone/>
            </a:pPr>
            <a:endParaRPr lang="de-DE" dirty="0"/>
          </a:p>
        </p:txBody>
      </p:sp>
    </p:spTree>
    <p:extLst>
      <p:ext uri="{BB962C8B-B14F-4D97-AF65-F5344CB8AC3E}">
        <p14:creationId xmlns:p14="http://schemas.microsoft.com/office/powerpoint/2010/main" xmlns="" val="2102796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Politische Entwicklungen</a:t>
            </a:r>
            <a:endParaRPr lang="de-DE" dirty="0"/>
          </a:p>
        </p:txBody>
      </p:sp>
      <p:sp>
        <p:nvSpPr>
          <p:cNvPr id="3" name="Inhaltsplatzhalter 2"/>
          <p:cNvSpPr>
            <a:spLocks noGrp="1"/>
          </p:cNvSpPr>
          <p:nvPr>
            <p:ph idx="1"/>
          </p:nvPr>
        </p:nvSpPr>
        <p:spPr/>
        <p:txBody>
          <a:bodyPr/>
          <a:lstStyle/>
          <a:p>
            <a:r>
              <a:rPr lang="de-DE" dirty="0" smtClean="0"/>
              <a:t>Landtagswahlen in Niedersachsen im Januar 2013</a:t>
            </a:r>
            <a:br>
              <a:rPr lang="de-DE" dirty="0" smtClean="0"/>
            </a:br>
            <a:r>
              <a:rPr lang="de-DE" dirty="0" smtClean="0"/>
              <a:t>wurden von </a:t>
            </a:r>
            <a:r>
              <a:rPr lang="de-DE" dirty="0" err="1" smtClean="0"/>
              <a:t>SPD+Grüne</a:t>
            </a:r>
            <a:r>
              <a:rPr lang="de-DE" dirty="0" smtClean="0"/>
              <a:t> (mit 1 Mandat Mehrheit) gewonnen</a:t>
            </a:r>
          </a:p>
          <a:p>
            <a:r>
              <a:rPr lang="de-DE" dirty="0" smtClean="0"/>
              <a:t>Dies bedeutet, dass </a:t>
            </a:r>
            <a:r>
              <a:rPr lang="de-DE" dirty="0" err="1" smtClean="0"/>
              <a:t>SPD+Grüne</a:t>
            </a:r>
            <a:r>
              <a:rPr lang="de-DE" dirty="0" smtClean="0"/>
              <a:t> im Bundesrat die Mehrheit besitzen und damit zustimmungspflichtige Gesetze blockieren können.</a:t>
            </a:r>
          </a:p>
          <a:p>
            <a:endParaRPr lang="de-DE" dirty="0"/>
          </a:p>
          <a:p>
            <a:r>
              <a:rPr lang="de-DE" dirty="0" smtClean="0"/>
              <a:t>Vom 17.-30. Januar fand in Bayern ein Volksbegehren zur Abschaffung der Studiengebühren in Bayern statt. Dazu mussten sich mindestens 10 % der Wähler eintragen.</a:t>
            </a:r>
            <a:br>
              <a:rPr lang="de-DE" dirty="0" smtClean="0"/>
            </a:br>
            <a:r>
              <a:rPr lang="de-DE" dirty="0" smtClean="0"/>
              <a:t>Ergebnis: 14, 3 % ! (mit starker Unterstützung der Gewerkschaften)</a:t>
            </a:r>
          </a:p>
          <a:p>
            <a:r>
              <a:rPr lang="de-DE" dirty="0" smtClean="0"/>
              <a:t>Bevor es nun zum Volksentscheid (Abstimmung) kam, hat die CSU/FDP-Regierung die Studiengebühren abgeschafft, die Meisterförderung (1000 €) und zwei kostenlose Kindergartenjahre eingeführt.</a:t>
            </a:r>
          </a:p>
          <a:p>
            <a:r>
              <a:rPr lang="de-DE" dirty="0" smtClean="0"/>
              <a:t>Die Studiengebühren betrugen je Semester 500 € (im Jahr 1.000 €)</a:t>
            </a:r>
            <a:endParaRPr lang="de-DE" dirty="0"/>
          </a:p>
        </p:txBody>
      </p:sp>
    </p:spTree>
    <p:extLst>
      <p:ext uri="{BB962C8B-B14F-4D97-AF65-F5344CB8AC3E}">
        <p14:creationId xmlns:p14="http://schemas.microsoft.com/office/powerpoint/2010/main" xmlns="" val="3140703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8913"/>
            <a:ext cx="6842125" cy="666849"/>
          </a:xfrm>
        </p:spPr>
        <p:txBody>
          <a:bodyPr/>
          <a:lstStyle/>
          <a:p>
            <a:r>
              <a:rPr lang="de-DE" dirty="0" smtClean="0"/>
              <a:t>Geplante Aktivitäten und</a:t>
            </a:r>
            <a:br>
              <a:rPr lang="de-DE" dirty="0" smtClean="0"/>
            </a:br>
            <a:r>
              <a:rPr lang="de-DE" dirty="0" smtClean="0"/>
              <a:t>Arbeitsvorhaben in 2013</a:t>
            </a:r>
            <a:endParaRPr lang="de-DE" dirty="0"/>
          </a:p>
        </p:txBody>
      </p:sp>
      <p:sp>
        <p:nvSpPr>
          <p:cNvPr id="3" name="Inhaltsplatzhalter 2"/>
          <p:cNvSpPr>
            <a:spLocks noGrp="1"/>
          </p:cNvSpPr>
          <p:nvPr>
            <p:ph idx="1"/>
          </p:nvPr>
        </p:nvSpPr>
        <p:spPr/>
        <p:txBody>
          <a:bodyPr/>
          <a:lstStyle/>
          <a:p>
            <a:r>
              <a:rPr lang="de-DE" dirty="0" smtClean="0"/>
              <a:t>Fortführen der Kampagne </a:t>
            </a:r>
            <a:br>
              <a:rPr lang="de-DE" dirty="0" smtClean="0"/>
            </a:br>
            <a:r>
              <a:rPr lang="de-DE" dirty="0" smtClean="0"/>
              <a:t>„Arbeit: sicher und fair!“</a:t>
            </a:r>
          </a:p>
          <a:p>
            <a:pPr lvl="1"/>
            <a:r>
              <a:rPr lang="de-DE" dirty="0" smtClean="0"/>
              <a:t>Bundesweite Beschäftigtenbefragung</a:t>
            </a:r>
            <a:br>
              <a:rPr lang="de-DE" dirty="0" smtClean="0"/>
            </a:br>
            <a:r>
              <a:rPr lang="de-DE" dirty="0" smtClean="0"/>
              <a:t>im Februar/März 2013</a:t>
            </a:r>
          </a:p>
          <a:p>
            <a:pPr lvl="1"/>
            <a:r>
              <a:rPr lang="de-DE" dirty="0" smtClean="0"/>
              <a:t>Ziel 70.000 Menschen in Bayern befragen</a:t>
            </a:r>
          </a:p>
          <a:p>
            <a:pPr marL="0" indent="0">
              <a:buNone/>
            </a:pPr>
            <a:r>
              <a:rPr lang="de-DE" dirty="0" smtClean="0"/>
              <a:t/>
            </a:r>
            <a:br>
              <a:rPr lang="de-DE" dirty="0" smtClean="0"/>
            </a:br>
            <a:endParaRPr lang="de-DE" dirty="0" smtClean="0"/>
          </a:p>
          <a:p>
            <a:r>
              <a:rPr lang="de-DE" dirty="0" smtClean="0"/>
              <a:t>Wir wollen einen Kurswechsel für eine andere Politik!</a:t>
            </a:r>
          </a:p>
          <a:p>
            <a:pPr lvl="1"/>
            <a:r>
              <a:rPr lang="de-DE" dirty="0" smtClean="0"/>
              <a:t>„Kurswechsel“-Veranstaltungen in 4 Orten in Bayern</a:t>
            </a:r>
            <a:br>
              <a:rPr lang="de-DE" dirty="0" smtClean="0"/>
            </a:br>
            <a:r>
              <a:rPr lang="de-DE" dirty="0" smtClean="0"/>
              <a:t>mit ca.1.500 bis 2.000 Teilnehmenden je </a:t>
            </a:r>
            <a:r>
              <a:rPr lang="de-DE" dirty="0"/>
              <a:t>Veranstaltung </a:t>
            </a:r>
            <a:endParaRPr lang="de-DE" dirty="0" smtClean="0"/>
          </a:p>
          <a:p>
            <a:pPr lvl="2"/>
            <a:r>
              <a:rPr lang="de-DE" b="1" dirty="0" smtClean="0">
                <a:solidFill>
                  <a:srgbClr val="FF0000"/>
                </a:solidFill>
                <a:effectLst>
                  <a:outerShdw blurRad="38100" dist="38100" dir="2700000" algn="tl">
                    <a:srgbClr val="000000">
                      <a:alpha val="43137"/>
                    </a:srgbClr>
                  </a:outerShdw>
                </a:effectLst>
              </a:rPr>
              <a:t>15. Juni 2013 Ingolstadt </a:t>
            </a:r>
            <a:endParaRPr lang="de-DE" dirty="0"/>
          </a:p>
          <a:p>
            <a:pPr lvl="2"/>
            <a:r>
              <a:rPr lang="de-DE" b="1" dirty="0" smtClean="0">
                <a:solidFill>
                  <a:srgbClr val="FF0000"/>
                </a:solidFill>
                <a:effectLst>
                  <a:outerShdw blurRad="38100" dist="38100" dir="2700000" algn="tl">
                    <a:srgbClr val="000000">
                      <a:alpha val="43137"/>
                    </a:srgbClr>
                  </a:outerShdw>
                </a:effectLst>
              </a:rPr>
              <a:t>22. Juni 2013 Augsburg </a:t>
            </a:r>
            <a:endParaRPr lang="de-DE" dirty="0"/>
          </a:p>
          <a:p>
            <a:pPr lvl="2"/>
            <a:r>
              <a:rPr lang="de-DE" b="1" dirty="0" smtClean="0">
                <a:solidFill>
                  <a:srgbClr val="FF0000"/>
                </a:solidFill>
                <a:effectLst>
                  <a:outerShdw blurRad="38100" dist="38100" dir="2700000" algn="tl">
                    <a:srgbClr val="000000">
                      <a:alpha val="43137"/>
                    </a:srgbClr>
                  </a:outerShdw>
                </a:effectLst>
              </a:rPr>
              <a:t>6. Juli 2013 Nürnberg/Fürth </a:t>
            </a:r>
            <a:endParaRPr lang="de-DE" dirty="0" smtClean="0"/>
          </a:p>
          <a:p>
            <a:pPr lvl="2"/>
            <a:r>
              <a:rPr lang="de-DE" b="1" dirty="0" smtClean="0">
                <a:solidFill>
                  <a:srgbClr val="FF0000"/>
                </a:solidFill>
                <a:effectLst>
                  <a:outerShdw blurRad="38100" dist="38100" dir="2700000" algn="tl">
                    <a:srgbClr val="000000">
                      <a:alpha val="43137"/>
                    </a:srgbClr>
                  </a:outerShdw>
                </a:effectLst>
              </a:rPr>
              <a:t>13. Juli 2013 Schweinfurt </a:t>
            </a:r>
            <a:endParaRPr lang="de-DE" dirty="0" smtClean="0"/>
          </a:p>
          <a:p>
            <a:pPr lvl="1"/>
            <a:r>
              <a:rPr lang="de-DE" dirty="0" smtClean="0"/>
              <a:t>Landtagswahl am 15. September 2013</a:t>
            </a:r>
          </a:p>
          <a:p>
            <a:pPr lvl="1"/>
            <a:r>
              <a:rPr lang="de-DE" dirty="0" smtClean="0"/>
              <a:t>Bundestagswahl am </a:t>
            </a:r>
            <a:r>
              <a:rPr lang="de-DE" b="1" dirty="0" smtClean="0">
                <a:effectLst>
                  <a:outerShdw blurRad="38100" dist="38100" dir="2700000" algn="tl">
                    <a:srgbClr val="000000">
                      <a:alpha val="43137"/>
                    </a:srgbClr>
                  </a:outerShdw>
                </a:effectLst>
              </a:rPr>
              <a:t>22. </a:t>
            </a:r>
            <a:r>
              <a:rPr lang="de-DE" sz="1200" dirty="0" smtClean="0"/>
              <a:t>(*)</a:t>
            </a:r>
            <a:r>
              <a:rPr lang="de-DE" b="1" dirty="0" smtClean="0">
                <a:effectLst>
                  <a:outerShdw blurRad="38100" dist="38100" dir="2700000" algn="tl">
                    <a:srgbClr val="000000">
                      <a:alpha val="43137"/>
                    </a:srgbClr>
                  </a:outerShdw>
                </a:effectLst>
              </a:rPr>
              <a:t> </a:t>
            </a:r>
            <a:r>
              <a:rPr lang="de-DE" dirty="0" smtClean="0"/>
              <a:t> September 2013</a:t>
            </a:r>
            <a:br>
              <a:rPr lang="de-DE" dirty="0" smtClean="0"/>
            </a:br>
            <a:r>
              <a:rPr lang="de-DE" sz="800" dirty="0" smtClean="0"/>
              <a:t>(*) Bundesländer haben sich auf den 22.09.2013 geeinigt, BMI und Bundespräsident</a:t>
            </a:r>
            <a:endParaRPr lang="de-DE" sz="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2512" y="1268712"/>
            <a:ext cx="3952004" cy="216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9604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title"/>
          </p:nvPr>
        </p:nvSpPr>
        <p:spPr>
          <a:xfrm>
            <a:off x="250825" y="188913"/>
            <a:ext cx="6842125" cy="666849"/>
          </a:xfrm>
        </p:spPr>
        <p:txBody>
          <a:bodyPr/>
          <a:lstStyle/>
          <a:p>
            <a:r>
              <a:rPr lang="de-DE" dirty="0" smtClean="0"/>
              <a:t>Zusammen gefasst:</a:t>
            </a:r>
            <a:br>
              <a:rPr lang="de-DE" dirty="0" smtClean="0"/>
            </a:br>
            <a:r>
              <a:rPr lang="de-DE" dirty="0" smtClean="0"/>
              <a:t>Unsere Ziele für 2013</a:t>
            </a:r>
            <a:endParaRPr lang="de-DE" dirty="0"/>
          </a:p>
        </p:txBody>
      </p:sp>
      <p:sp>
        <p:nvSpPr>
          <p:cNvPr id="44038" name="Rectangle 6"/>
          <p:cNvSpPr>
            <a:spLocks noGrp="1" noChangeArrowheads="1"/>
          </p:cNvSpPr>
          <p:nvPr>
            <p:ph type="body" idx="1"/>
          </p:nvPr>
        </p:nvSpPr>
        <p:spPr/>
        <p:txBody>
          <a:bodyPr/>
          <a:lstStyle/>
          <a:p>
            <a:r>
              <a:rPr lang="de-DE" dirty="0" smtClean="0"/>
              <a:t>Wir wollen noch stärker werden</a:t>
            </a:r>
          </a:p>
          <a:p>
            <a:pPr lvl="1"/>
            <a:r>
              <a:rPr lang="de-DE" dirty="0" smtClean="0"/>
              <a:t>Mehr Mitglieder und zusätzliche Betriebe mit Betriebsräten</a:t>
            </a:r>
          </a:p>
          <a:p>
            <a:pPr lvl="1"/>
            <a:r>
              <a:rPr lang="de-DE" dirty="0" smtClean="0"/>
              <a:t>Vorbereitung der Betriebsratswahlen 2014</a:t>
            </a:r>
          </a:p>
          <a:p>
            <a:r>
              <a:rPr lang="de-DE" dirty="0" smtClean="0"/>
              <a:t>Wir wollen sichere und faire Arbeitsbedingungen</a:t>
            </a:r>
          </a:p>
          <a:p>
            <a:pPr lvl="1"/>
            <a:r>
              <a:rPr lang="de-DE" dirty="0" smtClean="0"/>
              <a:t>Regulierung von Leiharbeit, Dienst- und Werksverträgen</a:t>
            </a:r>
          </a:p>
          <a:p>
            <a:pPr lvl="1"/>
            <a:r>
              <a:rPr lang="de-DE" dirty="0" smtClean="0"/>
              <a:t>Bessere Beschäftigungschancen für junge Menschen</a:t>
            </a:r>
          </a:p>
          <a:p>
            <a:pPr lvl="1"/>
            <a:r>
              <a:rPr lang="de-DE" dirty="0" smtClean="0"/>
              <a:t>Gute und bessere Rentenregelungen</a:t>
            </a:r>
          </a:p>
          <a:p>
            <a:r>
              <a:rPr lang="de-DE" dirty="0" smtClean="0"/>
              <a:t>Wir wollen einen Kurswechsel in der Politik</a:t>
            </a:r>
          </a:p>
          <a:p>
            <a:r>
              <a:rPr lang="de-DE" dirty="0" smtClean="0"/>
              <a:t>Wir werden wichtige Industriepolitische Themen behandeln:</a:t>
            </a:r>
          </a:p>
          <a:p>
            <a:pPr lvl="1"/>
            <a:r>
              <a:rPr lang="de-DE" dirty="0" smtClean="0"/>
              <a:t>Entwicklung der Elektromobilität (Automobil-Konferenz am </a:t>
            </a:r>
            <a:r>
              <a:rPr lang="de-DE" dirty="0"/>
              <a:t>8</a:t>
            </a:r>
            <a:r>
              <a:rPr lang="de-DE" dirty="0" smtClean="0"/>
              <a:t>./9. Juli in Augsburg)</a:t>
            </a:r>
          </a:p>
          <a:p>
            <a:pPr lvl="1"/>
            <a:r>
              <a:rPr lang="de-DE" dirty="0" smtClean="0"/>
              <a:t>Beschleunigung des Energiewandels</a:t>
            </a:r>
            <a:r>
              <a:rPr lang="de-DE" dirty="0"/>
              <a:t> </a:t>
            </a:r>
            <a:r>
              <a:rPr lang="de-DE" dirty="0" smtClean="0"/>
              <a:t>(regenerative Energien)</a:t>
            </a:r>
          </a:p>
          <a:p>
            <a:pPr lvl="1"/>
            <a:r>
              <a:rPr lang="de-DE" dirty="0" smtClean="0"/>
              <a:t>Entwicklung der Luft- und Raumfahrtindustrie in Bayern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7"/>
          <p:cNvSpPr>
            <a:spLocks noGrp="1" noChangeArrowheads="1"/>
          </p:cNvSpPr>
          <p:nvPr>
            <p:ph type="ctrTitle"/>
          </p:nvPr>
        </p:nvSpPr>
        <p:spPr>
          <a:xfrm>
            <a:off x="685800" y="4869192"/>
            <a:ext cx="7772400" cy="1320800"/>
          </a:xfrm>
        </p:spPr>
        <p:txBody>
          <a:bodyPr/>
          <a:lstStyle/>
          <a:p>
            <a:pPr algn="ctr"/>
            <a:r>
              <a:rPr lang="de-DE" dirty="0"/>
              <a:t>Vielen Dank für Ihre Aufmerksamkeit</a:t>
            </a:r>
            <a:br>
              <a:rPr lang="de-DE" dirty="0"/>
            </a:br>
            <a:r>
              <a:rPr lang="de-DE" dirty="0"/>
              <a:t/>
            </a:r>
            <a:br>
              <a:rPr lang="de-DE" dirty="0"/>
            </a:br>
            <a:r>
              <a:rPr lang="de-DE" dirty="0"/>
              <a:t>Wir stehen zur Diskussion</a:t>
            </a:r>
            <a:br>
              <a:rPr lang="de-DE" dirty="0"/>
            </a:br>
            <a:r>
              <a:rPr lang="de-DE" dirty="0"/>
              <a:t>und für Nachfragen zur Verfügung</a:t>
            </a:r>
          </a:p>
        </p:txBody>
      </p:sp>
      <p:sp>
        <p:nvSpPr>
          <p:cNvPr id="2" name="Textfeld 1"/>
          <p:cNvSpPr txBox="1"/>
          <p:nvPr/>
        </p:nvSpPr>
        <p:spPr>
          <a:xfrm>
            <a:off x="251424" y="1268712"/>
            <a:ext cx="8641152" cy="2677656"/>
          </a:xfrm>
          <a:prstGeom prst="rect">
            <a:avLst/>
          </a:prstGeom>
          <a:noFill/>
        </p:spPr>
        <p:txBody>
          <a:bodyPr wrap="square" rtlCol="0">
            <a:spAutoFit/>
          </a:bodyPr>
          <a:lstStyle/>
          <a:p>
            <a:r>
              <a:rPr lang="de-DE" dirty="0" smtClean="0"/>
              <a:t> </a:t>
            </a:r>
            <a:r>
              <a:rPr lang="de-DE" b="1" dirty="0" smtClean="0"/>
              <a:t>Zum Schluss zwei aktuelle BAG-Urteile:</a:t>
            </a:r>
          </a:p>
          <a:p>
            <a:endParaRPr lang="de-DE" b="1" dirty="0" smtClean="0"/>
          </a:p>
          <a:p>
            <a:r>
              <a:rPr lang="de-DE" b="1" dirty="0"/>
              <a:t> </a:t>
            </a:r>
            <a:r>
              <a:rPr lang="de-DE" b="1" dirty="0" smtClean="0"/>
              <a:t>Leiharbeiter zählen für die Größe des Betriebsrats mit</a:t>
            </a:r>
          </a:p>
          <a:p>
            <a:endParaRPr lang="de-DE" b="1" dirty="0"/>
          </a:p>
          <a:p>
            <a:r>
              <a:rPr lang="de-DE" b="1" dirty="0" smtClean="0"/>
              <a:t>„Christlicher Tarifvertrag für Leiharbeiter ist rechtsunwirksam</a:t>
            </a:r>
          </a:p>
          <a:p>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8913"/>
            <a:ext cx="6842125" cy="666849"/>
          </a:xfrm>
        </p:spPr>
        <p:txBody>
          <a:bodyPr/>
          <a:lstStyle/>
          <a:p>
            <a:r>
              <a:rPr lang="de-DE" dirty="0" smtClean="0"/>
              <a:t>Rückblick</a:t>
            </a:r>
            <a:br>
              <a:rPr lang="de-DE" dirty="0" smtClean="0"/>
            </a:br>
            <a:r>
              <a:rPr lang="de-DE" dirty="0" smtClean="0"/>
              <a:t>auf unsere Schwerpunkte in 2012</a:t>
            </a:r>
            <a:endParaRPr lang="de-DE" dirty="0"/>
          </a:p>
        </p:txBody>
      </p:sp>
      <p:sp>
        <p:nvSpPr>
          <p:cNvPr id="4" name="Inhaltsplatzhalter 2"/>
          <p:cNvSpPr>
            <a:spLocks noGrp="1"/>
          </p:cNvSpPr>
          <p:nvPr>
            <p:ph idx="1"/>
          </p:nvPr>
        </p:nvSpPr>
        <p:spPr/>
        <p:txBody>
          <a:bodyPr/>
          <a:lstStyle/>
          <a:p>
            <a:pPr>
              <a:lnSpc>
                <a:spcPts val="2100"/>
              </a:lnSpc>
              <a:spcBef>
                <a:spcPts val="0"/>
              </a:spcBef>
            </a:pPr>
            <a:r>
              <a:rPr lang="de-DE" dirty="0" smtClean="0"/>
              <a:t>Tarifbewegung Metall- und Elektroindustrie 2012</a:t>
            </a:r>
          </a:p>
          <a:p>
            <a:pPr lvl="1">
              <a:lnSpc>
                <a:spcPts val="2100"/>
              </a:lnSpc>
              <a:spcBef>
                <a:spcPts val="0"/>
              </a:spcBef>
            </a:pPr>
            <a:r>
              <a:rPr lang="de-DE" dirty="0" smtClean="0"/>
              <a:t>12.000 Beteiligte an den verhandlungsbegleitenden Aktionen</a:t>
            </a:r>
          </a:p>
          <a:p>
            <a:pPr lvl="1">
              <a:lnSpc>
                <a:spcPts val="2100"/>
              </a:lnSpc>
              <a:spcBef>
                <a:spcPts val="0"/>
              </a:spcBef>
            </a:pPr>
            <a:r>
              <a:rPr lang="de-DE" dirty="0" smtClean="0"/>
              <a:t>192.000 Teilnehmende an den Warnstreiks</a:t>
            </a:r>
          </a:p>
          <a:p>
            <a:pPr lvl="1">
              <a:lnSpc>
                <a:spcPts val="2100"/>
              </a:lnSpc>
              <a:spcBef>
                <a:spcPts val="0"/>
              </a:spcBef>
            </a:pPr>
            <a:r>
              <a:rPr lang="de-DE" dirty="0" smtClean="0"/>
              <a:t>Wir haben Wort gehalten – ein tolles Ergebnis:</a:t>
            </a:r>
            <a:br>
              <a:rPr lang="de-DE" dirty="0" smtClean="0"/>
            </a:br>
            <a:r>
              <a:rPr lang="de-DE" dirty="0" smtClean="0">
                <a:solidFill>
                  <a:srgbClr val="FF0000"/>
                </a:solidFill>
                <a:effectLst>
                  <a:outerShdw blurRad="38100" dist="38100" dir="2700000" algn="tl">
                    <a:srgbClr val="000000">
                      <a:alpha val="43137"/>
                    </a:srgbClr>
                  </a:outerShdw>
                </a:effectLst>
              </a:rPr>
              <a:t>Mehr Geld – unbefristete Übernahme – Branchenzuschlag und Regelungen zum Einsatz und Übernahme von Leiharbeitnehmern</a:t>
            </a:r>
            <a:br>
              <a:rPr lang="de-DE" dirty="0" smtClean="0">
                <a:solidFill>
                  <a:srgbClr val="FF0000"/>
                </a:solidFill>
                <a:effectLst>
                  <a:outerShdw blurRad="38100" dist="38100" dir="2700000" algn="tl">
                    <a:srgbClr val="000000">
                      <a:alpha val="43137"/>
                    </a:srgbClr>
                  </a:outerShdw>
                </a:effectLst>
              </a:rPr>
            </a:br>
            <a:endParaRPr lang="de-DE" dirty="0" smtClean="0">
              <a:solidFill>
                <a:srgbClr val="FF0000"/>
              </a:solidFill>
              <a:effectLst>
                <a:outerShdw blurRad="38100" dist="38100" dir="2700000" algn="tl">
                  <a:srgbClr val="000000">
                    <a:alpha val="43137"/>
                  </a:srgbClr>
                </a:outerShdw>
              </a:effectLst>
            </a:endParaRPr>
          </a:p>
          <a:p>
            <a:pPr>
              <a:lnSpc>
                <a:spcPts val="2100"/>
              </a:lnSpc>
              <a:spcBef>
                <a:spcPts val="0"/>
              </a:spcBef>
            </a:pPr>
            <a:r>
              <a:rPr lang="de-DE" dirty="0" smtClean="0"/>
              <a:t>Organisationswahlen erfolgreich durch geführt:</a:t>
            </a:r>
          </a:p>
          <a:p>
            <a:pPr lvl="1" eaLnBrk="1" hangingPunct="1"/>
            <a:r>
              <a:rPr lang="de-DE" dirty="0" smtClean="0"/>
              <a:t>2.052 Delegierte und 264 Ortsvorstandsmitglieder in 21 Verwaltungsstellen gewählt</a:t>
            </a:r>
          </a:p>
          <a:p>
            <a:pPr lvl="1" eaLnBrk="1" hangingPunct="1"/>
            <a:r>
              <a:rPr lang="de-DE" dirty="0" smtClean="0"/>
              <a:t>von 42 Geschäftsführern/innen sind 14 Bevollmächtigte neu im Amt (jünger geworden)</a:t>
            </a:r>
          </a:p>
          <a:p>
            <a:pPr lvl="1" eaLnBrk="1" hangingPunct="1"/>
            <a:r>
              <a:rPr lang="de-DE" dirty="0" smtClean="0"/>
              <a:t>Tarifkommissionen, Beiratsmitglieder und Bezirkskommission gewählt</a:t>
            </a:r>
          </a:p>
          <a:p>
            <a:pPr lvl="1">
              <a:lnSpc>
                <a:spcPts val="2100"/>
              </a:lnSpc>
              <a:spcBef>
                <a:spcPts val="0"/>
              </a:spcBef>
            </a:pPr>
            <a:endParaRPr lang="de-DE" dirty="0" smtClean="0"/>
          </a:p>
          <a:p>
            <a:pPr>
              <a:lnSpc>
                <a:spcPts val="2100"/>
              </a:lnSpc>
              <a:spcBef>
                <a:spcPts val="0"/>
              </a:spcBef>
            </a:pPr>
            <a:r>
              <a:rPr lang="de-DE" dirty="0" smtClean="0"/>
              <a:t>Vertrauensleutewahlen erfolgreich durchgeführt</a:t>
            </a:r>
          </a:p>
          <a:p>
            <a:pPr lvl="1">
              <a:lnSpc>
                <a:spcPts val="2100"/>
              </a:lnSpc>
              <a:spcBef>
                <a:spcPts val="0"/>
              </a:spcBef>
            </a:pPr>
            <a:r>
              <a:rPr lang="de-DE" dirty="0" smtClean="0"/>
              <a:t>10.821 gewerkschaftliche Vertrauensleute in 490 Betriebe</a:t>
            </a:r>
            <a:br>
              <a:rPr lang="de-DE" dirty="0" smtClean="0"/>
            </a:br>
            <a:endParaRPr lang="de-DE" dirty="0" smtClean="0"/>
          </a:p>
          <a:p>
            <a:pPr>
              <a:lnSpc>
                <a:spcPts val="2100"/>
              </a:lnSpc>
              <a:spcBef>
                <a:spcPts val="0"/>
              </a:spcBef>
            </a:pPr>
            <a:r>
              <a:rPr lang="de-DE" dirty="0" smtClean="0"/>
              <a:t>Jugend- und Azubi-Vertretungs-Wahlen erfolgreich durchgeführt</a:t>
            </a:r>
          </a:p>
          <a:p>
            <a:pPr lvl="1">
              <a:lnSpc>
                <a:spcPts val="2100"/>
              </a:lnSpc>
              <a:spcBef>
                <a:spcPts val="0"/>
              </a:spcBef>
            </a:pPr>
            <a:r>
              <a:rPr lang="de-DE" dirty="0" smtClean="0"/>
              <a:t>693 Jugend- und Auszubildendenvertreter/innen (</a:t>
            </a:r>
            <a:r>
              <a:rPr lang="de-DE" dirty="0" err="1" smtClean="0"/>
              <a:t>JAVis</a:t>
            </a:r>
            <a:r>
              <a:rPr lang="de-DE" dirty="0" smtClean="0"/>
              <a:t>)  in 327 Betrieben</a:t>
            </a:r>
            <a:endParaRPr lang="de-DE" dirty="0"/>
          </a:p>
        </p:txBody>
      </p:sp>
    </p:spTree>
    <p:extLst>
      <p:ext uri="{BB962C8B-B14F-4D97-AF65-F5344CB8AC3E}">
        <p14:creationId xmlns:p14="http://schemas.microsoft.com/office/powerpoint/2010/main" xmlns="" val="3215007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0825" y="188913"/>
            <a:ext cx="6842125" cy="1000274"/>
          </a:xfrm>
        </p:spPr>
        <p:txBody>
          <a:bodyPr/>
          <a:lstStyle/>
          <a:p>
            <a:r>
              <a:rPr lang="de-DE" dirty="0" smtClean="0"/>
              <a:t>Mitgliederentwicklung</a:t>
            </a:r>
            <a:br>
              <a:rPr lang="de-DE" dirty="0" smtClean="0"/>
            </a:br>
            <a:r>
              <a:rPr lang="de-DE" dirty="0" smtClean="0"/>
              <a:t>der IG Metall Bayern in 2012</a:t>
            </a:r>
            <a:br>
              <a:rPr lang="de-DE" dirty="0" smtClean="0"/>
            </a:br>
            <a:r>
              <a:rPr lang="de-DE" dirty="0" smtClean="0"/>
              <a:t>- Ein noch besseres Jahr wie 2011</a:t>
            </a:r>
            <a:endParaRPr lang="de-DE" dirty="0"/>
          </a:p>
        </p:txBody>
      </p:sp>
      <p:sp>
        <p:nvSpPr>
          <p:cNvPr id="30723" name="Rectangle 3"/>
          <p:cNvSpPr>
            <a:spLocks noGrp="1" noChangeArrowheads="1"/>
          </p:cNvSpPr>
          <p:nvPr>
            <p:ph type="body" idx="1"/>
          </p:nvPr>
        </p:nvSpPr>
        <p:spPr>
          <a:xfrm>
            <a:off x="250825" y="2888928"/>
            <a:ext cx="8642350" cy="3564260"/>
          </a:xfrm>
        </p:spPr>
        <p:txBody>
          <a:bodyPr/>
          <a:lstStyle/>
          <a:p>
            <a:pPr>
              <a:lnSpc>
                <a:spcPts val="2400"/>
              </a:lnSpc>
            </a:pPr>
            <a:r>
              <a:rPr lang="de-DE" dirty="0"/>
              <a:t>Neuaufnahmen wieder gesteigert:</a:t>
            </a:r>
            <a:br>
              <a:rPr lang="de-DE" dirty="0"/>
            </a:br>
            <a:r>
              <a:rPr lang="de-DE" dirty="0" smtClean="0"/>
              <a:t>26.358 </a:t>
            </a:r>
            <a:r>
              <a:rPr lang="de-DE" dirty="0"/>
              <a:t>Neuaufnahmen (= + </a:t>
            </a:r>
            <a:r>
              <a:rPr lang="de-DE" dirty="0" smtClean="0"/>
              <a:t>22,1 % </a:t>
            </a:r>
            <a:r>
              <a:rPr lang="de-DE" dirty="0" err="1" smtClean="0"/>
              <a:t>ggü</a:t>
            </a:r>
            <a:r>
              <a:rPr lang="de-DE" dirty="0" smtClean="0"/>
              <a:t>. </a:t>
            </a:r>
            <a:r>
              <a:rPr lang="de-DE" dirty="0" err="1" smtClean="0"/>
              <a:t>Vj</a:t>
            </a:r>
            <a:r>
              <a:rPr lang="de-DE" dirty="0" smtClean="0"/>
              <a:t>.)</a:t>
            </a:r>
          </a:p>
          <a:p>
            <a:pPr>
              <a:lnSpc>
                <a:spcPts val="2400"/>
              </a:lnSpc>
            </a:pPr>
            <a:r>
              <a:rPr lang="de-DE" dirty="0" smtClean="0"/>
              <a:t>Austritte </a:t>
            </a:r>
            <a:r>
              <a:rPr lang="de-DE" dirty="0"/>
              <a:t>wieder reduziert:</a:t>
            </a:r>
            <a:br>
              <a:rPr lang="de-DE" dirty="0"/>
            </a:br>
            <a:r>
              <a:rPr lang="de-DE" dirty="0" smtClean="0"/>
              <a:t>14.857 Austritte/Streichungen </a:t>
            </a:r>
            <a:r>
              <a:rPr lang="de-DE" dirty="0"/>
              <a:t>(= - </a:t>
            </a:r>
            <a:r>
              <a:rPr lang="de-DE" dirty="0" smtClean="0"/>
              <a:t>3,9 % </a:t>
            </a:r>
            <a:r>
              <a:rPr lang="de-DE" dirty="0" err="1" smtClean="0"/>
              <a:t>ggü</a:t>
            </a:r>
            <a:r>
              <a:rPr lang="de-DE" dirty="0" smtClean="0"/>
              <a:t>. </a:t>
            </a:r>
            <a:r>
              <a:rPr lang="de-DE" dirty="0" err="1" smtClean="0"/>
              <a:t>Vj</a:t>
            </a:r>
            <a:r>
              <a:rPr lang="de-DE" dirty="0" smtClean="0"/>
              <a:t>.)</a:t>
            </a:r>
            <a:endParaRPr lang="de-DE" dirty="0"/>
          </a:p>
          <a:p>
            <a:pPr>
              <a:lnSpc>
                <a:spcPts val="2400"/>
              </a:lnSpc>
            </a:pPr>
            <a:r>
              <a:rPr lang="de-DE" dirty="0"/>
              <a:t>Jünger geworden:</a:t>
            </a:r>
            <a:br>
              <a:rPr lang="de-DE" dirty="0"/>
            </a:br>
            <a:r>
              <a:rPr lang="de-DE" dirty="0"/>
              <a:t>Von den Neuaufnahmen sind 43 % junge Menschen bis 27 Jahre</a:t>
            </a:r>
          </a:p>
          <a:p>
            <a:pPr>
              <a:lnSpc>
                <a:spcPts val="2400"/>
              </a:lnSpc>
            </a:pPr>
            <a:r>
              <a:rPr lang="de-DE" dirty="0"/>
              <a:t>Gesamtmitglieder: </a:t>
            </a:r>
            <a:r>
              <a:rPr lang="de-DE" dirty="0" smtClean="0"/>
              <a:t> 366.852  </a:t>
            </a:r>
            <a:r>
              <a:rPr lang="de-DE" dirty="0"/>
              <a:t>(= + </a:t>
            </a:r>
            <a:r>
              <a:rPr lang="de-DE" dirty="0" smtClean="0"/>
              <a:t>8.932 </a:t>
            </a:r>
            <a:r>
              <a:rPr lang="de-DE" dirty="0"/>
              <a:t>= + </a:t>
            </a:r>
            <a:r>
              <a:rPr lang="de-DE" dirty="0" smtClean="0"/>
              <a:t>2,5 </a:t>
            </a:r>
            <a:r>
              <a:rPr lang="de-DE" dirty="0"/>
              <a:t>%)</a:t>
            </a:r>
          </a:p>
          <a:p>
            <a:pPr>
              <a:lnSpc>
                <a:spcPts val="2400"/>
              </a:lnSpc>
            </a:pPr>
            <a:r>
              <a:rPr lang="de-DE" dirty="0" smtClean="0"/>
              <a:t>Betriebsmitglieder: 268.560 </a:t>
            </a:r>
            <a:r>
              <a:rPr lang="de-DE" dirty="0"/>
              <a:t>Mitglieder in Betrieben (= </a:t>
            </a:r>
            <a:r>
              <a:rPr lang="de-DE" dirty="0" smtClean="0"/>
              <a:t>8.991 </a:t>
            </a:r>
            <a:r>
              <a:rPr lang="de-DE" dirty="0"/>
              <a:t>= + 3,5 %)</a:t>
            </a:r>
          </a:p>
        </p:txBody>
      </p:sp>
      <p:pic>
        <p:nvPicPr>
          <p:cNvPr id="3072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472" y="1268712"/>
            <a:ext cx="7499350" cy="1616075"/>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8913"/>
            <a:ext cx="6842125" cy="1000274"/>
          </a:xfrm>
        </p:spPr>
        <p:txBody>
          <a:bodyPr/>
          <a:lstStyle/>
          <a:p>
            <a:r>
              <a:rPr lang="de-DE" dirty="0" smtClean="0"/>
              <a:t>Mitgliederentwicklung</a:t>
            </a:r>
            <a:br>
              <a:rPr lang="de-DE" dirty="0" smtClean="0"/>
            </a:br>
            <a:r>
              <a:rPr lang="de-DE" dirty="0" smtClean="0"/>
              <a:t>der IG Metall Bayern in 2012</a:t>
            </a:r>
            <a:br>
              <a:rPr lang="de-DE" dirty="0" smtClean="0"/>
            </a:br>
            <a:r>
              <a:rPr lang="de-DE" dirty="0" smtClean="0"/>
              <a:t>- Ein noch besseres Jahr wie 2011 -</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xmlns="" val="3674997267"/>
              </p:ext>
            </p:extLst>
          </p:nvPr>
        </p:nvGraphicFramePr>
        <p:xfrm>
          <a:off x="250825" y="4149096"/>
          <a:ext cx="8642350" cy="1112520"/>
        </p:xfrm>
        <a:graphic>
          <a:graphicData uri="http://schemas.openxmlformats.org/drawingml/2006/table">
            <a:tbl>
              <a:tblPr firstRow="1" bandRow="1">
                <a:tableStyleId>{073A0DAA-6AF3-43AB-8588-CEC1D06C72B9}</a:tableStyleId>
              </a:tblPr>
              <a:tblGrid>
                <a:gridCol w="2880983"/>
                <a:gridCol w="1440192"/>
                <a:gridCol w="1440192"/>
                <a:gridCol w="1440192"/>
                <a:gridCol w="1440791"/>
              </a:tblGrid>
              <a:tr h="370840">
                <a:tc>
                  <a:txBody>
                    <a:bodyPr/>
                    <a:lstStyle/>
                    <a:p>
                      <a:endParaRPr lang="de-DE" sz="1600" dirty="0"/>
                    </a:p>
                  </a:txBody>
                  <a:tcPr/>
                </a:tc>
                <a:tc>
                  <a:txBody>
                    <a:bodyPr/>
                    <a:lstStyle/>
                    <a:p>
                      <a:pPr algn="ctr"/>
                      <a:r>
                        <a:rPr lang="de-DE" sz="1600" dirty="0" smtClean="0"/>
                        <a:t>Dez.</a:t>
                      </a:r>
                      <a:r>
                        <a:rPr lang="de-DE" sz="1600" baseline="0" dirty="0" smtClean="0"/>
                        <a:t> 2010</a:t>
                      </a:r>
                      <a:endParaRPr lang="de-DE" sz="1600" dirty="0"/>
                    </a:p>
                  </a:txBody>
                  <a:tcPr/>
                </a:tc>
                <a:tc>
                  <a:txBody>
                    <a:bodyPr/>
                    <a:lstStyle/>
                    <a:p>
                      <a:pPr algn="ctr"/>
                      <a:r>
                        <a:rPr lang="de-DE" sz="1600" dirty="0" smtClean="0"/>
                        <a:t>Dez. 2011</a:t>
                      </a:r>
                      <a:endParaRPr lang="de-DE" sz="1600" dirty="0"/>
                    </a:p>
                  </a:txBody>
                  <a:tcPr/>
                </a:tc>
                <a:tc>
                  <a:txBody>
                    <a:bodyPr/>
                    <a:lstStyle/>
                    <a:p>
                      <a:pPr algn="ctr"/>
                      <a:r>
                        <a:rPr lang="de-DE" sz="1600" dirty="0" smtClean="0"/>
                        <a:t>Dez. 2012</a:t>
                      </a:r>
                      <a:endParaRPr lang="de-DE" sz="1600" dirty="0"/>
                    </a:p>
                  </a:txBody>
                  <a:tcPr/>
                </a:tc>
                <a:tc>
                  <a:txBody>
                    <a:bodyPr/>
                    <a:lstStyle/>
                    <a:p>
                      <a:pPr algn="ctr"/>
                      <a:r>
                        <a:rPr lang="de-DE" sz="1600" dirty="0" err="1" smtClean="0"/>
                        <a:t>Ggü</a:t>
                      </a:r>
                      <a:r>
                        <a:rPr lang="de-DE" sz="1600" dirty="0" smtClean="0"/>
                        <a:t>. VJ.</a:t>
                      </a:r>
                      <a:endParaRPr lang="de-DE" sz="1600" dirty="0"/>
                    </a:p>
                  </a:txBody>
                  <a:tcPr/>
                </a:tc>
              </a:tr>
              <a:tr h="370840">
                <a:tc>
                  <a:txBody>
                    <a:bodyPr/>
                    <a:lstStyle/>
                    <a:p>
                      <a:r>
                        <a:rPr lang="de-DE" sz="1600" dirty="0" smtClean="0"/>
                        <a:t>Neuaufnahmen</a:t>
                      </a:r>
                      <a:endParaRPr lang="de-DE" sz="1600" dirty="0"/>
                    </a:p>
                  </a:txBody>
                  <a:tcPr/>
                </a:tc>
                <a:tc>
                  <a:txBody>
                    <a:bodyPr/>
                    <a:lstStyle/>
                    <a:p>
                      <a:pPr algn="ctr"/>
                      <a:r>
                        <a:rPr lang="de-DE" sz="1600" dirty="0" smtClean="0"/>
                        <a:t>17.430</a:t>
                      </a:r>
                      <a:endParaRPr lang="de-DE" sz="1600" dirty="0"/>
                    </a:p>
                  </a:txBody>
                  <a:tcPr/>
                </a:tc>
                <a:tc>
                  <a:txBody>
                    <a:bodyPr/>
                    <a:lstStyle/>
                    <a:p>
                      <a:pPr algn="ctr"/>
                      <a:r>
                        <a:rPr lang="de-DE" sz="1600" dirty="0" smtClean="0"/>
                        <a:t>21.584</a:t>
                      </a:r>
                      <a:endParaRPr lang="de-DE" sz="1600" dirty="0"/>
                    </a:p>
                  </a:txBody>
                  <a:tcPr/>
                </a:tc>
                <a:tc>
                  <a:txBody>
                    <a:bodyPr/>
                    <a:lstStyle/>
                    <a:p>
                      <a:pPr algn="ctr"/>
                      <a:r>
                        <a:rPr lang="de-DE" sz="1600" dirty="0" smtClean="0"/>
                        <a:t>26.358</a:t>
                      </a:r>
                      <a:endParaRPr lang="de-DE" sz="1600" dirty="0"/>
                    </a:p>
                  </a:txBody>
                  <a:tcPr/>
                </a:tc>
                <a:tc>
                  <a:txBody>
                    <a:bodyPr/>
                    <a:lstStyle/>
                    <a:p>
                      <a:pPr algn="ctr"/>
                      <a:r>
                        <a:rPr lang="de-DE" sz="1600" dirty="0" smtClean="0">
                          <a:solidFill>
                            <a:srgbClr val="00B050"/>
                          </a:solidFill>
                          <a:effectLst>
                            <a:outerShdw blurRad="38100" dist="38100" dir="2700000" algn="tl">
                              <a:srgbClr val="000000">
                                <a:alpha val="43137"/>
                              </a:srgbClr>
                            </a:outerShdw>
                          </a:effectLst>
                        </a:rPr>
                        <a:t>+22,1 %</a:t>
                      </a:r>
                      <a:endParaRPr lang="de-DE" sz="1600" dirty="0">
                        <a:solidFill>
                          <a:srgbClr val="00B050"/>
                        </a:solidFill>
                        <a:effectLst>
                          <a:outerShdw blurRad="38100" dist="38100" dir="2700000" algn="tl">
                            <a:srgbClr val="000000">
                              <a:alpha val="43137"/>
                            </a:srgbClr>
                          </a:outerShdw>
                        </a:effectLst>
                      </a:endParaRPr>
                    </a:p>
                  </a:txBody>
                  <a:tcPr/>
                </a:tc>
              </a:tr>
              <a:tr h="370840">
                <a:tc>
                  <a:txBody>
                    <a:bodyPr/>
                    <a:lstStyle/>
                    <a:p>
                      <a:r>
                        <a:rPr lang="de-DE" sz="1600" dirty="0" smtClean="0"/>
                        <a:t>Austritte/Streichung</a:t>
                      </a:r>
                      <a:endParaRPr lang="de-DE" sz="1600" dirty="0"/>
                    </a:p>
                  </a:txBody>
                  <a:tcPr/>
                </a:tc>
                <a:tc>
                  <a:txBody>
                    <a:bodyPr/>
                    <a:lstStyle/>
                    <a:p>
                      <a:pPr algn="ctr"/>
                      <a:r>
                        <a:rPr lang="de-DE" sz="1600" dirty="0" smtClean="0"/>
                        <a:t>15.704</a:t>
                      </a:r>
                      <a:endParaRPr lang="de-DE" sz="1600" dirty="0"/>
                    </a:p>
                  </a:txBody>
                  <a:tcPr/>
                </a:tc>
                <a:tc>
                  <a:txBody>
                    <a:bodyPr/>
                    <a:lstStyle/>
                    <a:p>
                      <a:pPr algn="ctr"/>
                      <a:r>
                        <a:rPr lang="de-DE" sz="1600" dirty="0" smtClean="0"/>
                        <a:t>15.460</a:t>
                      </a:r>
                      <a:endParaRPr lang="de-DE" sz="1600" dirty="0"/>
                    </a:p>
                  </a:txBody>
                  <a:tcPr/>
                </a:tc>
                <a:tc>
                  <a:txBody>
                    <a:bodyPr/>
                    <a:lstStyle/>
                    <a:p>
                      <a:pPr algn="ctr"/>
                      <a:r>
                        <a:rPr lang="de-DE" sz="1600" dirty="0" smtClean="0"/>
                        <a:t>14.857</a:t>
                      </a:r>
                      <a:endParaRPr lang="de-DE" sz="1600" dirty="0"/>
                    </a:p>
                  </a:txBody>
                  <a:tcPr/>
                </a:tc>
                <a:tc>
                  <a:txBody>
                    <a:bodyPr/>
                    <a:lstStyle/>
                    <a:p>
                      <a:pPr algn="ctr"/>
                      <a:r>
                        <a:rPr lang="de-DE" sz="1600" dirty="0" smtClean="0">
                          <a:solidFill>
                            <a:srgbClr val="FF0000"/>
                          </a:solidFill>
                          <a:effectLst>
                            <a:outerShdw blurRad="38100" dist="38100" dir="2700000" algn="tl">
                              <a:srgbClr val="000000">
                                <a:alpha val="43137"/>
                              </a:srgbClr>
                            </a:outerShdw>
                          </a:effectLst>
                        </a:rPr>
                        <a:t>- 3,9 %</a:t>
                      </a:r>
                      <a:endParaRPr lang="de-DE" sz="1600" dirty="0">
                        <a:solidFill>
                          <a:srgbClr val="FF0000"/>
                        </a:solidFill>
                        <a:effectLst>
                          <a:outerShdw blurRad="38100" dist="38100" dir="2700000" algn="tl">
                            <a:srgbClr val="000000">
                              <a:alpha val="43137"/>
                            </a:srgbClr>
                          </a:outerShdw>
                        </a:effectLst>
                      </a:endParaRPr>
                    </a:p>
                  </a:txBody>
                  <a:tcPr/>
                </a:tc>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xmlns="" val="1291592985"/>
              </p:ext>
            </p:extLst>
          </p:nvPr>
        </p:nvGraphicFramePr>
        <p:xfrm>
          <a:off x="251425" y="1628760"/>
          <a:ext cx="8641150" cy="1854200"/>
        </p:xfrm>
        <a:graphic>
          <a:graphicData uri="http://schemas.openxmlformats.org/drawingml/2006/table">
            <a:tbl>
              <a:tblPr firstRow="1" bandRow="1">
                <a:tableStyleId>{073A0DAA-6AF3-43AB-8588-CEC1D06C72B9}</a:tableStyleId>
              </a:tblPr>
              <a:tblGrid>
                <a:gridCol w="2880383"/>
                <a:gridCol w="1440192"/>
                <a:gridCol w="1440192"/>
                <a:gridCol w="1440192"/>
                <a:gridCol w="1440191"/>
              </a:tblGrid>
              <a:tr h="370840">
                <a:tc>
                  <a:txBody>
                    <a:bodyPr/>
                    <a:lstStyle/>
                    <a:p>
                      <a:endParaRPr lang="de-DE" sz="1600" dirty="0"/>
                    </a:p>
                  </a:txBody>
                  <a:tcPr/>
                </a:tc>
                <a:tc>
                  <a:txBody>
                    <a:bodyPr/>
                    <a:lstStyle/>
                    <a:p>
                      <a:pPr algn="ctr"/>
                      <a:r>
                        <a:rPr lang="de-DE" sz="1600" dirty="0" smtClean="0"/>
                        <a:t>Dez.</a:t>
                      </a:r>
                      <a:r>
                        <a:rPr lang="de-DE" sz="1600" baseline="0" dirty="0" smtClean="0"/>
                        <a:t> 2010</a:t>
                      </a:r>
                      <a:endParaRPr lang="de-DE" sz="1600" dirty="0"/>
                    </a:p>
                  </a:txBody>
                  <a:tcPr/>
                </a:tc>
                <a:tc>
                  <a:txBody>
                    <a:bodyPr/>
                    <a:lstStyle/>
                    <a:p>
                      <a:pPr algn="ctr"/>
                      <a:r>
                        <a:rPr lang="de-DE" sz="1600" dirty="0" smtClean="0"/>
                        <a:t>Dez. 2011</a:t>
                      </a:r>
                      <a:endParaRPr lang="de-DE" sz="1600" dirty="0"/>
                    </a:p>
                  </a:txBody>
                  <a:tcPr/>
                </a:tc>
                <a:tc>
                  <a:txBody>
                    <a:bodyPr/>
                    <a:lstStyle/>
                    <a:p>
                      <a:pPr algn="ctr"/>
                      <a:r>
                        <a:rPr lang="de-DE" sz="1600" dirty="0" smtClean="0"/>
                        <a:t>Dez. 2012</a:t>
                      </a:r>
                      <a:endParaRPr lang="de-DE" sz="1600" dirty="0"/>
                    </a:p>
                  </a:txBody>
                  <a:tcPr/>
                </a:tc>
                <a:tc>
                  <a:txBody>
                    <a:bodyPr/>
                    <a:lstStyle/>
                    <a:p>
                      <a:pPr algn="ctr"/>
                      <a:r>
                        <a:rPr lang="de-DE" sz="1600" dirty="0" err="1" smtClean="0"/>
                        <a:t>Ggü</a:t>
                      </a:r>
                      <a:r>
                        <a:rPr lang="de-DE" sz="1600" dirty="0" smtClean="0"/>
                        <a:t>. VJ.</a:t>
                      </a:r>
                      <a:endParaRPr lang="de-DE" sz="1600" dirty="0"/>
                    </a:p>
                  </a:txBody>
                  <a:tcPr/>
                </a:tc>
              </a:tr>
              <a:tr h="370840">
                <a:tc>
                  <a:txBody>
                    <a:bodyPr/>
                    <a:lstStyle/>
                    <a:p>
                      <a:r>
                        <a:rPr lang="de-DE" sz="1600" dirty="0" smtClean="0"/>
                        <a:t>Gesamt-Mitglieder</a:t>
                      </a:r>
                      <a:endParaRPr lang="de-DE" sz="1600" dirty="0"/>
                    </a:p>
                  </a:txBody>
                  <a:tcPr/>
                </a:tc>
                <a:tc>
                  <a:txBody>
                    <a:bodyPr/>
                    <a:lstStyle/>
                    <a:p>
                      <a:pPr algn="ctr"/>
                      <a:r>
                        <a:rPr lang="de-DE" sz="1600" dirty="0" smtClean="0"/>
                        <a:t>354.389</a:t>
                      </a:r>
                      <a:endParaRPr lang="de-DE" sz="1600" dirty="0"/>
                    </a:p>
                  </a:txBody>
                  <a:tcPr/>
                </a:tc>
                <a:tc>
                  <a:txBody>
                    <a:bodyPr/>
                    <a:lstStyle/>
                    <a:p>
                      <a:pPr algn="ctr"/>
                      <a:r>
                        <a:rPr lang="de-DE" sz="1600" dirty="0" smtClean="0"/>
                        <a:t>357.950</a:t>
                      </a:r>
                      <a:endParaRPr lang="de-DE" sz="1600" dirty="0"/>
                    </a:p>
                  </a:txBody>
                  <a:tcPr/>
                </a:tc>
                <a:tc>
                  <a:txBody>
                    <a:bodyPr/>
                    <a:lstStyle/>
                    <a:p>
                      <a:pPr algn="ctr"/>
                      <a:r>
                        <a:rPr lang="de-DE" sz="1600" dirty="0" smtClean="0"/>
                        <a:t>366.852</a:t>
                      </a:r>
                      <a:endParaRPr lang="de-DE" sz="1600" dirty="0"/>
                    </a:p>
                  </a:txBody>
                  <a:tcPr/>
                </a:tc>
                <a:tc>
                  <a:txBody>
                    <a:bodyPr/>
                    <a:lstStyle/>
                    <a:p>
                      <a:pPr algn="ctr"/>
                      <a:r>
                        <a:rPr lang="de-DE" sz="1600" dirty="0" smtClean="0">
                          <a:solidFill>
                            <a:srgbClr val="00B050"/>
                          </a:solidFill>
                          <a:effectLst>
                            <a:outerShdw blurRad="38100" dist="38100" dir="2700000" algn="tl">
                              <a:srgbClr val="000000">
                                <a:alpha val="43137"/>
                              </a:srgbClr>
                            </a:outerShdw>
                          </a:effectLst>
                        </a:rPr>
                        <a:t>+ 2,5 %</a:t>
                      </a:r>
                      <a:endParaRPr lang="de-DE" sz="1600" dirty="0">
                        <a:solidFill>
                          <a:srgbClr val="00B050"/>
                        </a:solidFill>
                        <a:effectLst>
                          <a:outerShdw blurRad="38100" dist="38100" dir="2700000" algn="tl">
                            <a:srgbClr val="000000">
                              <a:alpha val="43137"/>
                            </a:srgbClr>
                          </a:outerShdw>
                        </a:effectLst>
                      </a:endParaRPr>
                    </a:p>
                  </a:txBody>
                  <a:tcPr/>
                </a:tc>
              </a:tr>
              <a:tr h="370840">
                <a:tc>
                  <a:txBody>
                    <a:bodyPr/>
                    <a:lstStyle/>
                    <a:p>
                      <a:r>
                        <a:rPr lang="de-DE" sz="1600" dirty="0" smtClean="0"/>
                        <a:t>Betriebs-Mitglieder </a:t>
                      </a:r>
                      <a:endParaRPr lang="de-DE" sz="1600" dirty="0"/>
                    </a:p>
                  </a:txBody>
                  <a:tcPr/>
                </a:tc>
                <a:tc>
                  <a:txBody>
                    <a:bodyPr/>
                    <a:lstStyle/>
                    <a:p>
                      <a:pPr algn="ctr"/>
                      <a:r>
                        <a:rPr lang="de-DE" sz="1600" dirty="0" smtClean="0"/>
                        <a:t>250.740</a:t>
                      </a:r>
                      <a:endParaRPr lang="de-DE" sz="1600" dirty="0"/>
                    </a:p>
                  </a:txBody>
                  <a:tcPr/>
                </a:tc>
                <a:tc>
                  <a:txBody>
                    <a:bodyPr/>
                    <a:lstStyle/>
                    <a:p>
                      <a:pPr algn="ctr"/>
                      <a:r>
                        <a:rPr lang="de-DE" sz="1600" dirty="0" smtClean="0"/>
                        <a:t>259.569</a:t>
                      </a:r>
                      <a:endParaRPr lang="de-DE" sz="1600" dirty="0"/>
                    </a:p>
                  </a:txBody>
                  <a:tcPr/>
                </a:tc>
                <a:tc>
                  <a:txBody>
                    <a:bodyPr/>
                    <a:lstStyle/>
                    <a:p>
                      <a:pPr algn="ctr"/>
                      <a:r>
                        <a:rPr lang="de-DE" sz="1600" dirty="0" smtClean="0"/>
                        <a:t>268.560</a:t>
                      </a:r>
                      <a:endParaRPr lang="de-DE" sz="1600" dirty="0"/>
                    </a:p>
                  </a:txBody>
                  <a:tcPr/>
                </a:tc>
                <a:tc>
                  <a:txBody>
                    <a:bodyPr/>
                    <a:lstStyle/>
                    <a:p>
                      <a:pPr algn="ctr"/>
                      <a:r>
                        <a:rPr lang="de-DE" sz="1600" dirty="0" smtClean="0">
                          <a:solidFill>
                            <a:srgbClr val="00B050"/>
                          </a:solidFill>
                          <a:effectLst>
                            <a:outerShdw blurRad="38100" dist="38100" dir="2700000" algn="tl">
                              <a:srgbClr val="000000">
                                <a:alpha val="43137"/>
                              </a:srgbClr>
                            </a:outerShdw>
                          </a:effectLst>
                        </a:rPr>
                        <a:t>+ 3,5 %</a:t>
                      </a:r>
                      <a:endParaRPr lang="de-DE" sz="1600" dirty="0">
                        <a:solidFill>
                          <a:srgbClr val="00B050"/>
                        </a:solidFill>
                        <a:effectLst>
                          <a:outerShdw blurRad="38100" dist="38100" dir="2700000" algn="tl">
                            <a:srgbClr val="000000">
                              <a:alpha val="43137"/>
                            </a:srgbClr>
                          </a:outerShdw>
                        </a:effectLst>
                      </a:endParaRPr>
                    </a:p>
                  </a:txBody>
                  <a:tcPr/>
                </a:tc>
              </a:tr>
              <a:tr h="370840">
                <a:tc>
                  <a:txBody>
                    <a:bodyPr/>
                    <a:lstStyle/>
                    <a:p>
                      <a:r>
                        <a:rPr lang="de-DE" sz="1600" dirty="0" smtClean="0"/>
                        <a:t>Jugend (bis 27 Jahre)</a:t>
                      </a:r>
                      <a:endParaRPr lang="de-DE" sz="1600" dirty="0"/>
                    </a:p>
                  </a:txBody>
                  <a:tcPr/>
                </a:tc>
                <a:tc>
                  <a:txBody>
                    <a:bodyPr/>
                    <a:lstStyle/>
                    <a:p>
                      <a:pPr algn="ctr"/>
                      <a:r>
                        <a:rPr lang="de-DE" sz="1600" dirty="0" smtClean="0"/>
                        <a:t>44.587</a:t>
                      </a:r>
                      <a:endParaRPr lang="de-DE" sz="1600" dirty="0"/>
                    </a:p>
                  </a:txBody>
                  <a:tcPr/>
                </a:tc>
                <a:tc>
                  <a:txBody>
                    <a:bodyPr/>
                    <a:lstStyle/>
                    <a:p>
                      <a:pPr algn="ctr"/>
                      <a:r>
                        <a:rPr lang="de-DE" sz="1600" dirty="0" smtClean="0"/>
                        <a:t>46.643</a:t>
                      </a:r>
                      <a:endParaRPr lang="de-DE" sz="1600" dirty="0"/>
                    </a:p>
                  </a:txBody>
                  <a:tcPr/>
                </a:tc>
                <a:tc>
                  <a:txBody>
                    <a:bodyPr/>
                    <a:lstStyle/>
                    <a:p>
                      <a:pPr algn="ctr"/>
                      <a:r>
                        <a:rPr lang="de-DE" sz="1600" dirty="0" smtClean="0"/>
                        <a:t>49.645</a:t>
                      </a:r>
                      <a:endParaRPr lang="de-DE" sz="1600" dirty="0"/>
                    </a:p>
                  </a:txBody>
                  <a:tcPr/>
                </a:tc>
                <a:tc>
                  <a:txBody>
                    <a:bodyPr/>
                    <a:lstStyle/>
                    <a:p>
                      <a:pPr algn="ctr"/>
                      <a:r>
                        <a:rPr lang="de-DE" sz="1600" dirty="0" smtClean="0">
                          <a:solidFill>
                            <a:srgbClr val="00B050"/>
                          </a:solidFill>
                          <a:effectLst>
                            <a:outerShdw blurRad="38100" dist="38100" dir="2700000" algn="tl">
                              <a:srgbClr val="000000">
                                <a:alpha val="43137"/>
                              </a:srgbClr>
                            </a:outerShdw>
                          </a:effectLst>
                        </a:rPr>
                        <a:t>+ 4,6 %</a:t>
                      </a:r>
                      <a:endParaRPr lang="de-DE" sz="1600" dirty="0">
                        <a:solidFill>
                          <a:srgbClr val="00B050"/>
                        </a:solidFill>
                        <a:effectLst>
                          <a:outerShdw blurRad="38100" dist="38100" dir="2700000" algn="tl">
                            <a:srgbClr val="000000">
                              <a:alpha val="43137"/>
                            </a:srgbClr>
                          </a:outerShdw>
                        </a:effectLst>
                      </a:endParaRPr>
                    </a:p>
                  </a:txBody>
                  <a:tcPr/>
                </a:tc>
              </a:tr>
              <a:tr h="370840">
                <a:tc>
                  <a:txBody>
                    <a:bodyPr/>
                    <a:lstStyle/>
                    <a:p>
                      <a:r>
                        <a:rPr lang="de-DE" sz="1600" dirty="0" smtClean="0"/>
                        <a:t>Auszubildende</a:t>
                      </a:r>
                      <a:endParaRPr lang="de-DE" sz="1600" dirty="0"/>
                    </a:p>
                  </a:txBody>
                  <a:tcPr/>
                </a:tc>
                <a:tc>
                  <a:txBody>
                    <a:bodyPr/>
                    <a:lstStyle/>
                    <a:p>
                      <a:pPr algn="ctr"/>
                      <a:r>
                        <a:rPr lang="de-DE" sz="1600" dirty="0" smtClean="0"/>
                        <a:t>15.188</a:t>
                      </a:r>
                      <a:endParaRPr lang="de-DE" sz="1600" dirty="0"/>
                    </a:p>
                  </a:txBody>
                  <a:tcPr/>
                </a:tc>
                <a:tc>
                  <a:txBody>
                    <a:bodyPr/>
                    <a:lstStyle/>
                    <a:p>
                      <a:pPr algn="ctr"/>
                      <a:r>
                        <a:rPr lang="de-DE" sz="1600" dirty="0" smtClean="0"/>
                        <a:t>14.781</a:t>
                      </a:r>
                      <a:endParaRPr lang="de-DE" sz="1600" dirty="0"/>
                    </a:p>
                  </a:txBody>
                  <a:tcPr/>
                </a:tc>
                <a:tc>
                  <a:txBody>
                    <a:bodyPr/>
                    <a:lstStyle/>
                    <a:p>
                      <a:pPr algn="ctr"/>
                      <a:r>
                        <a:rPr lang="de-DE" sz="1600" dirty="0" smtClean="0"/>
                        <a:t>15.853</a:t>
                      </a:r>
                      <a:endParaRPr lang="de-DE" sz="1600" dirty="0"/>
                    </a:p>
                  </a:txBody>
                  <a:tcPr/>
                </a:tc>
                <a:tc>
                  <a:txBody>
                    <a:bodyPr/>
                    <a:lstStyle/>
                    <a:p>
                      <a:pPr algn="ctr"/>
                      <a:r>
                        <a:rPr lang="de-DE" sz="1600" dirty="0" smtClean="0">
                          <a:solidFill>
                            <a:srgbClr val="00B050"/>
                          </a:solidFill>
                          <a:effectLst>
                            <a:outerShdw blurRad="38100" dist="38100" dir="2700000" algn="tl">
                              <a:srgbClr val="000000">
                                <a:alpha val="43137"/>
                              </a:srgbClr>
                            </a:outerShdw>
                          </a:effectLst>
                        </a:rPr>
                        <a:t>+ 7,3 %</a:t>
                      </a:r>
                      <a:endParaRPr lang="de-DE" sz="1600" dirty="0">
                        <a:solidFill>
                          <a:srgbClr val="00B050"/>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xmlns="" val="1030690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3"/>
          <p:cNvSpPr>
            <a:spLocks noGrp="1"/>
          </p:cNvSpPr>
          <p:nvPr>
            <p:ph type="sldNum" sz="quarter" idx="10"/>
          </p:nvPr>
        </p:nvSpPr>
        <p:spPr>
          <a:xfrm>
            <a:off x="8828980" y="6589713"/>
            <a:ext cx="635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6C597544-9FAC-4FDE-A521-005B331F9AEC}" type="slidenum">
              <a:rPr lang="de-DE" sz="900" smtClean="0">
                <a:solidFill>
                  <a:srgbClr val="FFFFFF"/>
                </a:solidFill>
              </a:rPr>
              <a:pPr/>
              <a:t>6</a:t>
            </a:fld>
            <a:endParaRPr lang="de-DE" sz="900" smtClean="0">
              <a:solidFill>
                <a:srgbClr val="000000"/>
              </a:solidFill>
            </a:endParaRPr>
          </a:p>
        </p:txBody>
      </p:sp>
      <p:sp>
        <p:nvSpPr>
          <p:cNvPr id="6148" name="Rectangle 2"/>
          <p:cNvSpPr>
            <a:spLocks noGrp="1" noChangeArrowheads="1"/>
          </p:cNvSpPr>
          <p:nvPr>
            <p:ph type="title"/>
          </p:nvPr>
        </p:nvSpPr>
        <p:spPr>
          <a:xfrm>
            <a:off x="323850" y="260350"/>
            <a:ext cx="6335713" cy="838200"/>
          </a:xfrm>
        </p:spPr>
        <p:txBody>
          <a:bodyPr/>
          <a:lstStyle/>
          <a:p>
            <a:pPr eaLnBrk="1" hangingPunct="1">
              <a:lnSpc>
                <a:spcPts val="3300"/>
              </a:lnSpc>
            </a:pPr>
            <a:r>
              <a:rPr lang="en-GB" sz="2600" dirty="0" err="1" smtClean="0">
                <a:solidFill>
                  <a:schemeClr val="bg1"/>
                </a:solidFill>
              </a:rPr>
              <a:t>Entwicklung</a:t>
            </a:r>
            <a:r>
              <a:rPr lang="en-GB" sz="2600" dirty="0" smtClean="0">
                <a:solidFill>
                  <a:schemeClr val="bg1"/>
                </a:solidFill>
              </a:rPr>
              <a:t> und </a:t>
            </a:r>
            <a:r>
              <a:rPr lang="en-GB" sz="2600" dirty="0" err="1" smtClean="0">
                <a:solidFill>
                  <a:schemeClr val="bg1"/>
                </a:solidFill>
              </a:rPr>
              <a:t>Prognosen</a:t>
            </a:r>
            <a:r>
              <a:rPr lang="en-GB" sz="2600" dirty="0" smtClean="0">
                <a:solidFill>
                  <a:schemeClr val="bg1"/>
                </a:solidFill>
              </a:rPr>
              <a:t/>
            </a:r>
            <a:br>
              <a:rPr lang="en-GB" sz="2600" dirty="0" smtClean="0">
                <a:solidFill>
                  <a:schemeClr val="bg1"/>
                </a:solidFill>
              </a:rPr>
            </a:br>
            <a:r>
              <a:rPr lang="en-GB" sz="2600" dirty="0" err="1" smtClean="0">
                <a:solidFill>
                  <a:schemeClr val="bg1"/>
                </a:solidFill>
              </a:rPr>
              <a:t>Weltwirtschaft</a:t>
            </a:r>
            <a:endParaRPr lang="en-GB" sz="2600" dirty="0" smtClean="0">
              <a:solidFill>
                <a:schemeClr val="bg1"/>
              </a:solidFill>
            </a:endParaRPr>
          </a:p>
        </p:txBody>
      </p:sp>
      <p:sp>
        <p:nvSpPr>
          <p:cNvPr id="2" name="Fußzeilenplatzhalter 1"/>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3" name="Textfeld 2"/>
          <p:cNvSpPr txBox="1"/>
          <p:nvPr/>
        </p:nvSpPr>
        <p:spPr>
          <a:xfrm>
            <a:off x="6981056" y="1556792"/>
            <a:ext cx="2160240" cy="4247317"/>
          </a:xfrm>
          <a:prstGeom prst="rect">
            <a:avLst/>
          </a:prstGeom>
          <a:noFill/>
        </p:spPr>
        <p:txBody>
          <a:bodyPr wrap="square" rtlCol="0">
            <a:spAutoFit/>
          </a:bodyPr>
          <a:lstStyle/>
          <a:p>
            <a:pPr>
              <a:lnSpc>
                <a:spcPct val="150000"/>
              </a:lnSpc>
              <a:buFont typeface="Times" charset="0"/>
              <a:buNone/>
            </a:pPr>
            <a:r>
              <a:rPr lang="de-DE" sz="1200" b="1" dirty="0" smtClean="0">
                <a:solidFill>
                  <a:srgbClr val="000000"/>
                </a:solidFill>
              </a:rPr>
              <a:t>Wachstumstreiber</a:t>
            </a:r>
            <a:r>
              <a:rPr lang="de-DE" sz="1200" dirty="0" smtClean="0">
                <a:solidFill>
                  <a:srgbClr val="000000"/>
                </a:solidFill>
              </a:rPr>
              <a:t> der Weltwirtschaft bleiben die </a:t>
            </a:r>
            <a:r>
              <a:rPr lang="de-DE" sz="1200" b="1" dirty="0" smtClean="0">
                <a:solidFill>
                  <a:srgbClr val="000000"/>
                </a:solidFill>
              </a:rPr>
              <a:t>Schwellenländer</a:t>
            </a:r>
            <a:r>
              <a:rPr lang="de-DE" sz="1200" dirty="0" smtClean="0">
                <a:solidFill>
                  <a:srgbClr val="000000"/>
                </a:solidFill>
              </a:rPr>
              <a:t>. </a:t>
            </a:r>
          </a:p>
          <a:p>
            <a:pPr>
              <a:lnSpc>
                <a:spcPct val="150000"/>
              </a:lnSpc>
              <a:buFont typeface="Times" charset="0"/>
              <a:buNone/>
            </a:pPr>
            <a:endParaRPr lang="de-DE" sz="1200" dirty="0">
              <a:solidFill>
                <a:srgbClr val="000000"/>
              </a:solidFill>
            </a:endParaRPr>
          </a:p>
          <a:p>
            <a:pPr>
              <a:lnSpc>
                <a:spcPct val="150000"/>
              </a:lnSpc>
              <a:buFont typeface="Times" charset="0"/>
              <a:buNone/>
            </a:pPr>
            <a:r>
              <a:rPr lang="de-DE" sz="1200" dirty="0" smtClean="0">
                <a:solidFill>
                  <a:srgbClr val="000000"/>
                </a:solidFill>
              </a:rPr>
              <a:t>Die </a:t>
            </a:r>
            <a:r>
              <a:rPr lang="de-DE" sz="1200" b="1" dirty="0" smtClean="0">
                <a:solidFill>
                  <a:srgbClr val="000000"/>
                </a:solidFill>
              </a:rPr>
              <a:t>USA</a:t>
            </a:r>
            <a:r>
              <a:rPr lang="de-DE" sz="1200" dirty="0" smtClean="0">
                <a:solidFill>
                  <a:srgbClr val="000000"/>
                </a:solidFill>
              </a:rPr>
              <a:t> haben die Fiskalklippe vorläufig übersprungen, die Rezessionsgefahr ist zunächst gebannt.</a:t>
            </a:r>
          </a:p>
          <a:p>
            <a:pPr>
              <a:lnSpc>
                <a:spcPct val="150000"/>
              </a:lnSpc>
              <a:buFont typeface="Times" charset="0"/>
              <a:buNone/>
            </a:pPr>
            <a:endParaRPr lang="de-DE" sz="1200" dirty="0">
              <a:solidFill>
                <a:srgbClr val="000000"/>
              </a:solidFill>
            </a:endParaRPr>
          </a:p>
          <a:p>
            <a:pPr>
              <a:lnSpc>
                <a:spcPct val="150000"/>
              </a:lnSpc>
              <a:buFont typeface="Times" charset="0"/>
              <a:buNone/>
            </a:pPr>
            <a:r>
              <a:rPr lang="de-DE" sz="1200" b="1" dirty="0" smtClean="0">
                <a:solidFill>
                  <a:srgbClr val="000000"/>
                </a:solidFill>
              </a:rPr>
              <a:t>Europa </a:t>
            </a:r>
            <a:r>
              <a:rPr lang="de-DE" sz="1200" dirty="0" smtClean="0">
                <a:solidFill>
                  <a:srgbClr val="000000"/>
                </a:solidFill>
              </a:rPr>
              <a:t>ist weltweit das </a:t>
            </a:r>
            <a:r>
              <a:rPr lang="de-DE" sz="1200" u="sng" dirty="0" smtClean="0">
                <a:solidFill>
                  <a:srgbClr val="000000"/>
                </a:solidFill>
              </a:rPr>
              <a:t>Schlusslicht</a:t>
            </a:r>
            <a:r>
              <a:rPr lang="de-DE" sz="1200" dirty="0" smtClean="0">
                <a:solidFill>
                  <a:srgbClr val="000000"/>
                </a:solidFill>
              </a:rPr>
              <a:t> und im Griff der Eurokrise. Selbst in </a:t>
            </a:r>
            <a:r>
              <a:rPr lang="de-DE" sz="1200" b="1" dirty="0" smtClean="0">
                <a:solidFill>
                  <a:srgbClr val="000000"/>
                </a:solidFill>
              </a:rPr>
              <a:t>2013</a:t>
            </a:r>
            <a:r>
              <a:rPr lang="de-DE" sz="1200" dirty="0" smtClean="0">
                <a:solidFill>
                  <a:srgbClr val="000000"/>
                </a:solidFill>
              </a:rPr>
              <a:t> wird mit einer weiteren </a:t>
            </a:r>
            <a:r>
              <a:rPr lang="de-DE" sz="1200" u="sng" dirty="0" smtClean="0">
                <a:solidFill>
                  <a:srgbClr val="000000"/>
                </a:solidFill>
              </a:rPr>
              <a:t>Schrumpfung</a:t>
            </a:r>
            <a:r>
              <a:rPr lang="de-DE" sz="1200" dirty="0" smtClean="0">
                <a:solidFill>
                  <a:srgbClr val="000000"/>
                </a:solidFill>
              </a:rPr>
              <a:t> gerechnet.</a:t>
            </a:r>
            <a:endParaRPr lang="de-DE" sz="1200" dirty="0">
              <a:solidFill>
                <a:srgbClr val="000000"/>
              </a:solidFill>
            </a:endParaRPr>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556792"/>
            <a:ext cx="6727138"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5113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3"/>
          <p:cNvSpPr>
            <a:spLocks noGrp="1"/>
          </p:cNvSpPr>
          <p:nvPr>
            <p:ph type="sldNum" sz="quarter" idx="10"/>
          </p:nvPr>
        </p:nvSpPr>
        <p:spPr>
          <a:xfrm>
            <a:off x="8892480" y="6597352"/>
            <a:ext cx="635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DCE42CE3-3DFF-45CC-933F-8B8B97B204E2}" type="slidenum">
              <a:rPr lang="de-DE" sz="900" smtClean="0">
                <a:solidFill>
                  <a:srgbClr val="FFFFFF"/>
                </a:solidFill>
              </a:rPr>
              <a:pPr/>
              <a:t>7</a:t>
            </a:fld>
            <a:endParaRPr lang="de-DE" sz="900" smtClean="0">
              <a:solidFill>
                <a:srgbClr val="000000"/>
              </a:solidFill>
            </a:endParaRPr>
          </a:p>
        </p:txBody>
      </p:sp>
      <p:sp>
        <p:nvSpPr>
          <p:cNvPr id="7172" name="Rectangle 2"/>
          <p:cNvSpPr>
            <a:spLocks noGrp="1" noChangeArrowheads="1"/>
          </p:cNvSpPr>
          <p:nvPr>
            <p:ph type="title"/>
          </p:nvPr>
        </p:nvSpPr>
        <p:spPr>
          <a:xfrm>
            <a:off x="251520" y="404664"/>
            <a:ext cx="6515100" cy="410369"/>
          </a:xfrm>
        </p:spPr>
        <p:txBody>
          <a:bodyPr/>
          <a:lstStyle/>
          <a:p>
            <a:pPr eaLnBrk="1" hangingPunct="1">
              <a:lnSpc>
                <a:spcPts val="3200"/>
              </a:lnSpc>
            </a:pPr>
            <a:r>
              <a:rPr lang="en-GB" sz="2600" dirty="0" smtClean="0">
                <a:solidFill>
                  <a:schemeClr val="bg1"/>
                </a:solidFill>
              </a:rPr>
              <a:t>BIP-</a:t>
            </a:r>
            <a:r>
              <a:rPr lang="en-GB" sz="2600" dirty="0" err="1" smtClean="0">
                <a:solidFill>
                  <a:schemeClr val="bg1"/>
                </a:solidFill>
              </a:rPr>
              <a:t>Entwicklung</a:t>
            </a:r>
            <a:r>
              <a:rPr lang="en-GB" sz="2600" dirty="0" smtClean="0">
                <a:solidFill>
                  <a:schemeClr val="bg1"/>
                </a:solidFill>
              </a:rPr>
              <a:t> in Deutschland</a:t>
            </a:r>
          </a:p>
        </p:txBody>
      </p:sp>
      <p:sp>
        <p:nvSpPr>
          <p:cNvPr id="2" name="Fußzeilenplatzhalter 1"/>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3" name="Textfeld 2"/>
          <p:cNvSpPr txBox="1"/>
          <p:nvPr/>
        </p:nvSpPr>
        <p:spPr>
          <a:xfrm>
            <a:off x="6876256" y="1340768"/>
            <a:ext cx="2160240" cy="4801314"/>
          </a:xfrm>
          <a:prstGeom prst="rect">
            <a:avLst/>
          </a:prstGeom>
          <a:noFill/>
        </p:spPr>
        <p:txBody>
          <a:bodyPr wrap="square" rtlCol="0">
            <a:spAutoFit/>
          </a:bodyPr>
          <a:lstStyle/>
          <a:p>
            <a:pPr>
              <a:lnSpc>
                <a:spcPct val="150000"/>
              </a:lnSpc>
              <a:buFont typeface="Times" charset="0"/>
              <a:buNone/>
            </a:pPr>
            <a:r>
              <a:rPr lang="de-DE" sz="1200" dirty="0">
                <a:solidFill>
                  <a:srgbClr val="000000"/>
                </a:solidFill>
              </a:rPr>
              <a:t>Die deutsche Wirtschaft ist im </a:t>
            </a:r>
            <a:r>
              <a:rPr lang="de-DE" sz="1200" b="1" dirty="0">
                <a:solidFill>
                  <a:srgbClr val="000000"/>
                </a:solidFill>
              </a:rPr>
              <a:t>Jahresdurchschnitt 2012 </a:t>
            </a:r>
            <a:r>
              <a:rPr lang="de-DE" sz="1200" u="sng" dirty="0" smtClean="0">
                <a:solidFill>
                  <a:srgbClr val="000000"/>
                </a:solidFill>
              </a:rPr>
              <a:t>gewachsen</a:t>
            </a:r>
            <a:r>
              <a:rPr lang="de-DE" sz="1200" dirty="0" smtClean="0">
                <a:solidFill>
                  <a:srgbClr val="000000"/>
                </a:solidFill>
              </a:rPr>
              <a:t>: Um </a:t>
            </a:r>
            <a:r>
              <a:rPr lang="de-DE" sz="1200" b="1" dirty="0" smtClean="0">
                <a:solidFill>
                  <a:srgbClr val="000000"/>
                </a:solidFill>
              </a:rPr>
              <a:t>0,7 </a:t>
            </a:r>
            <a:r>
              <a:rPr lang="de-DE" sz="1200" b="1" dirty="0">
                <a:solidFill>
                  <a:srgbClr val="000000"/>
                </a:solidFill>
              </a:rPr>
              <a:t>%</a:t>
            </a:r>
            <a:r>
              <a:rPr lang="de-DE" sz="1200" dirty="0">
                <a:solidFill>
                  <a:srgbClr val="000000"/>
                </a:solidFill>
              </a:rPr>
              <a:t> war das preisbereinigte Bruttoinlandsprodukt (</a:t>
            </a:r>
            <a:r>
              <a:rPr lang="de-DE" sz="1200" b="1" dirty="0">
                <a:solidFill>
                  <a:srgbClr val="000000"/>
                </a:solidFill>
              </a:rPr>
              <a:t>BIP</a:t>
            </a:r>
            <a:r>
              <a:rPr lang="de-DE" sz="1200" dirty="0">
                <a:solidFill>
                  <a:srgbClr val="000000"/>
                </a:solidFill>
              </a:rPr>
              <a:t>) </a:t>
            </a:r>
            <a:r>
              <a:rPr lang="de-DE" sz="1200" b="1" dirty="0">
                <a:solidFill>
                  <a:srgbClr val="000000"/>
                </a:solidFill>
              </a:rPr>
              <a:t>höher als im </a:t>
            </a:r>
            <a:r>
              <a:rPr lang="de-DE" sz="1200" b="1" dirty="0" smtClean="0">
                <a:solidFill>
                  <a:srgbClr val="000000"/>
                </a:solidFill>
              </a:rPr>
              <a:t>Vorjahr</a:t>
            </a:r>
            <a:r>
              <a:rPr lang="de-DE" sz="1200" dirty="0" smtClean="0">
                <a:solidFill>
                  <a:srgbClr val="000000"/>
                </a:solidFill>
              </a:rPr>
              <a:t>.</a:t>
            </a:r>
          </a:p>
          <a:p>
            <a:pPr>
              <a:lnSpc>
                <a:spcPct val="150000"/>
              </a:lnSpc>
              <a:buFont typeface="Times" charset="0"/>
              <a:buNone/>
            </a:pPr>
            <a:endParaRPr lang="de-DE" sz="1200" dirty="0" smtClean="0">
              <a:solidFill>
                <a:srgbClr val="000000"/>
              </a:solidFill>
            </a:endParaRPr>
          </a:p>
          <a:p>
            <a:pPr>
              <a:lnSpc>
                <a:spcPct val="150000"/>
              </a:lnSpc>
              <a:buFont typeface="Times" charset="0"/>
              <a:buNone/>
            </a:pPr>
            <a:r>
              <a:rPr lang="de-DE" sz="1200" dirty="0" smtClean="0">
                <a:solidFill>
                  <a:srgbClr val="000000"/>
                </a:solidFill>
              </a:rPr>
              <a:t>Für </a:t>
            </a:r>
            <a:r>
              <a:rPr lang="de-DE" sz="1200" b="1" dirty="0" smtClean="0">
                <a:solidFill>
                  <a:srgbClr val="000000"/>
                </a:solidFill>
              </a:rPr>
              <a:t>2013</a:t>
            </a:r>
            <a:r>
              <a:rPr lang="de-DE" sz="1200" dirty="0" smtClean="0">
                <a:solidFill>
                  <a:srgbClr val="000000"/>
                </a:solidFill>
              </a:rPr>
              <a:t> wird ein </a:t>
            </a:r>
            <a:r>
              <a:rPr lang="de-DE" sz="1200" u="sng" dirty="0" smtClean="0">
                <a:solidFill>
                  <a:srgbClr val="000000"/>
                </a:solidFill>
              </a:rPr>
              <a:t>Anstieg des BIP von 1,0 %</a:t>
            </a:r>
            <a:r>
              <a:rPr lang="de-DE" sz="1200" dirty="0" smtClean="0">
                <a:solidFill>
                  <a:srgbClr val="000000"/>
                </a:solidFill>
              </a:rPr>
              <a:t> erwartet. </a:t>
            </a:r>
            <a:r>
              <a:rPr lang="de-DE" sz="1200" b="1" dirty="0" smtClean="0">
                <a:solidFill>
                  <a:srgbClr val="000000"/>
                </a:solidFill>
              </a:rPr>
              <a:t>Der Sachverständigenrat erwartet für 2013 sogar nur</a:t>
            </a:r>
          </a:p>
          <a:p>
            <a:pPr>
              <a:lnSpc>
                <a:spcPct val="150000"/>
              </a:lnSpc>
              <a:buFont typeface="Times" charset="0"/>
              <a:buNone/>
            </a:pPr>
            <a:r>
              <a:rPr lang="de-DE" sz="1200" b="1" dirty="0" smtClean="0">
                <a:solidFill>
                  <a:srgbClr val="000000"/>
                </a:solidFill>
              </a:rPr>
              <a:t>einen Zuwachs von 0,8 Prozent</a:t>
            </a:r>
            <a:r>
              <a:rPr lang="de-DE" sz="1200" dirty="0" smtClean="0">
                <a:solidFill>
                  <a:srgbClr val="000000"/>
                </a:solidFill>
              </a:rPr>
              <a:t>.</a:t>
            </a:r>
          </a:p>
          <a:p>
            <a:pPr>
              <a:lnSpc>
                <a:spcPct val="150000"/>
              </a:lnSpc>
              <a:buFont typeface="Times" charset="0"/>
              <a:buNone/>
            </a:pPr>
            <a:r>
              <a:rPr lang="de-DE" sz="1200" dirty="0" smtClean="0">
                <a:solidFill>
                  <a:srgbClr val="000000"/>
                </a:solidFill>
              </a:rPr>
              <a:t>Die meisten Institute erwarten </a:t>
            </a:r>
            <a:r>
              <a:rPr lang="de-DE" sz="1200" u="sng" dirty="0" smtClean="0">
                <a:solidFill>
                  <a:srgbClr val="000000"/>
                </a:solidFill>
              </a:rPr>
              <a:t>keine Rezession</a:t>
            </a:r>
            <a:r>
              <a:rPr lang="de-DE" sz="1200" dirty="0" smtClean="0">
                <a:solidFill>
                  <a:srgbClr val="000000"/>
                </a:solidFill>
              </a:rPr>
              <a:t>, aber eine schwache wirtschaftliche Entwicklung.</a:t>
            </a:r>
            <a:endParaRPr lang="de-DE" sz="1200" dirty="0">
              <a:solidFill>
                <a:srgbClr val="000000"/>
              </a:solidFill>
            </a:endParaRPr>
          </a:p>
        </p:txBody>
      </p:sp>
      <p:sp>
        <p:nvSpPr>
          <p:cNvPr id="4" name="Textfeld 3"/>
          <p:cNvSpPr txBox="1"/>
          <p:nvPr/>
        </p:nvSpPr>
        <p:spPr>
          <a:xfrm>
            <a:off x="227162" y="6003582"/>
            <a:ext cx="6840760" cy="276999"/>
          </a:xfrm>
          <a:prstGeom prst="rect">
            <a:avLst/>
          </a:prstGeom>
          <a:noFill/>
        </p:spPr>
        <p:txBody>
          <a:bodyPr wrap="square" rtlCol="0">
            <a:spAutoFit/>
          </a:bodyPr>
          <a:lstStyle/>
          <a:p>
            <a:pPr>
              <a:buFont typeface="Times" charset="0"/>
              <a:buNone/>
            </a:pPr>
            <a:r>
              <a:rPr lang="de-DE" sz="1200" u="sng" dirty="0" smtClean="0">
                <a:solidFill>
                  <a:srgbClr val="000000"/>
                </a:solidFill>
              </a:rPr>
              <a:t>Im Vergleich</a:t>
            </a:r>
            <a:r>
              <a:rPr lang="de-DE" sz="1200" dirty="0" smtClean="0">
                <a:solidFill>
                  <a:srgbClr val="000000"/>
                </a:solidFill>
              </a:rPr>
              <a:t>: Prognose für den </a:t>
            </a:r>
            <a:r>
              <a:rPr lang="de-DE" sz="1200" b="1" dirty="0" smtClean="0">
                <a:solidFill>
                  <a:srgbClr val="000000"/>
                </a:solidFill>
              </a:rPr>
              <a:t>Euroraum</a:t>
            </a:r>
            <a:r>
              <a:rPr lang="de-DE" sz="1200" dirty="0" smtClean="0">
                <a:solidFill>
                  <a:srgbClr val="000000"/>
                </a:solidFill>
              </a:rPr>
              <a:t> </a:t>
            </a:r>
            <a:r>
              <a:rPr lang="de-DE" sz="1200" b="1" dirty="0" smtClean="0">
                <a:solidFill>
                  <a:srgbClr val="000000"/>
                </a:solidFill>
              </a:rPr>
              <a:t>2013</a:t>
            </a:r>
            <a:r>
              <a:rPr lang="de-DE" sz="1200" dirty="0" smtClean="0">
                <a:solidFill>
                  <a:srgbClr val="000000"/>
                </a:solidFill>
              </a:rPr>
              <a:t>: +0,1 %</a:t>
            </a:r>
            <a:endParaRPr lang="de-DE" sz="1200" dirty="0">
              <a:solidFill>
                <a:srgbClr val="00000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061" y="1466478"/>
            <a:ext cx="6631250"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7694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3"/>
          <p:cNvSpPr>
            <a:spLocks noGrp="1"/>
          </p:cNvSpPr>
          <p:nvPr>
            <p:ph type="sldNum" sz="quarter" idx="10"/>
          </p:nvPr>
        </p:nvSpPr>
        <p:spPr>
          <a:xfrm>
            <a:off x="8756972" y="6589713"/>
            <a:ext cx="635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C255AA18-501E-4F22-8721-C103B5EBFCC3}" type="slidenum">
              <a:rPr lang="de-DE" sz="900" smtClean="0">
                <a:solidFill>
                  <a:srgbClr val="FFFFFF"/>
                </a:solidFill>
              </a:rPr>
              <a:pPr/>
              <a:t>8</a:t>
            </a:fld>
            <a:endParaRPr lang="de-DE" sz="900" smtClean="0">
              <a:solidFill>
                <a:srgbClr val="000000"/>
              </a:solidFill>
            </a:endParaRPr>
          </a:p>
        </p:txBody>
      </p:sp>
      <p:sp>
        <p:nvSpPr>
          <p:cNvPr id="10244" name="Rectangle 2"/>
          <p:cNvSpPr>
            <a:spLocks noGrp="1" noChangeArrowheads="1"/>
          </p:cNvSpPr>
          <p:nvPr>
            <p:ph type="title"/>
          </p:nvPr>
        </p:nvSpPr>
        <p:spPr/>
        <p:txBody>
          <a:bodyPr/>
          <a:lstStyle/>
          <a:p>
            <a:pPr eaLnBrk="1" hangingPunct="1"/>
            <a:r>
              <a:rPr lang="de-DE" dirty="0" smtClean="0">
                <a:solidFill>
                  <a:schemeClr val="bg1"/>
                </a:solidFill>
              </a:rPr>
              <a:t>Gesamtwirtschaft: Gewinne und Löhne</a:t>
            </a:r>
          </a:p>
        </p:txBody>
      </p:sp>
      <p:sp>
        <p:nvSpPr>
          <p:cNvPr id="3" name="Fußzeilenplatzhalter 2"/>
          <p:cNvSpPr>
            <a:spLocks noGrp="1"/>
          </p:cNvSpPr>
          <p:nvPr>
            <p:ph type="ftr" sz="quarter" idx="11"/>
          </p:nvPr>
        </p:nvSpPr>
        <p:spPr/>
        <p:txBody>
          <a:bodyPr/>
          <a:lstStyle/>
          <a:p>
            <a:pPr>
              <a:defRPr/>
            </a:pPr>
            <a:r>
              <a:rPr lang="de-DE" smtClean="0">
                <a:solidFill>
                  <a:srgbClr val="FFFFFF"/>
                </a:solidFill>
              </a:rPr>
              <a:t>IG Metall, Aktuelle Daten aus Gesamtwirtschaft und M+E-Industrie 				FB Grundsatzfragen</a:t>
            </a:r>
            <a:endParaRPr lang="de-DE" dirty="0">
              <a:solidFill>
                <a:srgbClr val="FFFFFF"/>
              </a:solidFill>
            </a:endParaRPr>
          </a:p>
        </p:txBody>
      </p:sp>
      <p:sp>
        <p:nvSpPr>
          <p:cNvPr id="4" name="Textfeld 3"/>
          <p:cNvSpPr txBox="1"/>
          <p:nvPr/>
        </p:nvSpPr>
        <p:spPr>
          <a:xfrm>
            <a:off x="7272239" y="1484784"/>
            <a:ext cx="1871761" cy="4801314"/>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Bis Anfang 2011 </a:t>
            </a:r>
            <a:r>
              <a:rPr lang="de-DE" sz="1200" u="sng" dirty="0" smtClean="0">
                <a:solidFill>
                  <a:srgbClr val="000000"/>
                </a:solidFill>
              </a:rPr>
              <a:t>stiegen</a:t>
            </a:r>
            <a:r>
              <a:rPr lang="de-DE" sz="1200" dirty="0" smtClean="0">
                <a:solidFill>
                  <a:srgbClr val="000000"/>
                </a:solidFill>
              </a:rPr>
              <a:t> </a:t>
            </a:r>
            <a:r>
              <a:rPr lang="de-DE" sz="1200" dirty="0">
                <a:solidFill>
                  <a:srgbClr val="000000"/>
                </a:solidFill>
              </a:rPr>
              <a:t>die </a:t>
            </a:r>
            <a:r>
              <a:rPr lang="de-DE" sz="1200" dirty="0" smtClean="0">
                <a:solidFill>
                  <a:srgbClr val="000000"/>
                </a:solidFill>
              </a:rPr>
              <a:t>Gewinne deutlich stärker als die Löhne. </a:t>
            </a:r>
          </a:p>
          <a:p>
            <a:pPr>
              <a:lnSpc>
                <a:spcPct val="150000"/>
              </a:lnSpc>
              <a:buFont typeface="Times" charset="0"/>
              <a:buNone/>
            </a:pPr>
            <a:endParaRPr lang="de-DE" sz="1200" dirty="0">
              <a:solidFill>
                <a:srgbClr val="000000"/>
              </a:solidFill>
            </a:endParaRPr>
          </a:p>
          <a:p>
            <a:pPr>
              <a:lnSpc>
                <a:spcPct val="150000"/>
              </a:lnSpc>
              <a:buFont typeface="Times" charset="0"/>
              <a:buNone/>
            </a:pPr>
            <a:r>
              <a:rPr lang="de-DE" sz="1200" dirty="0" smtClean="0">
                <a:solidFill>
                  <a:srgbClr val="000000"/>
                </a:solidFill>
              </a:rPr>
              <a:t> Seitdem hat vor allem die Eurokrise für eine schwache Entwicklung der Vermögens-einkommen gesorgt.</a:t>
            </a:r>
          </a:p>
          <a:p>
            <a:pPr>
              <a:lnSpc>
                <a:spcPct val="150000"/>
              </a:lnSpc>
              <a:buFont typeface="Times" charset="0"/>
              <a:buNone/>
            </a:pPr>
            <a:endParaRPr lang="de-DE" sz="1200" dirty="0">
              <a:solidFill>
                <a:srgbClr val="000000"/>
              </a:solidFill>
            </a:endParaRPr>
          </a:p>
          <a:p>
            <a:pPr>
              <a:lnSpc>
                <a:spcPct val="150000"/>
              </a:lnSpc>
              <a:buFont typeface="Times" charset="0"/>
              <a:buNone/>
            </a:pPr>
            <a:r>
              <a:rPr lang="de-DE" sz="1200" dirty="0">
                <a:solidFill>
                  <a:srgbClr val="000000"/>
                </a:solidFill>
              </a:rPr>
              <a:t>G</a:t>
            </a:r>
            <a:r>
              <a:rPr lang="de-DE" sz="1200" dirty="0" smtClean="0">
                <a:solidFill>
                  <a:srgbClr val="000000"/>
                </a:solidFill>
              </a:rPr>
              <a:t>ute </a:t>
            </a:r>
            <a:r>
              <a:rPr lang="de-DE" sz="1200" b="1" dirty="0" smtClean="0">
                <a:solidFill>
                  <a:srgbClr val="000000"/>
                </a:solidFill>
              </a:rPr>
              <a:t>Tarifabschlüsse</a:t>
            </a:r>
            <a:r>
              <a:rPr lang="de-DE" sz="1200" dirty="0" smtClean="0">
                <a:solidFill>
                  <a:srgbClr val="000000"/>
                </a:solidFill>
              </a:rPr>
              <a:t> und eine zunehmende </a:t>
            </a:r>
            <a:r>
              <a:rPr lang="de-DE" sz="1200" b="1" dirty="0" smtClean="0">
                <a:solidFill>
                  <a:srgbClr val="000000"/>
                </a:solidFill>
              </a:rPr>
              <a:t>Beschäftigung</a:t>
            </a:r>
            <a:r>
              <a:rPr lang="de-DE" sz="1200" dirty="0" smtClean="0">
                <a:solidFill>
                  <a:srgbClr val="000000"/>
                </a:solidFill>
              </a:rPr>
              <a:t> haben dagegen zu einem deutlichen </a:t>
            </a:r>
            <a:r>
              <a:rPr lang="de-DE" sz="1200" b="1" dirty="0" smtClean="0">
                <a:solidFill>
                  <a:srgbClr val="000000"/>
                </a:solidFill>
              </a:rPr>
              <a:t>Anstieg der Arbeitseinkommen </a:t>
            </a:r>
            <a:r>
              <a:rPr lang="de-DE" sz="1200" dirty="0" smtClean="0">
                <a:solidFill>
                  <a:srgbClr val="000000"/>
                </a:solidFill>
              </a:rPr>
              <a:t>geführt.</a:t>
            </a:r>
            <a:endParaRPr lang="de-DE" sz="1600" dirty="0">
              <a:solidFill>
                <a:srgbClr val="0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795" y="1628800"/>
            <a:ext cx="7021836"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9089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0"/>
          </p:nvPr>
        </p:nvSpPr>
        <p:spPr>
          <a:xfrm>
            <a:off x="8756972" y="6589713"/>
            <a:ext cx="63500" cy="1524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buFont typeface="Times" charset="0"/>
              <a:buChar char="•"/>
              <a:defRPr sz="2400">
                <a:solidFill>
                  <a:schemeClr val="tx1"/>
                </a:solidFill>
                <a:latin typeface="Arial" charset="0"/>
              </a:defRPr>
            </a:lvl6pPr>
            <a:lvl7pPr marL="2971800" indent="-228600" eaLnBrk="0" fontAlgn="base" hangingPunct="0">
              <a:spcBef>
                <a:spcPct val="0"/>
              </a:spcBef>
              <a:spcAft>
                <a:spcPct val="0"/>
              </a:spcAft>
              <a:buFont typeface="Times" charset="0"/>
              <a:buChar char="•"/>
              <a:defRPr sz="2400">
                <a:solidFill>
                  <a:schemeClr val="tx1"/>
                </a:solidFill>
                <a:latin typeface="Arial" charset="0"/>
              </a:defRPr>
            </a:lvl7pPr>
            <a:lvl8pPr marL="3429000" indent="-228600" eaLnBrk="0" fontAlgn="base" hangingPunct="0">
              <a:spcBef>
                <a:spcPct val="0"/>
              </a:spcBef>
              <a:spcAft>
                <a:spcPct val="0"/>
              </a:spcAft>
              <a:buFont typeface="Times" charset="0"/>
              <a:buChar char="•"/>
              <a:defRPr sz="2400">
                <a:solidFill>
                  <a:schemeClr val="tx1"/>
                </a:solidFill>
                <a:latin typeface="Arial" charset="0"/>
              </a:defRPr>
            </a:lvl8pPr>
            <a:lvl9pPr marL="3886200" indent="-228600" eaLnBrk="0" fontAlgn="base" hangingPunct="0">
              <a:spcBef>
                <a:spcPct val="0"/>
              </a:spcBef>
              <a:spcAft>
                <a:spcPct val="0"/>
              </a:spcAft>
              <a:buFont typeface="Times" charset="0"/>
              <a:buChar char="•"/>
              <a:defRPr sz="2400">
                <a:solidFill>
                  <a:schemeClr val="tx1"/>
                </a:solidFill>
                <a:latin typeface="Arial" charset="0"/>
              </a:defRPr>
            </a:lvl9pPr>
          </a:lstStyle>
          <a:p>
            <a:fld id="{B18C555F-1781-42C7-BD20-8D91A2F8B797}" type="slidenum">
              <a:rPr lang="de-DE" sz="900" smtClean="0">
                <a:solidFill>
                  <a:srgbClr val="FFFFFF"/>
                </a:solidFill>
              </a:rPr>
              <a:pPr/>
              <a:t>9</a:t>
            </a:fld>
            <a:endParaRPr lang="de-DE" sz="900" smtClean="0">
              <a:solidFill>
                <a:srgbClr val="000000"/>
              </a:solidFill>
            </a:endParaRPr>
          </a:p>
        </p:txBody>
      </p:sp>
      <p:sp>
        <p:nvSpPr>
          <p:cNvPr id="11268" name="Rectangle 2"/>
          <p:cNvSpPr>
            <a:spLocks noGrp="1" noChangeArrowheads="1"/>
          </p:cNvSpPr>
          <p:nvPr>
            <p:ph type="title"/>
          </p:nvPr>
        </p:nvSpPr>
        <p:spPr/>
        <p:txBody>
          <a:bodyPr/>
          <a:lstStyle/>
          <a:p>
            <a:pPr eaLnBrk="1" hangingPunct="1"/>
            <a:r>
              <a:rPr lang="de-DE" dirty="0" smtClean="0">
                <a:solidFill>
                  <a:schemeClr val="bg1"/>
                </a:solidFill>
              </a:rPr>
              <a:t>Gesamtwirtschaft: Produktivität</a:t>
            </a:r>
          </a:p>
        </p:txBody>
      </p:sp>
      <p:sp>
        <p:nvSpPr>
          <p:cNvPr id="3" name="Fußzeilenplatzhalter 2"/>
          <p:cNvSpPr>
            <a:spLocks noGrp="1"/>
          </p:cNvSpPr>
          <p:nvPr>
            <p:ph type="ftr" sz="quarter" idx="11"/>
          </p:nvPr>
        </p:nvSpPr>
        <p:spPr>
          <a:xfrm>
            <a:off x="184150" y="6597351"/>
            <a:ext cx="8329203" cy="153888"/>
          </a:xfrm>
        </p:spPr>
        <p:txBody>
          <a:bodyPr/>
          <a:lstStyle/>
          <a:p>
            <a:pPr>
              <a:defRPr/>
            </a:pPr>
            <a:r>
              <a:rPr lang="de-DE" dirty="0" smtClean="0">
                <a:solidFill>
                  <a:srgbClr val="FFFFFF"/>
                </a:solidFill>
              </a:rPr>
              <a:t>IG Metall, Aktuelle Daten aus Gesamtwirtschaft und M+E-Industrie 	      		                   FB Grundsatzfragen</a:t>
            </a:r>
            <a:endParaRPr lang="de-DE" dirty="0">
              <a:solidFill>
                <a:srgbClr val="FFFFFF"/>
              </a:solidFill>
            </a:endParaRPr>
          </a:p>
        </p:txBody>
      </p:sp>
      <p:sp>
        <p:nvSpPr>
          <p:cNvPr id="4" name="Textfeld 3"/>
          <p:cNvSpPr txBox="1"/>
          <p:nvPr/>
        </p:nvSpPr>
        <p:spPr>
          <a:xfrm>
            <a:off x="7092280" y="1772816"/>
            <a:ext cx="1944216" cy="3416320"/>
          </a:xfrm>
          <a:prstGeom prst="rect">
            <a:avLst/>
          </a:prstGeom>
          <a:noFill/>
        </p:spPr>
        <p:txBody>
          <a:bodyPr wrap="square" rtlCol="0">
            <a:spAutoFit/>
          </a:bodyPr>
          <a:lstStyle/>
          <a:p>
            <a:pPr>
              <a:lnSpc>
                <a:spcPct val="150000"/>
              </a:lnSpc>
              <a:buFont typeface="Times" charset="0"/>
              <a:buNone/>
            </a:pPr>
            <a:r>
              <a:rPr lang="de-DE" sz="1200" dirty="0" smtClean="0">
                <a:solidFill>
                  <a:srgbClr val="000000"/>
                </a:solidFill>
              </a:rPr>
              <a:t>Die schwache wirtschaftliche Entwicklung hat zu einem </a:t>
            </a:r>
            <a:r>
              <a:rPr lang="de-DE" sz="1200" u="sng" dirty="0" smtClean="0">
                <a:solidFill>
                  <a:srgbClr val="000000"/>
                </a:solidFill>
              </a:rPr>
              <a:t>Rückgang des Produktivitätszuwachses </a:t>
            </a:r>
            <a:r>
              <a:rPr lang="de-DE" sz="1200" dirty="0" smtClean="0">
                <a:solidFill>
                  <a:srgbClr val="000000"/>
                </a:solidFill>
              </a:rPr>
              <a:t>geführt.</a:t>
            </a:r>
          </a:p>
          <a:p>
            <a:pPr>
              <a:lnSpc>
                <a:spcPct val="150000"/>
              </a:lnSpc>
              <a:buFont typeface="Times" charset="0"/>
              <a:buNone/>
            </a:pPr>
            <a:endParaRPr lang="de-DE" sz="1200" dirty="0">
              <a:solidFill>
                <a:srgbClr val="000000"/>
              </a:solidFill>
            </a:endParaRPr>
          </a:p>
          <a:p>
            <a:pPr>
              <a:lnSpc>
                <a:spcPct val="150000"/>
              </a:lnSpc>
              <a:buFont typeface="Times" charset="0"/>
              <a:buNone/>
            </a:pPr>
            <a:r>
              <a:rPr lang="de-DE" sz="1200" dirty="0" smtClean="0">
                <a:solidFill>
                  <a:srgbClr val="000000"/>
                </a:solidFill>
              </a:rPr>
              <a:t>Im </a:t>
            </a:r>
            <a:r>
              <a:rPr lang="de-DE" sz="1200" b="1" dirty="0" smtClean="0">
                <a:solidFill>
                  <a:srgbClr val="000000"/>
                </a:solidFill>
              </a:rPr>
              <a:t>vierten Quartal 2012 </a:t>
            </a:r>
            <a:r>
              <a:rPr lang="de-DE" sz="1200" dirty="0" smtClean="0">
                <a:solidFill>
                  <a:srgbClr val="000000"/>
                </a:solidFill>
              </a:rPr>
              <a:t>hat die Produktivität </a:t>
            </a:r>
            <a:r>
              <a:rPr lang="de-DE" sz="1200" b="1" dirty="0" smtClean="0">
                <a:solidFill>
                  <a:srgbClr val="000000"/>
                </a:solidFill>
              </a:rPr>
              <a:t>wieder kräftiger zugelegt</a:t>
            </a:r>
            <a:r>
              <a:rPr lang="de-DE" sz="1200" dirty="0" smtClean="0">
                <a:solidFill>
                  <a:srgbClr val="000000"/>
                </a:solidFill>
              </a:rPr>
              <a:t>. </a:t>
            </a:r>
          </a:p>
          <a:p>
            <a:pPr>
              <a:lnSpc>
                <a:spcPct val="150000"/>
              </a:lnSpc>
              <a:buFont typeface="Times" charset="0"/>
              <a:buNone/>
            </a:pPr>
            <a:endParaRPr lang="de-DE" sz="1200" dirty="0" smtClean="0">
              <a:solidFill>
                <a:srgbClr val="00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84784"/>
            <a:ext cx="6480720" cy="4618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2310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IGM_BezirkBayern_schlank">
  <a:themeElements>
    <a:clrScheme name="IGM_BezirkBayern_sch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GM_BezirkBayern_sch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72000" tIns="118800" rIns="126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72000" tIns="118800" rIns="126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IGM_BezirkBayern_sch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GM_BezirkBayern_sch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GM_BezirkBayern_sch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GM_BezirkBayern_sch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GM_BezirkBayern_sch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GM_BezirkBayern_sch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GM_BezirkBayern_sch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GM_BezirkBayern_sch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GM_BezirkBayern_sch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GM_BezirkBayern_sch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GM_BezirkBayern_sch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GM_BezirkBayern_sch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1120</Words>
  <Application>Microsoft Office PowerPoint</Application>
  <PresentationFormat>Diaprojekcija na zaslonu (4:3)</PresentationFormat>
  <Paragraphs>239</Paragraphs>
  <Slides>25</Slides>
  <Notes>3</Notes>
  <HiddenSlides>0</HiddenSlides>
  <MMClips>0</MMClips>
  <ScaleCrop>false</ScaleCrop>
  <HeadingPairs>
    <vt:vector size="4" baseType="variant">
      <vt:variant>
        <vt:lpstr>Tema</vt:lpstr>
      </vt:variant>
      <vt:variant>
        <vt:i4>16</vt:i4>
      </vt:variant>
      <vt:variant>
        <vt:lpstr>Naslovi diapozitivov</vt:lpstr>
      </vt:variant>
      <vt:variant>
        <vt:i4>25</vt:i4>
      </vt:variant>
    </vt:vector>
  </HeadingPairs>
  <TitlesOfParts>
    <vt:vector size="41" baseType="lpstr">
      <vt:lpstr>IGM_BezirkBayern_schlank</vt:lpstr>
      <vt:lpstr>blank</vt:lpstr>
      <vt:lpstr>1_blank</vt:lpstr>
      <vt:lpstr>2_blank</vt:lpstr>
      <vt:lpstr>3_blank</vt:lpstr>
      <vt:lpstr>4_blank</vt:lpstr>
      <vt:lpstr>5_blank</vt:lpstr>
      <vt:lpstr>6_blank</vt:lpstr>
      <vt:lpstr>7_blank</vt:lpstr>
      <vt:lpstr>8_blank</vt:lpstr>
      <vt:lpstr>12_blank</vt:lpstr>
      <vt:lpstr>13_blank</vt:lpstr>
      <vt:lpstr>14_blank</vt:lpstr>
      <vt:lpstr>15_blank</vt:lpstr>
      <vt:lpstr>16_blank</vt:lpstr>
      <vt:lpstr>17_blank</vt:lpstr>
      <vt:lpstr>Wiener Memorandum Gruppe Präsidententreffen am 21.03.2013 in Budapest / Ungarn</vt:lpstr>
      <vt:lpstr>Überblick: Unsere Themen </vt:lpstr>
      <vt:lpstr>Rückblick auf unsere Schwerpunkte in 2012</vt:lpstr>
      <vt:lpstr>Mitgliederentwicklung der IG Metall Bayern in 2012 - Ein noch besseres Jahr wie 2011</vt:lpstr>
      <vt:lpstr>Mitgliederentwicklung der IG Metall Bayern in 2012 - Ein noch besseres Jahr wie 2011 -</vt:lpstr>
      <vt:lpstr>Entwicklung und Prognosen Weltwirtschaft</vt:lpstr>
      <vt:lpstr>BIP-Entwicklung in Deutschland</vt:lpstr>
      <vt:lpstr>Gesamtwirtschaft: Gewinne und Löhne</vt:lpstr>
      <vt:lpstr>Gesamtwirtschaft: Produktivität</vt:lpstr>
      <vt:lpstr>Gesamtwirtschaft: Exporte/Importe</vt:lpstr>
      <vt:lpstr>Gesamtwirtschaft: Verbraucherpreise</vt:lpstr>
      <vt:lpstr>Metall- und Elektroindustrie:  Jahr 2012</vt:lpstr>
      <vt:lpstr>Auslastungsgrad in der M+E-Industrie</vt:lpstr>
      <vt:lpstr>Auftragseingang M+E-Industrie insgesamt</vt:lpstr>
      <vt:lpstr>Beschäftigung in der M+E Industrie</vt:lpstr>
      <vt:lpstr>Beschäftigung in den M+E-Branchen</vt:lpstr>
      <vt:lpstr>Leiharbeit in der M+E Industrie</vt:lpstr>
      <vt:lpstr>Kurzarbeit in der M+E-Industrie</vt:lpstr>
      <vt:lpstr>Arbeitslose und gemeldete Stellen in der M+E-Industrie</vt:lpstr>
      <vt:lpstr>Erwartungen in der M+E-Industrie</vt:lpstr>
      <vt:lpstr>Tarifbewegungen 2013  zeitlicher Fahrplan  unsere Forderung</vt:lpstr>
      <vt:lpstr>Politische Entwicklungen</vt:lpstr>
      <vt:lpstr>Geplante Aktivitäten und Arbeitsvorhaben in 2013</vt:lpstr>
      <vt:lpstr>Zusammen gefasst: Unsere Ziele für 2013</vt:lpstr>
      <vt:lpstr>Vielen Dank für Ihre Aufmerksamkeit  Wir stehen zur Diskussion und für Nachfragen zur Verfügung</vt:lpstr>
    </vt:vector>
  </TitlesOfParts>
  <Company>IG Metall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Knuth, Michael</dc:creator>
  <cp:lastModifiedBy>Brane</cp:lastModifiedBy>
  <cp:revision>55</cp:revision>
  <cp:lastPrinted>2013-01-28T13:44:26Z</cp:lastPrinted>
  <dcterms:created xsi:type="dcterms:W3CDTF">2011-02-03T13:15:19Z</dcterms:created>
  <dcterms:modified xsi:type="dcterms:W3CDTF">2013-04-16T08:40:07Z</dcterms:modified>
</cp:coreProperties>
</file>